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2" r:id="rId5"/>
    <p:sldId id="307" r:id="rId6"/>
    <p:sldId id="304" r:id="rId7"/>
    <p:sldId id="300" r:id="rId8"/>
    <p:sldId id="308" r:id="rId9"/>
    <p:sldId id="314" r:id="rId10"/>
    <p:sldId id="312" r:id="rId11"/>
    <p:sldId id="296" r:id="rId12"/>
    <p:sldId id="306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57E5"/>
    <a:srgbClr val="1B1761"/>
    <a:srgbClr val="1B1464"/>
    <a:srgbClr val="FF5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EB420-D80A-4FFE-AFBB-4A452E183774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E1F1B-CD3E-434B-A7B3-57E27B579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1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B1A77-816A-4710-83EB-0A8D1DF6BA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9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4D55-6CC2-93B2-FB32-2B9FC9685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0159F-469C-8BEB-D7E2-3EF61E873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B5351-9B39-BE77-DE1B-7859C7E3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4E96-9D04-4670-B7E9-4A67B63328B8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C457F-DA4B-3334-5AC2-43C72541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181D1-646D-6757-6F36-70C4FF14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BDFA-5B03-4EEE-9397-1AA8C962A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DFEA-3061-A0C2-D207-93EFF2C7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EC464-9149-FB05-FCED-B5A7C31C3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9DBE-3CB8-5362-F92D-26C825FE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4E96-9D04-4670-B7E9-4A67B63328B8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1190A-0348-3D69-004A-26F08B6C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950D2-95DF-91FC-FBBA-0890EC17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BDFA-5B03-4EEE-9397-1AA8C962A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098504-B00A-E08F-F2C2-DE5603AC8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28E70-0500-4344-EDB1-BA41600DC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CF1B8-F073-3A6D-62F2-1A6838AB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4E96-9D04-4670-B7E9-4A67B63328B8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DECCC-F98D-B298-E8CA-3BBC4522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581A5-D188-1CAD-4846-7CE2294A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BDFA-5B03-4EEE-9397-1AA8C962A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1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0F8E-A81D-F427-6F4F-54C997FC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F5313-76B6-181A-5D12-AE370C23D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71653-EFEC-6CBC-DF41-C6BEBB63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4E96-9D04-4670-B7E9-4A67B63328B8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E5A68-FB72-33AF-FF4C-41A195C2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C6DBD-59F5-F9C0-B246-8AF2F0BC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BDFA-5B03-4EEE-9397-1AA8C962A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01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E871-C112-F0FB-DD8D-26264790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3EE4-B037-2FA4-A000-4CF923B3F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5D7B3-3C46-EDC5-6080-D05F0F2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4E96-9D04-4670-B7E9-4A67B63328B8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E8813-CAE8-5C77-B0DB-DD6EBF61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379A3-CA5E-DEFC-63DF-DDF6ED5A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BDFA-5B03-4EEE-9397-1AA8C962A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1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222D-C53C-AE81-9D4F-799EFA28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DBB51-2DE9-23C2-73C8-EE6F72813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C68A0-5740-41E2-21A5-0A2162206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AA614-E9F1-3BF9-FE06-9D38155E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4E96-9D04-4670-B7E9-4A67B63328B8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10281-E123-182D-A9A5-469E1EEA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1FF2E-F1C8-F6F6-6B96-A64492A7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BDFA-5B03-4EEE-9397-1AA8C962A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8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D5BE-B9A3-E7DD-01CD-9DB2449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A8C60-98A9-66EB-745B-153D2BED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86CC9-77C7-B57F-8053-9D15FEA23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3208A-D857-E57C-DA87-C8CE1E2DA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10D52-0FBF-716E-4229-415A378AC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AF8D1-23F6-AF12-FC98-93A62218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4E96-9D04-4670-B7E9-4A67B63328B8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58102-A738-0BFC-16C5-3F56B849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8CDE3-38B3-1557-8124-BCAAE847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BDFA-5B03-4EEE-9397-1AA8C962A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35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FA28-BD58-3F20-BFDD-0DF28289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EBCA2-201F-FF52-2B11-ED8BF865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4E96-9D04-4670-B7E9-4A67B63328B8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37E39-523B-1C6E-F98D-D3CBE19B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664CF-2331-BB73-AABF-BAC19DBD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BDFA-5B03-4EEE-9397-1AA8C962A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42216-1FFD-3264-124D-5D4AD9E6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4E96-9D04-4670-B7E9-4A67B63328B8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6B0BB-AC53-70E5-08FD-ADE253ED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77DB1-C7FB-0410-ED6E-E0BD0A15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BDFA-5B03-4EEE-9397-1AA8C962A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4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52F5-E083-DE70-3875-F4BE73D9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0C7A7-E762-9C52-AFD9-534FA209E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33215-9654-82F9-BBB2-7F947C524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6D995-FEAF-5C1A-1DEE-015D5475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4E96-9D04-4670-B7E9-4A67B63328B8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B95AA-8263-8A52-9847-5D2F666F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0392F-3B1B-23EE-A479-9ECFE772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BDFA-5B03-4EEE-9397-1AA8C962A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EB12-F88E-DB05-425E-97545324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69BBF-25D2-3A8A-B5DF-BEFE88610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DBBFE-5FCF-CE51-3840-3A863F959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837B9-4735-CFEE-16AC-BACC316D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4E96-9D04-4670-B7E9-4A67B63328B8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0D861-9BBB-46AA-F287-85489FCA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282C2-A5C7-6B62-1A61-024550F6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BDFA-5B03-4EEE-9397-1AA8C962A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2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7C9B5-B657-5339-CEDA-564AE95B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57979-A37B-D4CA-4AF4-5CE3DF7A3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7FEC-F14A-06D9-DAA6-E7EB2AEBD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4E96-9D04-4670-B7E9-4A67B63328B8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C2AB3-A35B-FD59-A313-617FF1A53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650A5-8EF7-3F07-8481-D51B9134B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CBDFA-5B03-4EEE-9397-1AA8C962A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32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vWCg2ElEY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3DD2AECB-9744-9DEF-C1E0-D73CCAD4A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33100" y="-1"/>
            <a:ext cx="1181100" cy="3077515"/>
          </a:xfrm>
          <a:prstGeom prst="rect">
            <a:avLst/>
          </a:prstGeom>
        </p:spPr>
      </p:pic>
      <p:pic>
        <p:nvPicPr>
          <p:cNvPr id="6" name="Picture 5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60AAD1C4-B25B-4F47-8CF8-DE326DA28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5308600"/>
            <a:ext cx="1727200" cy="154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81153-12D5-2205-F8AE-05DA8ED11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1" t="55741" r="65729" b="28703"/>
          <a:stretch/>
        </p:blipFill>
        <p:spPr>
          <a:xfrm rot="5400000">
            <a:off x="-1053193" y="1053193"/>
            <a:ext cx="3744686" cy="1638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727200" y="430088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2023</a:t>
            </a:r>
          </a:p>
        </p:txBody>
      </p:sp>
      <p:pic>
        <p:nvPicPr>
          <p:cNvPr id="22" name="Picture 21" descr="A pin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36D5F88-07DD-7FF0-4112-4B32308AA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621"/>
          <a:stretch/>
        </p:blipFill>
        <p:spPr>
          <a:xfrm>
            <a:off x="2917796" y="562914"/>
            <a:ext cx="6705600" cy="5054600"/>
          </a:xfrm>
          <a:prstGeom prst="rect">
            <a:avLst/>
          </a:prstGeom>
        </p:spPr>
      </p:pic>
      <p:pic>
        <p:nvPicPr>
          <p:cNvPr id="24" name="Picture 2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893" y="5524946"/>
            <a:ext cx="4705407" cy="158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E0BC86DF-4586-7291-1232-06AFFD55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4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314573" y="1792097"/>
            <a:ext cx="926527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The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repetitive, intentional hurting 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of one person or group by another person or group, where the relationship involves an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imbalance of power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. Bullying can be physical, verbal or psychological.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It can happen face to face or online.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419872" y="41062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624555" y="3542904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0101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1328400" y="0"/>
            <a:ext cx="685800" cy="1786944"/>
          </a:xfrm>
          <a:prstGeom prst="rect">
            <a:avLst/>
          </a:prstGeom>
        </p:spPr>
      </p:pic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07D3CDB8-3689-F14E-7564-73787056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-101600" y="5422900"/>
            <a:ext cx="1727200" cy="154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CC819-AE2F-DBC1-0C86-6CBDF26CF2B7}"/>
              </a:ext>
            </a:extLst>
          </p:cNvPr>
          <p:cNvSpPr txBox="1"/>
          <p:nvPr/>
        </p:nvSpPr>
        <p:spPr>
          <a:xfrm>
            <a:off x="762000" y="1786944"/>
            <a:ext cx="108075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ra Round Pro" panose="00000500000000000000" pitchFamily="50" charset="0"/>
              </a:rPr>
              <a:t>Too often, we are silent when we see bullying take place, silent about the hurt bullying causes, and silent when we hear bullying dismissed as ‘just banter’.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ra Round Pro" panose="00000500000000000000" pitchFamily="50" charset="0"/>
              </a:rPr>
              <a:t> Together, we can make a difference and take a stand against bullying.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ra Round Pro" panose="00000500000000000000" pitchFamily="50" charset="0"/>
              </a:rPr>
              <a:t>From the playground to Parliament, and from our phones to our homes, let’s make a noise about bullying.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ra Round Pro" panose="00000500000000000000" pitchFamily="50" charset="0"/>
              </a:rPr>
              <a:t>It doesn't have to be this way.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ra Round Pro" panose="00000500000000000000" pitchFamily="50" charset="0"/>
              </a:rPr>
              <a:t>Of course, we won’t like everyone, and we don’t always agree, but we can choose respect and unity.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ra Round Pro" panose="00000500000000000000" pitchFamily="50" charset="0"/>
              </a:rPr>
              <a:t>This Anti-Bullying Week let’s come together to have discussions about what bullying means to us, how banter can turn into something more hurtful, and what we can do to stop bullying. 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80C1295C-01D1-62CD-7F63-25FA6C498C44}"/>
              </a:ext>
            </a:extLst>
          </p:cNvPr>
          <p:cNvSpPr/>
          <p:nvPr/>
        </p:nvSpPr>
        <p:spPr>
          <a:xfrm rot="5400000">
            <a:off x="2567071" y="-1802127"/>
            <a:ext cx="1201105" cy="5391198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F51CA-85CA-AEFF-EC9B-41CD9BB71E19}"/>
              </a:ext>
            </a:extLst>
          </p:cNvPr>
          <p:cNvSpPr txBox="1"/>
          <p:nvPr/>
        </p:nvSpPr>
        <p:spPr>
          <a:xfrm>
            <a:off x="472024" y="385640"/>
            <a:ext cx="53911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Anti-Bullying Week 2023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Make A Noise About Bullying</a:t>
            </a:r>
          </a:p>
        </p:txBody>
      </p:sp>
    </p:spTree>
    <p:extLst>
      <p:ext uri="{BB962C8B-B14F-4D97-AF65-F5344CB8AC3E}">
        <p14:creationId xmlns:p14="http://schemas.microsoft.com/office/powerpoint/2010/main" val="407218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07700" y="0"/>
            <a:ext cx="1206500" cy="3143698"/>
          </a:xfrm>
          <a:prstGeom prst="rect">
            <a:avLst/>
          </a:prstGeom>
        </p:spPr>
      </p:pic>
      <p:pic>
        <p:nvPicPr>
          <p:cNvPr id="7" name="Picture 6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98E2F87B-B92D-267B-91A7-8ABAB075D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3645274"/>
            <a:ext cx="3581400" cy="321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F8E2D2-5FA4-BDD4-7818-D9DBEEECAD7F}"/>
              </a:ext>
            </a:extLst>
          </p:cNvPr>
          <p:cNvSpPr/>
          <p:nvPr/>
        </p:nvSpPr>
        <p:spPr>
          <a:xfrm>
            <a:off x="2386489" y="1307417"/>
            <a:ext cx="7378700" cy="3331156"/>
          </a:xfrm>
          <a:prstGeom prst="roundRect">
            <a:avLst/>
          </a:prstGeom>
          <a:solidFill>
            <a:srgbClr val="FF55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BB1F9544-0896-3769-295B-0C9D6B1E1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EBAA9-A3A8-E082-8D8B-D5FA746BBDF1}"/>
              </a:ext>
            </a:extLst>
          </p:cNvPr>
          <p:cNvSpPr txBox="1"/>
          <p:nvPr/>
        </p:nvSpPr>
        <p:spPr>
          <a:xfrm>
            <a:off x="4495800" y="4828338"/>
            <a:ext cx="3200400" cy="369332"/>
          </a:xfrm>
          <a:prstGeom prst="rect">
            <a:avLst/>
          </a:prstGeom>
          <a:solidFill>
            <a:srgbClr val="8857E5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https://youtu.be/0vWCg2ElEYY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SSP">
            <a:hlinkClick r:id="rId3"/>
            <a:extLst>
              <a:ext uri="{FF2B5EF4-FFF2-40B4-BE49-F238E27FC236}">
                <a16:creationId xmlns:a16="http://schemas.microsoft.com/office/drawing/2014/main" id="{059D7625-A574-8B84-BB76-1C659E8C1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94" y="1405742"/>
            <a:ext cx="5652612" cy="317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851DCA0E-E33F-8E3B-4010-5A85CD997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379" y="34290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2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 descr="Speech with solid fill">
            <a:extLst>
              <a:ext uri="{FF2B5EF4-FFF2-40B4-BE49-F238E27FC236}">
                <a16:creationId xmlns:a16="http://schemas.microsoft.com/office/drawing/2014/main" id="{6333D565-737D-48F3-C779-79BF8DA7C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53885" y="-1380778"/>
            <a:ext cx="14403808" cy="10089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088413-55C2-EFD5-4A0B-FC83984C8CE2}"/>
              </a:ext>
            </a:extLst>
          </p:cNvPr>
          <p:cNvSpPr txBox="1"/>
          <p:nvPr/>
        </p:nvSpPr>
        <p:spPr>
          <a:xfrm>
            <a:off x="1425543" y="1917849"/>
            <a:ext cx="82668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Segoe UI" panose="020B0502040204020203" pitchFamily="34" charset="0"/>
              </a:rPr>
              <a:t>What hurts the victim most is not the cruelty of the oppressor, but the silence of the bystander.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D84CACDE-7AA4-6EF0-974A-C3D36853976D}"/>
              </a:ext>
            </a:extLst>
          </p:cNvPr>
          <p:cNvSpPr/>
          <p:nvPr/>
        </p:nvSpPr>
        <p:spPr>
          <a:xfrm rot="5400000">
            <a:off x="8690200" y="3024398"/>
            <a:ext cx="945144" cy="6283249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F7DB0F-4586-00E4-042A-B9D561C40C1F}"/>
              </a:ext>
            </a:extLst>
          </p:cNvPr>
          <p:cNvSpPr txBox="1"/>
          <p:nvPr/>
        </p:nvSpPr>
        <p:spPr>
          <a:xfrm>
            <a:off x="5014291" y="5812079"/>
            <a:ext cx="8266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Elie Wiesel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Holocaust survivor &amp; human rights champion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EBBDB-48E6-D26C-B9FB-7F1027855CED}"/>
              </a:ext>
            </a:extLst>
          </p:cNvPr>
          <p:cNvSpPr txBox="1"/>
          <p:nvPr/>
        </p:nvSpPr>
        <p:spPr>
          <a:xfrm>
            <a:off x="285727" y="0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9F0F00-75D1-0DD9-2196-2E1D9CBB16D1}"/>
              </a:ext>
            </a:extLst>
          </p:cNvPr>
          <p:cNvSpPr txBox="1"/>
          <p:nvPr/>
        </p:nvSpPr>
        <p:spPr>
          <a:xfrm rot="10800000">
            <a:off x="8816826" y="267106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940DACC-17D6-4695-ED81-D97383D1F398}"/>
              </a:ext>
            </a:extLst>
          </p:cNvPr>
          <p:cNvSpPr/>
          <p:nvPr/>
        </p:nvSpPr>
        <p:spPr>
          <a:xfrm rot="9167419">
            <a:off x="8018494" y="-4432742"/>
            <a:ext cx="725072" cy="6085617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37A771FB-6085-D1ED-CA60-CC3A5F4546EB}"/>
              </a:ext>
            </a:extLst>
          </p:cNvPr>
          <p:cNvSpPr/>
          <p:nvPr/>
        </p:nvSpPr>
        <p:spPr>
          <a:xfrm rot="9167419">
            <a:off x="9139303" y="-4282606"/>
            <a:ext cx="1456223" cy="6085617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8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98E2F87B-B92D-267B-91A7-8ABAB075D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3645274"/>
            <a:ext cx="3581400" cy="321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F8E2D2-5FA4-BDD4-7818-D9DBEEECAD7F}"/>
              </a:ext>
            </a:extLst>
          </p:cNvPr>
          <p:cNvSpPr/>
          <p:nvPr/>
        </p:nvSpPr>
        <p:spPr>
          <a:xfrm>
            <a:off x="2955822" y="2488074"/>
            <a:ext cx="5741511" cy="1881852"/>
          </a:xfrm>
          <a:prstGeom prst="roundRect">
            <a:avLst/>
          </a:prstGeom>
          <a:solidFill>
            <a:srgbClr val="FF55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Cera Round Pro" panose="00000500000000000000" pitchFamily="50" charset="0"/>
              </a:rPr>
              <a:t>WHAT IS BANTER?</a:t>
            </a:r>
          </a:p>
        </p:txBody>
      </p:sp>
      <p:pic>
        <p:nvPicPr>
          <p:cNvPr id="10" name="Picture 9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BB1F9544-0896-3769-295B-0C9D6B1E1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DBBBCE-05D3-B189-4748-68A112B5A2F0}"/>
              </a:ext>
            </a:extLst>
          </p:cNvPr>
          <p:cNvSpPr txBox="1"/>
          <p:nvPr/>
        </p:nvSpPr>
        <p:spPr>
          <a:xfrm rot="1472625">
            <a:off x="8293548" y="1389040"/>
            <a:ext cx="653796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9600" b="1" dirty="0">
                <a:solidFill>
                  <a:srgbClr val="FF557A"/>
                </a:solidFill>
                <a:latin typeface="Aptos Black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152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202419" y="1905506"/>
            <a:ext cx="94895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Banter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is the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harmless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exchange of social interaction between friends which involves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teasing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or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mocking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one another, either on a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one-to-one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basis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or more commonly on a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friendship group basis.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301428" y="112560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497106" y="3366655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053021" y="-1423644"/>
            <a:ext cx="945144" cy="527402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326657" y="905375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BANTER IS…</a:t>
            </a:r>
          </a:p>
        </p:txBody>
      </p:sp>
    </p:spTree>
    <p:extLst>
      <p:ext uri="{BB962C8B-B14F-4D97-AF65-F5344CB8AC3E}">
        <p14:creationId xmlns:p14="http://schemas.microsoft.com/office/powerpoint/2010/main" val="234862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7DB65-9C45-7FDD-1ECC-0DA8EB04F501}"/>
              </a:ext>
            </a:extLst>
          </p:cNvPr>
          <p:cNvSpPr/>
          <p:nvPr/>
        </p:nvSpPr>
        <p:spPr>
          <a:xfrm>
            <a:off x="6096000" y="3845128"/>
            <a:ext cx="1346200" cy="1742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469EB-5F74-E420-5429-4283C2963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2" t="44444" r="53125" b="30142"/>
          <a:stretch/>
        </p:blipFill>
        <p:spPr>
          <a:xfrm>
            <a:off x="6820713" y="1565656"/>
            <a:ext cx="787141" cy="1440300"/>
          </a:xfrm>
          <a:prstGeom prst="rect">
            <a:avLst/>
          </a:prstGeom>
        </p:spPr>
      </p:pic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17E810B6-5230-9202-9390-B8FE767E6E6F}"/>
              </a:ext>
            </a:extLst>
          </p:cNvPr>
          <p:cNvSpPr/>
          <p:nvPr/>
        </p:nvSpPr>
        <p:spPr>
          <a:xfrm rot="7017022">
            <a:off x="1733224" y="2940693"/>
            <a:ext cx="2766606" cy="8755700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F35A399-E8BA-9B6E-E917-B46B2F38B673}"/>
              </a:ext>
            </a:extLst>
          </p:cNvPr>
          <p:cNvSpPr/>
          <p:nvPr/>
        </p:nvSpPr>
        <p:spPr>
          <a:xfrm rot="7505260">
            <a:off x="9506144" y="-3430504"/>
            <a:ext cx="2271692" cy="5727165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16613D-B556-5A2E-D186-3E49EAA80128}"/>
              </a:ext>
            </a:extLst>
          </p:cNvPr>
          <p:cNvSpPr txBox="1"/>
          <p:nvPr/>
        </p:nvSpPr>
        <p:spPr>
          <a:xfrm>
            <a:off x="332761" y="193654"/>
            <a:ext cx="7664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1B1761"/>
                </a:solidFill>
                <a:latin typeface="Cera Round Pro" panose="00000500000000000000" pitchFamily="50" charset="0"/>
              </a:rPr>
              <a:t>What can you do now? </a:t>
            </a:r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1C11D27E-1A03-68BA-18CA-DECC6DFFEB2F}"/>
              </a:ext>
            </a:extLst>
          </p:cNvPr>
          <p:cNvSpPr/>
          <p:nvPr/>
        </p:nvSpPr>
        <p:spPr>
          <a:xfrm rot="5400000">
            <a:off x="2307619" y="-348862"/>
            <a:ext cx="1928916" cy="6471975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391438-47D0-2CFD-40FB-A0A5CFE73B29}"/>
              </a:ext>
            </a:extLst>
          </p:cNvPr>
          <p:cNvSpPr txBox="1"/>
          <p:nvPr/>
        </p:nvSpPr>
        <p:spPr>
          <a:xfrm>
            <a:off x="773842" y="2125314"/>
            <a:ext cx="61727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era Round Pro" panose="00000500000000000000" pitchFamily="50" charset="0"/>
              </a:rPr>
              <a:t>Let’s make a noise about bullying!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C14A1AA-D635-2714-98B5-B8D1FF79F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2" t="44444" r="53125" b="30142"/>
          <a:stretch/>
        </p:blipFill>
        <p:spPr>
          <a:xfrm>
            <a:off x="6711743" y="3329956"/>
            <a:ext cx="787141" cy="14403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598113A-474B-C5E0-0310-5A7F39B2E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2" t="44444" r="53125" b="30142"/>
          <a:stretch/>
        </p:blipFill>
        <p:spPr>
          <a:xfrm>
            <a:off x="6634107" y="5137701"/>
            <a:ext cx="787141" cy="14403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3666E5B-BBBD-5A08-4F07-3081C4306384}"/>
              </a:ext>
            </a:extLst>
          </p:cNvPr>
          <p:cNvSpPr txBox="1"/>
          <p:nvPr/>
        </p:nvSpPr>
        <p:spPr>
          <a:xfrm>
            <a:off x="7536909" y="1436018"/>
            <a:ext cx="480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5578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Speak up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271AFA-2621-A6A1-77DC-6277B95434E0}"/>
              </a:ext>
            </a:extLst>
          </p:cNvPr>
          <p:cNvSpPr txBox="1"/>
          <p:nvPr/>
        </p:nvSpPr>
        <p:spPr>
          <a:xfrm>
            <a:off x="7536909" y="2000425"/>
            <a:ext cx="4424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era Round Pro" panose="00000500000000000000" pitchFamily="50" charset="0"/>
              </a:rPr>
              <a:t>If you see something, say something! Say its not ok, say stop! As mentioned in the video, it can simply be asking questions.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2DF9C8-3CD2-BA72-A2D1-52CE16839132}"/>
              </a:ext>
            </a:extLst>
          </p:cNvPr>
          <p:cNvSpPr txBox="1"/>
          <p:nvPr/>
        </p:nvSpPr>
        <p:spPr>
          <a:xfrm>
            <a:off x="7536909" y="3285588"/>
            <a:ext cx="480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5578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Be supportive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6BB79A-2376-39A9-017D-21E4B1E122F5}"/>
              </a:ext>
            </a:extLst>
          </p:cNvPr>
          <p:cNvSpPr txBox="1"/>
          <p:nvPr/>
        </p:nvSpPr>
        <p:spPr>
          <a:xfrm>
            <a:off x="7421248" y="3752982"/>
            <a:ext cx="4424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B1761"/>
                </a:solidFill>
                <a:latin typeface="Cera Round Pro" panose="00000500000000000000" pitchFamily="50" charset="0"/>
              </a:rPr>
              <a:t>When you see someone being bullied, let them know they aren’t alone. Ask if they’re ok, ask if they’d like your help with dealing with it, or simply say hi!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ABD545-3E16-E4E7-5D22-9AFE8234B1DD}"/>
              </a:ext>
            </a:extLst>
          </p:cNvPr>
          <p:cNvSpPr txBox="1"/>
          <p:nvPr/>
        </p:nvSpPr>
        <p:spPr>
          <a:xfrm>
            <a:off x="7480955" y="5018050"/>
            <a:ext cx="480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5578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Tell a trusted adult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B6C511-E806-2F99-72A4-F1F6F1DF65BD}"/>
              </a:ext>
            </a:extLst>
          </p:cNvPr>
          <p:cNvSpPr txBox="1"/>
          <p:nvPr/>
        </p:nvSpPr>
        <p:spPr>
          <a:xfrm>
            <a:off x="7480955" y="5493557"/>
            <a:ext cx="4424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B1761"/>
                </a:solidFill>
                <a:latin typeface="Cera Round Pro" panose="00000500000000000000" pitchFamily="50" charset="0"/>
              </a:rPr>
              <a:t>It’s always important to let an adult know what’s going on. Tell them what you’ve seen or heard. They’re here to help!</a:t>
            </a:r>
          </a:p>
        </p:txBody>
      </p:sp>
      <p:sp>
        <p:nvSpPr>
          <p:cNvPr id="61" name="Rounded Rectangle 16">
            <a:extLst>
              <a:ext uri="{FF2B5EF4-FFF2-40B4-BE49-F238E27FC236}">
                <a16:creationId xmlns:a16="http://schemas.microsoft.com/office/drawing/2014/main" id="{FAB6807B-3153-BF58-3984-DAB7CEC88BF6}"/>
              </a:ext>
            </a:extLst>
          </p:cNvPr>
          <p:cNvSpPr/>
          <p:nvPr/>
        </p:nvSpPr>
        <p:spPr>
          <a:xfrm rot="12383913">
            <a:off x="3422296" y="5754232"/>
            <a:ext cx="430661" cy="2785639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16">
            <a:extLst>
              <a:ext uri="{FF2B5EF4-FFF2-40B4-BE49-F238E27FC236}">
                <a16:creationId xmlns:a16="http://schemas.microsoft.com/office/drawing/2014/main" id="{F154C455-1CA5-BA94-8038-2FA2478043DF}"/>
              </a:ext>
            </a:extLst>
          </p:cNvPr>
          <p:cNvSpPr/>
          <p:nvPr/>
        </p:nvSpPr>
        <p:spPr>
          <a:xfrm rot="11529717">
            <a:off x="4328553" y="5621580"/>
            <a:ext cx="430661" cy="2785639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960100" y="0"/>
            <a:ext cx="1231900" cy="3209881"/>
          </a:xfrm>
          <a:prstGeom prst="rect">
            <a:avLst/>
          </a:prstGeom>
        </p:spPr>
      </p:pic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07D3CDB8-3689-F14E-7564-73787056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07057DF8-0FF8-7B9B-A101-1F8ADB69625A}"/>
              </a:ext>
            </a:extLst>
          </p:cNvPr>
          <p:cNvSpPr/>
          <p:nvPr/>
        </p:nvSpPr>
        <p:spPr>
          <a:xfrm rot="5400000">
            <a:off x="5239676" y="3913410"/>
            <a:ext cx="866522" cy="3349256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C61F931C-8543-FFB0-0380-3BB5DF6753E0}"/>
              </a:ext>
            </a:extLst>
          </p:cNvPr>
          <p:cNvSpPr/>
          <p:nvPr/>
        </p:nvSpPr>
        <p:spPr>
          <a:xfrm rot="5400000">
            <a:off x="8981149" y="3913410"/>
            <a:ext cx="866522" cy="3349256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17F49C65-A38F-7513-ABE7-251C26EF9E0D}"/>
              </a:ext>
            </a:extLst>
          </p:cNvPr>
          <p:cNvSpPr/>
          <p:nvPr/>
        </p:nvSpPr>
        <p:spPr>
          <a:xfrm rot="5400000">
            <a:off x="1546284" y="3913410"/>
            <a:ext cx="866522" cy="3349256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623857-C552-3988-EBAB-BDA255F9CDA7}"/>
              </a:ext>
            </a:extLst>
          </p:cNvPr>
          <p:cNvSpPr txBox="1"/>
          <p:nvPr/>
        </p:nvSpPr>
        <p:spPr>
          <a:xfrm>
            <a:off x="525152" y="5291374"/>
            <a:ext cx="28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Staff name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8BBC65-AB42-01A3-9C94-136A1549D0DD}"/>
              </a:ext>
            </a:extLst>
          </p:cNvPr>
          <p:cNvSpPr txBox="1"/>
          <p:nvPr/>
        </p:nvSpPr>
        <p:spPr>
          <a:xfrm>
            <a:off x="7987825" y="5291376"/>
            <a:ext cx="28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Staff name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59F194-575C-E97D-A25C-41F3C3CD31E1}"/>
              </a:ext>
            </a:extLst>
          </p:cNvPr>
          <p:cNvSpPr txBox="1"/>
          <p:nvPr/>
        </p:nvSpPr>
        <p:spPr>
          <a:xfrm>
            <a:off x="4246352" y="5291375"/>
            <a:ext cx="28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Staff name here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D80DA7-054F-220A-D0D0-4244663E9C7C}"/>
              </a:ext>
            </a:extLst>
          </p:cNvPr>
          <p:cNvSpPr/>
          <p:nvPr/>
        </p:nvSpPr>
        <p:spPr>
          <a:xfrm>
            <a:off x="849330" y="2254582"/>
            <a:ext cx="2383148" cy="2421725"/>
          </a:xfrm>
          <a:prstGeom prst="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0BDAD-A708-A301-A941-B5B9713B3649}"/>
              </a:ext>
            </a:extLst>
          </p:cNvPr>
          <p:cNvSpPr/>
          <p:nvPr/>
        </p:nvSpPr>
        <p:spPr>
          <a:xfrm>
            <a:off x="4481363" y="2255237"/>
            <a:ext cx="2383148" cy="2421725"/>
          </a:xfrm>
          <a:prstGeom prst="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40CCB2-647F-8CC0-8815-C32CD296EB17}"/>
              </a:ext>
            </a:extLst>
          </p:cNvPr>
          <p:cNvSpPr/>
          <p:nvPr/>
        </p:nvSpPr>
        <p:spPr>
          <a:xfrm>
            <a:off x="8145582" y="2271387"/>
            <a:ext cx="2383148" cy="2421725"/>
          </a:xfrm>
          <a:prstGeom prst="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Megaphone with solid fill">
            <a:extLst>
              <a:ext uri="{FF2B5EF4-FFF2-40B4-BE49-F238E27FC236}">
                <a16:creationId xmlns:a16="http://schemas.microsoft.com/office/drawing/2014/main" id="{D2ABFBDD-C2AA-A749-73FC-7639A7DA2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4907" y="1798037"/>
            <a:ext cx="914400" cy="914400"/>
          </a:xfrm>
          <a:prstGeom prst="rect">
            <a:avLst/>
          </a:prstGeom>
        </p:spPr>
      </p:pic>
      <p:pic>
        <p:nvPicPr>
          <p:cNvPr id="8" name="Graphic 7" descr="Megaphone with solid fill">
            <a:extLst>
              <a:ext uri="{FF2B5EF4-FFF2-40B4-BE49-F238E27FC236}">
                <a16:creationId xmlns:a16="http://schemas.microsoft.com/office/drawing/2014/main" id="{8ABCB146-66AC-7B19-7E93-FBC994FD5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5003" y="1798037"/>
            <a:ext cx="914400" cy="914400"/>
          </a:xfrm>
          <a:prstGeom prst="rect">
            <a:avLst/>
          </a:prstGeom>
        </p:spPr>
      </p:pic>
      <p:pic>
        <p:nvPicPr>
          <p:cNvPr id="10" name="Graphic 9" descr="Megaphone with solid fill">
            <a:extLst>
              <a:ext uri="{FF2B5EF4-FFF2-40B4-BE49-F238E27FC236}">
                <a16:creationId xmlns:a16="http://schemas.microsoft.com/office/drawing/2014/main" id="{AD436E7C-F443-89C2-F6E6-87BBF0B7B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807" y="1814187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B1C7044-1C38-331D-DF8E-D35CDC8361BF}"/>
              </a:ext>
            </a:extLst>
          </p:cNvPr>
          <p:cNvSpPr txBox="1"/>
          <p:nvPr/>
        </p:nvSpPr>
        <p:spPr>
          <a:xfrm>
            <a:off x="692150" y="794627"/>
            <a:ext cx="10807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Who can you speak to at school?</a:t>
            </a:r>
          </a:p>
        </p:txBody>
      </p:sp>
    </p:spTree>
    <p:extLst>
      <p:ext uri="{BB962C8B-B14F-4D97-AF65-F5344CB8AC3E}">
        <p14:creationId xmlns:p14="http://schemas.microsoft.com/office/powerpoint/2010/main" val="4262558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69515C4C01E4AB51222EDC3AFCB3B" ma:contentTypeVersion="12" ma:contentTypeDescription="Create a new document." ma:contentTypeScope="" ma:versionID="b732e9f9d94ac8fa5705c2a7aac645f5">
  <xsd:schema xmlns:xsd="http://www.w3.org/2001/XMLSchema" xmlns:xs="http://www.w3.org/2001/XMLSchema" xmlns:p="http://schemas.microsoft.com/office/2006/metadata/properties" xmlns:ns2="25bce31e-210f-4595-b6f1-ad167b62b966" xmlns:ns3="16ae49f3-829e-48a4-b770-42088e17cf9e" targetNamespace="http://schemas.microsoft.com/office/2006/metadata/properties" ma:root="true" ma:fieldsID="821c91d6c7bd34a821fa9129b496a4f1" ns2:_="" ns3:_="">
    <xsd:import namespace="25bce31e-210f-4595-b6f1-ad167b62b966"/>
    <xsd:import namespace="16ae49f3-829e-48a4-b770-42088e17c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ce31e-210f-4595-b6f1-ad167b62b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d4c797-396b-422f-9324-c7326d1857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49f3-829e-48a4-b770-42088e17cf9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6b1b432-1b3f-4e3d-84fa-547afe762041}" ma:internalName="TaxCatchAll" ma:showField="CatchAllData" ma:web="16ae49f3-829e-48a4-b770-42088e17c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ae49f3-829e-48a4-b770-42088e17cf9e" xsi:nil="true"/>
    <lcf76f155ced4ddcb4097134ff3c332f xmlns="25bce31e-210f-4595-b6f1-ad167b62b9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3BB3BB-2395-4D57-943D-B957BE305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ce31e-210f-4595-b6f1-ad167b62b966"/>
    <ds:schemaRef ds:uri="16ae49f3-829e-48a4-b770-42088e17c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6B6284-2AAC-415E-AC07-1845DE31DB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E91F16-DA71-40FA-962B-E675ABD2AB1B}">
  <ds:schemaRefs>
    <ds:schemaRef ds:uri="http://purl.org/dc/elements/1.1/"/>
    <ds:schemaRef ds:uri="http://purl.org/dc/terms/"/>
    <ds:schemaRef ds:uri="25bce31e-210f-4595-b6f1-ad167b62b966"/>
    <ds:schemaRef ds:uri="http://schemas.microsoft.com/office/2006/metadata/properties"/>
    <ds:schemaRef ds:uri="16ae49f3-829e-48a4-b770-42088e17cf9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396</Words>
  <Application>Microsoft Office PowerPoint</Application>
  <PresentationFormat>Widescreen</PresentationFormat>
  <Paragraphs>40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 Black</vt:lpstr>
      <vt:lpstr>Arial</vt:lpstr>
      <vt:lpstr>Calibri</vt:lpstr>
      <vt:lpstr>Calibri Light</vt:lpstr>
      <vt:lpstr>Cera Round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 Nic Colaim</dc:creator>
  <cp:lastModifiedBy>Luke Evason-Browning</cp:lastModifiedBy>
  <cp:revision>16</cp:revision>
  <dcterms:created xsi:type="dcterms:W3CDTF">2023-08-01T14:52:16Z</dcterms:created>
  <dcterms:modified xsi:type="dcterms:W3CDTF">2023-09-04T07:07:55Z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0x010100CC069515C4C01E4AB51222EDC3AFCB3B</vt:lpwstr>
  </property>
  <property fmtid="{D5CDD505-2E9C-101B-9397-08002B2CF9AE}" pid="3" name="MediaServiceImageTags">
    <vt:lpwstr/>
  </property>
</Properties>
</file>