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70" r:id="rId14"/>
    <p:sldId id="271" r:id="rId15"/>
    <p:sldId id="272" r:id="rId16"/>
    <p:sldId id="273" r:id="rId17"/>
    <p:sldId id="274" r:id="rId18"/>
    <p:sldId id="275" r:id="rId19"/>
    <p:sldId id="276" r:id="rId20"/>
    <p:sldId id="277" r:id="rId21"/>
    <p:sldId id="278" r:id="rId22"/>
  </p:sldIdLst>
  <p:sldSz cx="12192000" cy="6858000"/>
  <p:notesSz cx="16256000" cy="7620000"/>
  <p:embeddedFontLst>
    <p:embeddedFont>
      <p:font typeface="Netto OT" panose="02000500030000020004" pitchFamily="2" charset="0"/>
      <p:regular r:id="rId24"/>
    </p:embeddedFont>
    <p:embeddedFont>
      <p:font typeface="Calibri" panose="020F0502020204030204" pitchFamily="34" charset="0"/>
      <p:regular r:id="rId25"/>
      <p:bold r:id="rId26"/>
      <p:italic r:id="rId27"/>
      <p:boldItalic r:id="rId28"/>
    </p:embeddedFont>
    <p:embeddedFont>
      <p:font typeface="Times" panose="02020603050405020304" pitchFamily="18" charset="0"/>
      <p:regular r:id="rId29"/>
      <p:bold r:id="rId30"/>
      <p:italic r:id="rId31"/>
      <p:boldItalic r:id="rId32"/>
    </p:embeddedFont>
    <p:embeddedFont>
      <p:font typeface="NettoOT-Bold" panose="02000800000000000000" pitchFamily="50" charset="0"/>
      <p:bold r:id="rId33"/>
    </p:embeddedFont>
    <p:embeddedFont>
      <p:font typeface="NettoOT" panose="02010504010101010104" pitchFamily="50" charset="0"/>
      <p:regular r:id="rId34"/>
    </p:embeddedFont>
  </p:embeddedFontLst>
  <p:defaultTextStyle>
    <a:defPPr>
      <a:defRPr lang="en-US"/>
    </a:defPPr>
    <a:lvl1pPr marL="0" algn="l" defTabSz="729508" rtl="0" eaLnBrk="1" latinLnBrk="0" hangingPunct="1">
      <a:defRPr sz="1436" kern="1200">
        <a:solidFill>
          <a:schemeClr val="tx1"/>
        </a:solidFill>
        <a:latin typeface="+mn-lt"/>
        <a:ea typeface="+mn-ea"/>
        <a:cs typeface="+mn-cs"/>
      </a:defRPr>
    </a:lvl1pPr>
    <a:lvl2pPr marL="364754" algn="l" defTabSz="729508" rtl="0" eaLnBrk="1" latinLnBrk="0" hangingPunct="1">
      <a:defRPr sz="1436" kern="1200">
        <a:solidFill>
          <a:schemeClr val="tx1"/>
        </a:solidFill>
        <a:latin typeface="+mn-lt"/>
        <a:ea typeface="+mn-ea"/>
        <a:cs typeface="+mn-cs"/>
      </a:defRPr>
    </a:lvl2pPr>
    <a:lvl3pPr marL="729508" algn="l" defTabSz="729508" rtl="0" eaLnBrk="1" latinLnBrk="0" hangingPunct="1">
      <a:defRPr sz="1436" kern="1200">
        <a:solidFill>
          <a:schemeClr val="tx1"/>
        </a:solidFill>
        <a:latin typeface="+mn-lt"/>
        <a:ea typeface="+mn-ea"/>
        <a:cs typeface="+mn-cs"/>
      </a:defRPr>
    </a:lvl3pPr>
    <a:lvl4pPr marL="1094262" algn="l" defTabSz="729508" rtl="0" eaLnBrk="1" latinLnBrk="0" hangingPunct="1">
      <a:defRPr sz="1436" kern="1200">
        <a:solidFill>
          <a:schemeClr val="tx1"/>
        </a:solidFill>
        <a:latin typeface="+mn-lt"/>
        <a:ea typeface="+mn-ea"/>
        <a:cs typeface="+mn-cs"/>
      </a:defRPr>
    </a:lvl4pPr>
    <a:lvl5pPr marL="1459017" algn="l" defTabSz="729508" rtl="0" eaLnBrk="1" latinLnBrk="0" hangingPunct="1">
      <a:defRPr sz="1436" kern="1200">
        <a:solidFill>
          <a:schemeClr val="tx1"/>
        </a:solidFill>
        <a:latin typeface="+mn-lt"/>
        <a:ea typeface="+mn-ea"/>
        <a:cs typeface="+mn-cs"/>
      </a:defRPr>
    </a:lvl5pPr>
    <a:lvl6pPr marL="1823771" algn="l" defTabSz="729508" rtl="0" eaLnBrk="1" latinLnBrk="0" hangingPunct="1">
      <a:defRPr sz="1436" kern="1200">
        <a:solidFill>
          <a:schemeClr val="tx1"/>
        </a:solidFill>
        <a:latin typeface="+mn-lt"/>
        <a:ea typeface="+mn-ea"/>
        <a:cs typeface="+mn-cs"/>
      </a:defRPr>
    </a:lvl6pPr>
    <a:lvl7pPr marL="2188525" algn="l" defTabSz="729508" rtl="0" eaLnBrk="1" latinLnBrk="0" hangingPunct="1">
      <a:defRPr sz="1436" kern="1200">
        <a:solidFill>
          <a:schemeClr val="tx1"/>
        </a:solidFill>
        <a:latin typeface="+mn-lt"/>
        <a:ea typeface="+mn-ea"/>
        <a:cs typeface="+mn-cs"/>
      </a:defRPr>
    </a:lvl7pPr>
    <a:lvl8pPr marL="2553279" algn="l" defTabSz="729508" rtl="0" eaLnBrk="1" latinLnBrk="0" hangingPunct="1">
      <a:defRPr sz="1436" kern="1200">
        <a:solidFill>
          <a:schemeClr val="tx1"/>
        </a:solidFill>
        <a:latin typeface="+mn-lt"/>
        <a:ea typeface="+mn-ea"/>
        <a:cs typeface="+mn-cs"/>
      </a:defRPr>
    </a:lvl8pPr>
    <a:lvl9pPr marL="2918033" algn="l" defTabSz="729508" rtl="0" eaLnBrk="1" latinLnBrk="0" hangingPunct="1">
      <a:defRPr sz="143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16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ie Proffitt" initials="EP" lastIdx="1" clrIdx="0">
    <p:extLst>
      <p:ext uri="{19B8F6BF-5375-455C-9EA6-DF929625EA0E}">
        <p15:presenceInfo xmlns:p15="http://schemas.microsoft.com/office/powerpoint/2012/main" userId="S-1-5-21-3023141126-3413566195-2749661670-1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4"/>
    <p:restoredTop sz="81501" autoAdjust="0"/>
  </p:normalViewPr>
  <p:slideViewPr>
    <p:cSldViewPr>
      <p:cViewPr varScale="1">
        <p:scale>
          <a:sx n="57" d="100"/>
          <a:sy n="57" d="100"/>
        </p:scale>
        <p:origin x="848" y="40"/>
      </p:cViewPr>
      <p:guideLst>
        <p:guide orient="horz" pos="2592"/>
        <p:guide pos="16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3825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9207500" y="0"/>
            <a:ext cx="7045325" cy="382588"/>
          </a:xfrm>
          <a:prstGeom prst="rect">
            <a:avLst/>
          </a:prstGeom>
        </p:spPr>
        <p:txBody>
          <a:bodyPr vert="horz" lIns="91440" tIns="45720" rIns="91440" bIns="45720" rtlCol="0"/>
          <a:lstStyle>
            <a:lvl1pPr algn="r">
              <a:defRPr sz="1200"/>
            </a:lvl1pPr>
          </a:lstStyle>
          <a:p>
            <a:fld id="{A9FE649C-565A-42D7-A0AB-26CD0A5D2D4B}" type="datetimeFigureOut">
              <a:rPr lang="en-GB" smtClean="0"/>
              <a:t>06/03/2019</a:t>
            </a:fld>
            <a:endParaRPr lang="en-GB"/>
          </a:p>
        </p:txBody>
      </p:sp>
      <p:sp>
        <p:nvSpPr>
          <p:cNvPr id="4" name="Slide Image Placeholder 3"/>
          <p:cNvSpPr>
            <a:spLocks noGrp="1" noRot="1" noChangeAspect="1"/>
          </p:cNvSpPr>
          <p:nvPr>
            <p:ph type="sldImg" idx="2"/>
          </p:nvPr>
        </p:nvSpPr>
        <p:spPr>
          <a:xfrm>
            <a:off x="5842000" y="952500"/>
            <a:ext cx="4572000" cy="25717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3667125"/>
            <a:ext cx="13004800" cy="30003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7237413"/>
            <a:ext cx="7043738" cy="3825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9207500" y="7237413"/>
            <a:ext cx="7045325" cy="382587"/>
          </a:xfrm>
          <a:prstGeom prst="rect">
            <a:avLst/>
          </a:prstGeom>
        </p:spPr>
        <p:txBody>
          <a:bodyPr vert="horz" lIns="91440" tIns="45720" rIns="91440" bIns="45720" rtlCol="0" anchor="b"/>
          <a:lstStyle>
            <a:lvl1pPr algn="r">
              <a:defRPr sz="1200"/>
            </a:lvl1pPr>
          </a:lstStyle>
          <a:p>
            <a:fld id="{FCA0EAB3-2674-4D12-9A59-233BEA998CF2}" type="slidenum">
              <a:rPr lang="en-GB" smtClean="0"/>
              <a:t>‹#›</a:t>
            </a:fld>
            <a:endParaRPr lang="en-GB"/>
          </a:p>
        </p:txBody>
      </p:sp>
    </p:spTree>
    <p:extLst>
      <p:ext uri="{BB962C8B-B14F-4D97-AF65-F5344CB8AC3E}">
        <p14:creationId xmlns:p14="http://schemas.microsoft.com/office/powerpoint/2010/main" val="1893451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Placeholder slide whilst students enter the room.</a:t>
            </a:r>
          </a:p>
          <a:p>
            <a:r>
              <a:rPr lang="en-GB" sz="1200" b="0" i="0" u="none" strike="noStrike" kern="1200" baseline="0" dirty="0" smtClean="0">
                <a:solidFill>
                  <a:schemeClr val="tx1"/>
                </a:solidFill>
                <a:latin typeface="+mn-lt"/>
                <a:ea typeface="+mn-ea"/>
                <a:cs typeface="+mn-cs"/>
              </a:rPr>
              <a:t>Please see the Project </a:t>
            </a:r>
            <a:r>
              <a:rPr lang="en-GB" sz="1200" b="0" i="0" u="none" strike="noStrike" kern="1200" baseline="0" dirty="0" err="1" smtClean="0">
                <a:solidFill>
                  <a:schemeClr val="tx1"/>
                </a:solidFill>
                <a:latin typeface="+mn-lt"/>
                <a:ea typeface="+mn-ea"/>
                <a:cs typeface="+mn-cs"/>
              </a:rPr>
              <a:t>deSHAME</a:t>
            </a:r>
            <a:r>
              <a:rPr lang="en-GB" sz="1200" b="0" i="0" u="none" strike="noStrike" kern="1200" baseline="0" dirty="0" smtClean="0">
                <a:solidFill>
                  <a:schemeClr val="tx1"/>
                </a:solidFill>
                <a:latin typeface="+mn-lt"/>
                <a:ea typeface="+mn-ea"/>
                <a:cs typeface="+mn-cs"/>
              </a:rPr>
              <a:t> “Step Up, Speak Up!” Assembly Guidance notes for further delivery information.</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1</a:t>
            </a:fld>
            <a:endParaRPr lang="en-GB"/>
          </a:p>
        </p:txBody>
      </p:sp>
    </p:spTree>
    <p:extLst>
      <p:ext uri="{BB962C8B-B14F-4D97-AF65-F5344CB8AC3E}">
        <p14:creationId xmlns:p14="http://schemas.microsoft.com/office/powerpoint/2010/main" val="935572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Explain that these are some of the responses that research found young people could feel as a result of online sexual harassment. Explain that not every victim always feels the same way – they may feel some, or all, or none of these</a:t>
            </a:r>
          </a:p>
          <a:p>
            <a:r>
              <a:rPr lang="en-GB" sz="1200" b="0" i="0" u="none" strike="noStrike" kern="1200" baseline="0" dirty="0" smtClean="0">
                <a:solidFill>
                  <a:schemeClr val="tx1"/>
                </a:solidFill>
                <a:latin typeface="+mn-lt"/>
                <a:ea typeface="+mn-ea"/>
                <a:cs typeface="+mn-cs"/>
              </a:rPr>
              <a:t>emotions. There is no right or wrong way to feel as a result of online sexual harassment – and the important thing is what other people (school and students) can do to support any of their peers who may be going through this.</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10</a:t>
            </a:fld>
            <a:endParaRPr lang="en-GB"/>
          </a:p>
        </p:txBody>
      </p:sp>
    </p:spTree>
    <p:extLst>
      <p:ext uri="{BB962C8B-B14F-4D97-AF65-F5344CB8AC3E}">
        <p14:creationId xmlns:p14="http://schemas.microsoft.com/office/powerpoint/2010/main" val="2149145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Explain to students that as a school, you will take action against online sexual harassment and that next in the assembly you’re going to talk about what school can do. Remind students that school alone cannot fix this problem,</a:t>
            </a:r>
          </a:p>
          <a:p>
            <a:r>
              <a:rPr lang="en-GB" sz="1200" b="0" i="0" u="none" strike="noStrike" kern="1200" baseline="0" dirty="0" smtClean="0">
                <a:solidFill>
                  <a:schemeClr val="tx1"/>
                </a:solidFill>
                <a:latin typeface="+mn-lt"/>
                <a:ea typeface="+mn-ea"/>
                <a:cs typeface="+mn-cs"/>
              </a:rPr>
              <a:t>and that everyone in the community needs to work together to tackle online sexual harassment effectively. Talk through the list of supportive actions students can do together.</a:t>
            </a:r>
          </a:p>
          <a:p>
            <a:r>
              <a:rPr lang="en-GB" sz="1200" b="0" i="0" u="none" strike="noStrike" kern="1200" baseline="0" dirty="0" smtClean="0">
                <a:solidFill>
                  <a:schemeClr val="tx1"/>
                </a:solidFill>
                <a:latin typeface="+mn-lt"/>
                <a:ea typeface="+mn-ea"/>
                <a:cs typeface="+mn-cs"/>
              </a:rPr>
              <a:t>The last point suggests reporting as an option. Use this point and the attached question, “What happens when you report in school?” to lead on the discussion to the next 2 slides about how your school/setting handles reports of online sexual harassment.</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11</a:t>
            </a:fld>
            <a:endParaRPr lang="en-GB"/>
          </a:p>
        </p:txBody>
      </p:sp>
    </p:spTree>
    <p:extLst>
      <p:ext uri="{BB962C8B-B14F-4D97-AF65-F5344CB8AC3E}">
        <p14:creationId xmlns:p14="http://schemas.microsoft.com/office/powerpoint/2010/main" val="3936898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Explain that if students do make a report of online sexual harassment there are some things your school will always try to not do.</a:t>
            </a:r>
          </a:p>
          <a:p>
            <a:r>
              <a:rPr lang="en-GB" sz="1200" b="0" i="0" u="none" strike="noStrike" kern="1200" baseline="0" dirty="0" smtClean="0">
                <a:solidFill>
                  <a:schemeClr val="tx1"/>
                </a:solidFill>
                <a:latin typeface="+mn-lt"/>
                <a:ea typeface="+mn-ea"/>
                <a:cs typeface="+mn-cs"/>
              </a:rPr>
              <a:t>Read through the points on the slide and talk around them where necessary. You may find it useful to clarify the specific wording used, for example:</a:t>
            </a:r>
          </a:p>
          <a:p>
            <a:pPr marL="171450" indent="-171450">
              <a:buFontTx/>
              <a:buChar char="-"/>
            </a:pPr>
            <a:r>
              <a:rPr lang="en-GB" sz="1200" dirty="0" smtClean="0"/>
              <a:t>We may ask to view</a:t>
            </a:r>
            <a:r>
              <a:rPr lang="en-GB" sz="1200" baseline="0" dirty="0" smtClean="0"/>
              <a:t> your social media accounts to support our investigation into the incident, but as a victim we would never </a:t>
            </a:r>
            <a:r>
              <a:rPr lang="en-GB" sz="1200" b="1" baseline="0" dirty="0" smtClean="0"/>
              <a:t>demand</a:t>
            </a:r>
            <a:r>
              <a:rPr lang="en-GB" sz="1200" baseline="0" dirty="0" smtClean="0"/>
              <a:t> you give us full access to an account.</a:t>
            </a:r>
          </a:p>
          <a:p>
            <a:pPr marL="171450" indent="-171450">
              <a:buFontTx/>
              <a:buChar char="-"/>
            </a:pPr>
            <a:r>
              <a:rPr lang="en-GB" sz="1200" baseline="0" dirty="0" smtClean="0"/>
              <a:t>A teacher may need to share your report with another member of staff who is responsible for dealing with online sexual harassment, but we will never gossip about what’s happened with people who don’t </a:t>
            </a:r>
            <a:r>
              <a:rPr lang="en-GB" sz="1200" b="1" baseline="0" dirty="0" smtClean="0"/>
              <a:t>need to know</a:t>
            </a:r>
            <a:r>
              <a:rPr lang="en-GB" sz="1200" baseline="0" dirty="0" smtClean="0"/>
              <a:t>.</a:t>
            </a:r>
            <a:endParaRPr lang="en-GB" sz="1200" dirty="0"/>
          </a:p>
        </p:txBody>
      </p:sp>
      <p:sp>
        <p:nvSpPr>
          <p:cNvPr id="4" name="Slide Number Placeholder 3"/>
          <p:cNvSpPr>
            <a:spLocks noGrp="1"/>
          </p:cNvSpPr>
          <p:nvPr>
            <p:ph type="sldNum" sz="quarter" idx="10"/>
          </p:nvPr>
        </p:nvSpPr>
        <p:spPr/>
        <p:txBody>
          <a:bodyPr/>
          <a:lstStyle/>
          <a:p>
            <a:fld id="{FCA0EAB3-2674-4D12-9A59-233BEA998CF2}" type="slidenum">
              <a:rPr lang="en-GB" smtClean="0"/>
              <a:t>12</a:t>
            </a:fld>
            <a:endParaRPr lang="en-GB"/>
          </a:p>
        </p:txBody>
      </p:sp>
    </p:spTree>
    <p:extLst>
      <p:ext uri="{BB962C8B-B14F-4D97-AF65-F5344CB8AC3E}">
        <p14:creationId xmlns:p14="http://schemas.microsoft.com/office/powerpoint/2010/main" val="3131887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Explain that as staff members you have strict rules and guidelines on how to respond when things are reported to you.</a:t>
            </a:r>
          </a:p>
          <a:p>
            <a:r>
              <a:rPr lang="en-GB" sz="1200" b="0" i="0" u="none" strike="noStrike" kern="1200" baseline="0" dirty="0" smtClean="0">
                <a:solidFill>
                  <a:schemeClr val="tx1"/>
                </a:solidFill>
                <a:latin typeface="+mn-lt"/>
                <a:ea typeface="+mn-ea"/>
                <a:cs typeface="+mn-cs"/>
              </a:rPr>
              <a:t>Tell the students that on the next slide they’ll get to hear what those rules say and how school will deal with reports that are made to them.</a:t>
            </a:r>
          </a:p>
          <a:p>
            <a:r>
              <a:rPr lang="en-GB" sz="1200" b="0" i="0" u="none" strike="noStrike" kern="1200" baseline="0" dirty="0" smtClean="0">
                <a:solidFill>
                  <a:schemeClr val="tx1"/>
                </a:solidFill>
                <a:latin typeface="+mn-lt"/>
                <a:ea typeface="+mn-ea"/>
                <a:cs typeface="+mn-cs"/>
              </a:rPr>
              <a:t>Reassure them again that as staff members you want to help and support them and then read the points on the slide, expanding where necessary. </a:t>
            </a:r>
          </a:p>
          <a:p>
            <a:r>
              <a:rPr lang="en-GB" sz="1200" b="0" i="0" u="none" strike="noStrike" kern="1200" baseline="0" dirty="0" smtClean="0">
                <a:solidFill>
                  <a:schemeClr val="tx1"/>
                </a:solidFill>
                <a:latin typeface="+mn-lt"/>
                <a:ea typeface="+mn-ea"/>
                <a:cs typeface="+mn-cs"/>
              </a:rPr>
              <a:t>For example, you may want to clarify that although you will speak with them before informing anyone else, there are some cases where you have a legal responsibility to involve the police or other external agencies.</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13</a:t>
            </a:fld>
            <a:endParaRPr lang="en-GB"/>
          </a:p>
        </p:txBody>
      </p:sp>
    </p:spTree>
    <p:extLst>
      <p:ext uri="{BB962C8B-B14F-4D97-AF65-F5344CB8AC3E}">
        <p14:creationId xmlns:p14="http://schemas.microsoft.com/office/powerpoint/2010/main" val="2526460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This is your opportunity to inform students of exactly what your school’s policies and reporting procedures say and mean. It may be helpful to have a hard copy of the relevant policies on hand – being as transparent as possible here</a:t>
            </a:r>
          </a:p>
          <a:p>
            <a:r>
              <a:rPr lang="en-GB" sz="1200" b="0" i="0" u="none" strike="noStrike" kern="1200" baseline="0" dirty="0" smtClean="0">
                <a:solidFill>
                  <a:schemeClr val="tx1"/>
                </a:solidFill>
                <a:latin typeface="+mn-lt"/>
                <a:ea typeface="+mn-ea"/>
                <a:cs typeface="+mn-cs"/>
              </a:rPr>
              <a:t>will help students have confidence in the systems in place.</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14</a:t>
            </a:fld>
            <a:endParaRPr lang="en-GB"/>
          </a:p>
        </p:txBody>
      </p:sp>
    </p:spTree>
    <p:extLst>
      <p:ext uri="{BB962C8B-B14F-4D97-AF65-F5344CB8AC3E}">
        <p14:creationId xmlns:p14="http://schemas.microsoft.com/office/powerpoint/2010/main" val="948306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Most helpful response: D</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15</a:t>
            </a:fld>
            <a:endParaRPr lang="en-GB"/>
          </a:p>
        </p:txBody>
      </p:sp>
    </p:spTree>
    <p:extLst>
      <p:ext uri="{BB962C8B-B14F-4D97-AF65-F5344CB8AC3E}">
        <p14:creationId xmlns:p14="http://schemas.microsoft.com/office/powerpoint/2010/main" val="1397648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Talk through the response to the scenario, with input from students where appropriate.</a:t>
            </a:r>
          </a:p>
          <a:p>
            <a:r>
              <a:rPr lang="en-GB" sz="1200" b="0" i="0" u="none" strike="noStrike" kern="1200" baseline="0" dirty="0" smtClean="0">
                <a:solidFill>
                  <a:schemeClr val="tx1"/>
                </a:solidFill>
                <a:latin typeface="+mn-lt"/>
                <a:ea typeface="+mn-ea"/>
                <a:cs typeface="+mn-cs"/>
              </a:rPr>
              <a:t>Explain to students that you will signpost them to helplines where they can get support and advice at the end of the session.</a:t>
            </a:r>
          </a:p>
          <a:p>
            <a:r>
              <a:rPr lang="en-GB" sz="1200" b="0" i="0" u="none" strike="noStrike" kern="1200" baseline="0" dirty="0" smtClean="0">
                <a:solidFill>
                  <a:schemeClr val="tx1"/>
                </a:solidFill>
                <a:latin typeface="+mn-lt"/>
                <a:ea typeface="+mn-ea"/>
                <a:cs typeface="+mn-cs"/>
              </a:rPr>
              <a:t>Explain to students that before moving to the next slide, you want to emphasise the following point:</a:t>
            </a:r>
          </a:p>
          <a:p>
            <a:r>
              <a:rPr lang="en-GB" sz="1200" b="0" i="0" u="none" strike="noStrike" kern="1200" baseline="0" dirty="0" smtClean="0">
                <a:solidFill>
                  <a:schemeClr val="tx1"/>
                </a:solidFill>
                <a:latin typeface="+mn-lt"/>
                <a:ea typeface="+mn-ea"/>
                <a:cs typeface="+mn-cs"/>
              </a:rPr>
              <a:t>“Even if you successfully block someone online, it doesn’t always block the emotions you might be feeling.”</a:t>
            </a:r>
          </a:p>
          <a:p>
            <a:r>
              <a:rPr lang="en-GB" sz="1200" b="0" i="0" u="none" strike="noStrike" kern="1200" baseline="0" dirty="0" smtClean="0">
                <a:solidFill>
                  <a:schemeClr val="tx1"/>
                </a:solidFill>
                <a:latin typeface="+mn-lt"/>
                <a:ea typeface="+mn-ea"/>
                <a:cs typeface="+mn-cs"/>
              </a:rPr>
              <a:t>You might want to ask students what they think this means, or how they think you can deal with the emotional response to an incident of online sexual harassment.</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16</a:t>
            </a:fld>
            <a:endParaRPr lang="en-GB"/>
          </a:p>
        </p:txBody>
      </p:sp>
    </p:spTree>
    <p:extLst>
      <p:ext uri="{BB962C8B-B14F-4D97-AF65-F5344CB8AC3E}">
        <p14:creationId xmlns:p14="http://schemas.microsoft.com/office/powerpoint/2010/main" val="37746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Read aloud the message shown on the slide and then observe that Alex might be wondering how reporting what has </a:t>
            </a:r>
            <a:r>
              <a:rPr lang="en-GB" sz="1200" b="0" i="0" u="none" strike="noStrike" kern="1200" baseline="0" smtClean="0">
                <a:solidFill>
                  <a:schemeClr val="tx1"/>
                </a:solidFill>
                <a:latin typeface="+mn-lt"/>
                <a:ea typeface="+mn-ea"/>
                <a:cs typeface="+mn-cs"/>
              </a:rPr>
              <a:t>happened could help.</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Talk through the following list of reasons, discussing further if necessary.</a:t>
            </a:r>
          </a:p>
          <a:p>
            <a:r>
              <a:rPr lang="en-GB" sz="1200" b="1" i="0"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Sharing the problem will make you feel better</a:t>
            </a:r>
          </a:p>
          <a:p>
            <a:r>
              <a:rPr lang="en-GB" sz="1200" b="1" i="0"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We will listen to you and be a sympathetic ear</a:t>
            </a:r>
          </a:p>
          <a:p>
            <a:r>
              <a:rPr lang="en-GB" sz="1200" b="1" i="0"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To stop the situation getting worse</a:t>
            </a:r>
          </a:p>
          <a:p>
            <a:r>
              <a:rPr lang="en-GB" sz="1200" b="1" i="0"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Together we can take action on the situation</a:t>
            </a:r>
          </a:p>
          <a:p>
            <a:r>
              <a:rPr lang="en-GB" sz="1200" b="1" i="0"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We have access to support services who can help</a:t>
            </a:r>
          </a:p>
          <a:p>
            <a:r>
              <a:rPr lang="en-GB" sz="1200" b="1" i="0"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This is your chance to take back control</a:t>
            </a:r>
          </a:p>
          <a:p>
            <a:r>
              <a:rPr lang="en-GB" sz="1200" b="1" i="0"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It’s the first step to moving forward</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17</a:t>
            </a:fld>
            <a:endParaRPr lang="en-GB"/>
          </a:p>
        </p:txBody>
      </p:sp>
    </p:spTree>
    <p:extLst>
      <p:ext uri="{BB962C8B-B14F-4D97-AF65-F5344CB8AC3E}">
        <p14:creationId xmlns:p14="http://schemas.microsoft.com/office/powerpoint/2010/main" val="515510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Explain to students that however they feel most comfortable making a report is okay – they can write it down, report with a friend alongside them or ask to have a discussion in private. Clarify that they can report to any member of staff they feel comfortable with and that the issue should be dealt with in the same way.</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18</a:t>
            </a:fld>
            <a:endParaRPr lang="en-GB"/>
          </a:p>
        </p:txBody>
      </p:sp>
    </p:spTree>
    <p:extLst>
      <p:ext uri="{BB962C8B-B14F-4D97-AF65-F5344CB8AC3E}">
        <p14:creationId xmlns:p14="http://schemas.microsoft.com/office/powerpoint/2010/main" val="291411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Explain to students that you’re nearing the end of the session and that you hope they’re feeling more confident about how and why they should report online sexual harassment. Remind them that as a school you’re committed to taking online sexual harassment seriously and to responding to any report that is made. </a:t>
            </a:r>
          </a:p>
          <a:p>
            <a:r>
              <a:rPr lang="en-GB" sz="1200" b="0" i="0" u="none" strike="noStrike" kern="1200" baseline="0" dirty="0" smtClean="0">
                <a:solidFill>
                  <a:schemeClr val="tx1"/>
                </a:solidFill>
                <a:latin typeface="+mn-lt"/>
                <a:ea typeface="+mn-ea"/>
                <a:cs typeface="+mn-cs"/>
              </a:rPr>
              <a:t>Use this opportunity to remind them of any key points in your reporting procedures and to identify your school or setting’s DSL (Designated Safeguarding Lead). Explain that the DSL has authority for dealing with reports of online sexual harassment, so other staff members may need to share what they have been told with them. You could also use this opportunity to explain where the DSL can be found – for example, where their office is or what times they are available to speak with students.</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19</a:t>
            </a:fld>
            <a:endParaRPr lang="en-GB"/>
          </a:p>
        </p:txBody>
      </p:sp>
    </p:spTree>
    <p:extLst>
      <p:ext uri="{BB962C8B-B14F-4D97-AF65-F5344CB8AC3E}">
        <p14:creationId xmlns:p14="http://schemas.microsoft.com/office/powerpoint/2010/main" val="4203069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Open the assembly by setting your expectations for behaviour and sharing some ground rules.</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2</a:t>
            </a:fld>
            <a:endParaRPr lang="en-GB"/>
          </a:p>
        </p:txBody>
      </p:sp>
    </p:spTree>
    <p:extLst>
      <p:ext uri="{BB962C8B-B14F-4D97-AF65-F5344CB8AC3E}">
        <p14:creationId xmlns:p14="http://schemas.microsoft.com/office/powerpoint/2010/main" val="1752568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Read aloud the slide and add further school-specific detail where needed. If using other Project </a:t>
            </a:r>
            <a:r>
              <a:rPr lang="en-GB" sz="1200" b="0" i="0" u="none" strike="noStrike" kern="1200" baseline="0" dirty="0" err="1" smtClean="0">
                <a:solidFill>
                  <a:schemeClr val="tx1"/>
                </a:solidFill>
                <a:latin typeface="+mn-lt"/>
                <a:ea typeface="+mn-ea"/>
                <a:cs typeface="+mn-cs"/>
              </a:rPr>
              <a:t>deSHAME</a:t>
            </a:r>
            <a:r>
              <a:rPr lang="en-GB" sz="1200" b="0" i="0" u="none" strike="noStrike" kern="1200" baseline="0" dirty="0" smtClean="0">
                <a:solidFill>
                  <a:schemeClr val="tx1"/>
                </a:solidFill>
                <a:latin typeface="+mn-lt"/>
                <a:ea typeface="+mn-ea"/>
                <a:cs typeface="+mn-cs"/>
              </a:rPr>
              <a:t> materials, make the link between this assembly and the other activities in the toolkit the students will be, or have already been doing. Explain to students that if they need to talk about anything that’s been raised in the session they can contact either of the helplines listed on the next screen or can speak to any member of staff.</a:t>
            </a:r>
          </a:p>
          <a:p>
            <a:r>
              <a:rPr lang="en-GB" sz="1200" b="0" i="0" u="none" strike="noStrike" kern="1200" baseline="0" dirty="0" smtClean="0">
                <a:solidFill>
                  <a:schemeClr val="tx1"/>
                </a:solidFill>
                <a:latin typeface="+mn-lt"/>
                <a:ea typeface="+mn-ea"/>
                <a:cs typeface="+mn-cs"/>
              </a:rPr>
              <a:t>There may be students in the audience who are worried about an online incident they think could be online sexual harassment. Conclude the session by giving all students information on who they can go to for help, </a:t>
            </a:r>
            <a:r>
              <a:rPr lang="en-GB" sz="1200" b="0" i="0" u="none" strike="noStrike" kern="1200" baseline="0" dirty="0" err="1" smtClean="0">
                <a:solidFill>
                  <a:schemeClr val="tx1"/>
                </a:solidFill>
                <a:latin typeface="+mn-lt"/>
                <a:ea typeface="+mn-ea"/>
                <a:cs typeface="+mn-cs"/>
              </a:rPr>
              <a:t>e.g</a:t>
            </a:r>
            <a:r>
              <a:rPr lang="en-GB" sz="1200" b="0" i="0" u="none" strike="noStrike" kern="1200" baseline="0" dirty="0" smtClean="0">
                <a:solidFill>
                  <a:schemeClr val="tx1"/>
                </a:solidFill>
                <a:latin typeface="+mn-lt"/>
                <a:ea typeface="+mn-ea"/>
                <a:cs typeface="+mn-cs"/>
              </a:rPr>
              <a:t>;</a:t>
            </a:r>
          </a:p>
          <a:p>
            <a:r>
              <a:rPr lang="en-GB" sz="1200" b="0" i="0" u="none" strike="noStrike" kern="1200" baseline="0" dirty="0" smtClean="0">
                <a:solidFill>
                  <a:schemeClr val="tx1"/>
                </a:solidFill>
                <a:latin typeface="+mn-lt"/>
                <a:ea typeface="+mn-ea"/>
                <a:cs typeface="+mn-cs"/>
              </a:rPr>
              <a:t>“If you are sat out there right now, worrying about something that has happened online, please come and speak to [insert staff member] – they will be available at [insert timings and location]”</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20</a:t>
            </a:fld>
            <a:endParaRPr lang="en-GB"/>
          </a:p>
        </p:txBody>
      </p:sp>
    </p:spTree>
    <p:extLst>
      <p:ext uri="{BB962C8B-B14F-4D97-AF65-F5344CB8AC3E}">
        <p14:creationId xmlns:p14="http://schemas.microsoft.com/office/powerpoint/2010/main" val="2227329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smtClean="0">
                <a:solidFill>
                  <a:schemeClr val="tx1"/>
                </a:solidFill>
                <a:latin typeface="+mn-lt"/>
                <a:ea typeface="+mn-ea"/>
                <a:cs typeface="+mn-cs"/>
              </a:rPr>
              <a:t>Draw attention to the slogan: Step up, speak up and put an end to online sexual harassment.</a:t>
            </a:r>
            <a:endParaRPr lang="en-GB"/>
          </a:p>
        </p:txBody>
      </p:sp>
      <p:sp>
        <p:nvSpPr>
          <p:cNvPr id="4" name="Slide Number Placeholder 3"/>
          <p:cNvSpPr>
            <a:spLocks noGrp="1"/>
          </p:cNvSpPr>
          <p:nvPr>
            <p:ph type="sldNum" sz="quarter" idx="10"/>
          </p:nvPr>
        </p:nvSpPr>
        <p:spPr/>
        <p:txBody>
          <a:bodyPr/>
          <a:lstStyle/>
          <a:p>
            <a:fld id="{FCA0EAB3-2674-4D12-9A59-233BEA998CF2}" type="slidenum">
              <a:rPr lang="en-GB" smtClean="0"/>
              <a:t>21</a:t>
            </a:fld>
            <a:endParaRPr lang="en-GB"/>
          </a:p>
        </p:txBody>
      </p:sp>
    </p:spTree>
    <p:extLst>
      <p:ext uri="{BB962C8B-B14F-4D97-AF65-F5344CB8AC3E}">
        <p14:creationId xmlns:p14="http://schemas.microsoft.com/office/powerpoint/2010/main" val="176560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What do you like to do online?</a:t>
            </a:r>
          </a:p>
          <a:p>
            <a:r>
              <a:rPr lang="en-GB" sz="1200" b="1" i="0"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What apps and services do you use?</a:t>
            </a:r>
          </a:p>
          <a:p>
            <a:r>
              <a:rPr lang="en-GB" sz="1200" b="1" i="0"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What are your favourite things about being online?</a:t>
            </a:r>
          </a:p>
          <a:p>
            <a:r>
              <a:rPr lang="en-GB" sz="1200" b="1" i="0"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Are there any negative aspects of being online?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Explain to students that as a school you want to support your students with all the positive aspects of being online, but you also know that there can be negative aspects to life online as well, and some of these may be issues like bullying and harassment. Confirm that as a school you’re committed to tackling bullying and harassment in all its forms including when it takes place online. Explain that the session is going to focus on a particular form of online harassment.</a:t>
            </a:r>
          </a:p>
          <a:p>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3</a:t>
            </a:fld>
            <a:endParaRPr lang="en-GB"/>
          </a:p>
        </p:txBody>
      </p:sp>
    </p:spTree>
    <p:extLst>
      <p:ext uri="{BB962C8B-B14F-4D97-AF65-F5344CB8AC3E}">
        <p14:creationId xmlns:p14="http://schemas.microsoft.com/office/powerpoint/2010/main" val="669489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Explain that these are real life examples which were described during research into online sexual harassment – the topic for today’s session.</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4</a:t>
            </a:fld>
            <a:endParaRPr lang="en-GB"/>
          </a:p>
        </p:txBody>
      </p:sp>
    </p:spTree>
    <p:extLst>
      <p:ext uri="{BB962C8B-B14F-4D97-AF65-F5344CB8AC3E}">
        <p14:creationId xmlns:p14="http://schemas.microsoft.com/office/powerpoint/2010/main" val="4030734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Online sexual harassment can be defined as unwanted sexual behaviour on any digital platform. It can happen to anyone online, but this assembly (and the whole Step Up, Speak Up toolkit) specifically focuses on peer-to-peer online sexual harassment.</a:t>
            </a:r>
          </a:p>
          <a:p>
            <a:r>
              <a:rPr lang="en-GB" sz="1200" b="0" i="0" u="none" strike="noStrike" kern="1200" baseline="0" dirty="0" smtClean="0">
                <a:solidFill>
                  <a:schemeClr val="tx1"/>
                </a:solidFill>
                <a:latin typeface="+mn-lt"/>
                <a:ea typeface="+mn-ea"/>
                <a:cs typeface="+mn-cs"/>
              </a:rPr>
              <a:t>Online sexual harassment can include a wide range of behaviours that use digital content (images, videos, posts, messages, pages) on a variety of different online platforms (private or public).</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5</a:t>
            </a:fld>
            <a:endParaRPr lang="en-GB"/>
          </a:p>
        </p:txBody>
      </p:sp>
    </p:spTree>
    <p:extLst>
      <p:ext uri="{BB962C8B-B14F-4D97-AF65-F5344CB8AC3E}">
        <p14:creationId xmlns:p14="http://schemas.microsoft.com/office/powerpoint/2010/main" val="1222975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Read aloud the first question. </a:t>
            </a:r>
          </a:p>
          <a:p>
            <a:r>
              <a:rPr lang="en-GB" sz="1200" b="0" i="0" u="none" strike="noStrike" kern="1200" baseline="0" dirty="0" smtClean="0">
                <a:solidFill>
                  <a:schemeClr val="tx1"/>
                </a:solidFill>
                <a:latin typeface="+mn-lt"/>
                <a:ea typeface="+mn-ea"/>
                <a:cs typeface="+mn-cs"/>
              </a:rPr>
              <a:t>Explain that there is no typical victim of online sexual harassment. It can impact both boys and girls, although research shows girls are more likely to face harsher consequences if they are targeted.</a:t>
            </a:r>
          </a:p>
          <a:p>
            <a:r>
              <a:rPr lang="en-GB" sz="1200" b="0" i="0" u="none" strike="noStrike" kern="1200" baseline="0" dirty="0" smtClean="0">
                <a:solidFill>
                  <a:schemeClr val="tx1"/>
                </a:solidFill>
                <a:latin typeface="+mn-lt"/>
                <a:ea typeface="+mn-ea"/>
                <a:cs typeface="+mn-cs"/>
              </a:rPr>
              <a:t>Next, explain that online sexual harassment often overlaps with other discrimination and hate crimes, online and offline. It often overlaps with harassment related to a person’s actual or perceived gender, sexual orientation, race,</a:t>
            </a:r>
          </a:p>
          <a:p>
            <a:r>
              <a:rPr lang="en-GB" sz="1200" b="0" i="0" u="none" strike="noStrike" kern="1200" baseline="0" dirty="0" smtClean="0">
                <a:solidFill>
                  <a:schemeClr val="tx1"/>
                </a:solidFill>
                <a:latin typeface="+mn-lt"/>
                <a:ea typeface="+mn-ea"/>
                <a:cs typeface="+mn-cs"/>
              </a:rPr>
              <a:t>religion, special educational needs or disability.</a:t>
            </a:r>
          </a:p>
          <a:p>
            <a:r>
              <a:rPr lang="en-GB" sz="1200" b="0" i="0" u="none" strike="noStrike" kern="1200" baseline="0" dirty="0" smtClean="0">
                <a:solidFill>
                  <a:schemeClr val="tx1"/>
                </a:solidFill>
                <a:latin typeface="+mn-lt"/>
                <a:ea typeface="+mn-ea"/>
                <a:cs typeface="+mn-cs"/>
              </a:rPr>
              <a:t>Read aloud the second question. </a:t>
            </a:r>
          </a:p>
          <a:p>
            <a:r>
              <a:rPr lang="en-GB" sz="1200" b="0" i="0" u="none" strike="noStrike" kern="1200" baseline="0" dirty="0" smtClean="0">
                <a:solidFill>
                  <a:schemeClr val="tx1"/>
                </a:solidFill>
                <a:latin typeface="+mn-lt"/>
                <a:ea typeface="+mn-ea"/>
                <a:cs typeface="+mn-cs"/>
              </a:rPr>
              <a:t>Explain that online sexual harassment by definition takes place online, but that it’s important to remember that it impacts the offline world too. It’s often playing out in front of a school or local community audience.</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6</a:t>
            </a:fld>
            <a:endParaRPr lang="en-GB"/>
          </a:p>
        </p:txBody>
      </p:sp>
    </p:spTree>
    <p:extLst>
      <p:ext uri="{BB962C8B-B14F-4D97-AF65-F5344CB8AC3E}">
        <p14:creationId xmlns:p14="http://schemas.microsoft.com/office/powerpoint/2010/main" val="1826926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Explain that some incidents of online sexual harassment can break the law. There are several laws which can apply, including those on this slide.</a:t>
            </a:r>
          </a:p>
          <a:p>
            <a:r>
              <a:rPr lang="en-GB" sz="1200" b="0" i="0" u="none" strike="noStrike" kern="1200" baseline="0" dirty="0" smtClean="0">
                <a:solidFill>
                  <a:schemeClr val="tx1"/>
                </a:solidFill>
                <a:latin typeface="+mn-lt"/>
                <a:ea typeface="+mn-ea"/>
                <a:cs typeface="+mn-cs"/>
              </a:rPr>
              <a:t>Whilst they have a duty to investigate any crime that is reported to them, the police do so in order to ensure young people are being protected and to stop any further risk of harm.</a:t>
            </a:r>
          </a:p>
          <a:p>
            <a:r>
              <a:rPr lang="en-GB" sz="1200" b="0" i="0" u="none" strike="noStrike" kern="1200" baseline="0" dirty="0" smtClean="0">
                <a:solidFill>
                  <a:schemeClr val="tx1"/>
                </a:solidFill>
                <a:latin typeface="+mn-lt"/>
                <a:ea typeface="+mn-ea"/>
                <a:cs typeface="+mn-cs"/>
              </a:rPr>
              <a:t>They would need to speak to all persons involved in order to make the most appropriate decision on what to do next.</a:t>
            </a:r>
          </a:p>
          <a:p>
            <a:r>
              <a:rPr lang="en-GB" sz="1200" b="0" i="0" u="none" strike="noStrike" kern="1200" baseline="0" dirty="0" smtClean="0">
                <a:solidFill>
                  <a:schemeClr val="tx1"/>
                </a:solidFill>
                <a:latin typeface="+mn-lt"/>
                <a:ea typeface="+mn-ea"/>
                <a:cs typeface="+mn-cs"/>
              </a:rPr>
              <a:t>It is crucial to explain that if the police need to be involved, the school will support all students through that process.</a:t>
            </a:r>
          </a:p>
          <a:p>
            <a:r>
              <a:rPr lang="en-GB" sz="1200" b="0" i="0" u="none" strike="noStrike" kern="1200" baseline="0" dirty="0" smtClean="0">
                <a:solidFill>
                  <a:schemeClr val="tx1"/>
                </a:solidFill>
                <a:latin typeface="+mn-lt"/>
                <a:ea typeface="+mn-ea"/>
                <a:cs typeface="+mn-cs"/>
              </a:rPr>
              <a:t>Emphasise that even though the law gives us some boundaries, any behaviour which is unwanted is unacceptable, regardless of whether it breaks the law or not.</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7</a:t>
            </a:fld>
            <a:endParaRPr lang="en-GB"/>
          </a:p>
        </p:txBody>
      </p:sp>
    </p:spTree>
    <p:extLst>
      <p:ext uri="{BB962C8B-B14F-4D97-AF65-F5344CB8AC3E}">
        <p14:creationId xmlns:p14="http://schemas.microsoft.com/office/powerpoint/2010/main" val="2093505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Most helpful response: D</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8</a:t>
            </a:fld>
            <a:endParaRPr lang="en-GB"/>
          </a:p>
        </p:txBody>
      </p:sp>
    </p:spTree>
    <p:extLst>
      <p:ext uri="{BB962C8B-B14F-4D97-AF65-F5344CB8AC3E}">
        <p14:creationId xmlns:p14="http://schemas.microsoft.com/office/powerpoint/2010/main" val="1473666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Feedback the response to the scenario, with input from students where appropriate.</a:t>
            </a:r>
          </a:p>
          <a:p>
            <a:r>
              <a:rPr lang="en-GB" sz="1200" b="0" i="0" u="none" strike="noStrike" kern="1200" baseline="0" dirty="0" smtClean="0">
                <a:solidFill>
                  <a:schemeClr val="tx1"/>
                </a:solidFill>
                <a:latin typeface="+mn-lt"/>
                <a:ea typeface="+mn-ea"/>
                <a:cs typeface="+mn-cs"/>
              </a:rPr>
              <a:t>Consider asking students how they think being a victim of online sexual harassment might make someone feel. Take responses if appropriate. Use the students’ responses to lead in to the next slide.</a:t>
            </a:r>
            <a:endParaRPr lang="en-GB" dirty="0"/>
          </a:p>
        </p:txBody>
      </p:sp>
      <p:sp>
        <p:nvSpPr>
          <p:cNvPr id="4" name="Slide Number Placeholder 3"/>
          <p:cNvSpPr>
            <a:spLocks noGrp="1"/>
          </p:cNvSpPr>
          <p:nvPr>
            <p:ph type="sldNum" sz="quarter" idx="10"/>
          </p:nvPr>
        </p:nvSpPr>
        <p:spPr/>
        <p:txBody>
          <a:bodyPr/>
          <a:lstStyle/>
          <a:p>
            <a:fld id="{FCA0EAB3-2674-4D12-9A59-233BEA998CF2}" type="slidenum">
              <a:rPr lang="en-GB" smtClean="0"/>
              <a:t>9</a:t>
            </a:fld>
            <a:endParaRPr lang="en-GB"/>
          </a:p>
        </p:txBody>
      </p:sp>
    </p:spTree>
    <p:extLst>
      <p:ext uri="{BB962C8B-B14F-4D97-AF65-F5344CB8AC3E}">
        <p14:creationId xmlns:p14="http://schemas.microsoft.com/office/powerpoint/2010/main" val="2253941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581400" y="565373"/>
            <a:ext cx="5019675" cy="78637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2" name="Holder 2"/>
          <p:cNvSpPr>
            <a:spLocks noGrp="1"/>
          </p:cNvSpPr>
          <p:nvPr>
            <p:ph type="ctrTitle"/>
          </p:nvPr>
        </p:nvSpPr>
        <p:spPr>
          <a:xfrm>
            <a:off x="3757230" y="612662"/>
            <a:ext cx="4677541" cy="530915"/>
          </a:xfrm>
          <a:prstGeom prst="rect">
            <a:avLst/>
          </a:prstGeom>
        </p:spPr>
        <p:txBody>
          <a:bodyPr wrap="square" lIns="0" tIns="0" rIns="0" bIns="0">
            <a:spAutoFit/>
          </a:bodyPr>
          <a:lstStyle>
            <a:lvl1pPr>
              <a:defRPr sz="3450" b="0" i="0">
                <a:solidFill>
                  <a:schemeClr val="bg1"/>
                </a:solidFill>
                <a:latin typeface="NettoOT-Bold" panose="02000800000000000000" pitchFamily="50" charset="0"/>
                <a:cs typeface="NettoOT-Bold" panose="02000800000000000000" pitchFamily="50" charset="0"/>
              </a:defRPr>
            </a:lvl1pPr>
          </a:lstStyle>
          <a:p>
            <a:endParaRPr dirty="0"/>
          </a:p>
        </p:txBody>
      </p:sp>
      <p:sp>
        <p:nvSpPr>
          <p:cNvPr id="3" name="Holder 3"/>
          <p:cNvSpPr>
            <a:spLocks noGrp="1"/>
          </p:cNvSpPr>
          <p:nvPr>
            <p:ph type="subTitle" idx="4"/>
          </p:nvPr>
        </p:nvSpPr>
        <p:spPr>
          <a:xfrm>
            <a:off x="1828800" y="3840480"/>
            <a:ext cx="8534400" cy="430887"/>
          </a:xfrm>
          <a:prstGeom prst="rect">
            <a:avLst/>
          </a:prstGeom>
        </p:spPr>
        <p:txBody>
          <a:bodyPr wrap="square" lIns="0" tIns="0" rIns="0" bIns="0">
            <a:spAutoFit/>
          </a:bodyPr>
          <a:lstStyle>
            <a:lvl1pPr>
              <a:defRPr>
                <a:latin typeface="NettoOT-Bold" panose="02000800000000000000" pitchFamily="50" charset="0"/>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3/6/2019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113309" y="207302"/>
            <a:ext cx="5965380" cy="530915"/>
          </a:xfrm>
        </p:spPr>
        <p:txBody>
          <a:bodyPr lIns="0" tIns="0" rIns="0" bIns="0"/>
          <a:lstStyle>
            <a:lvl1pPr>
              <a:defRPr sz="3450" b="0" i="0">
                <a:solidFill>
                  <a:schemeClr val="bg1"/>
                </a:solidFill>
                <a:latin typeface="NettoOT-Bold" panose="02000800000000000000" pitchFamily="50" charset="0"/>
                <a:cs typeface="NettoOT-Bold" panose="02000800000000000000" pitchFamily="50" charset="0"/>
              </a:defRPr>
            </a:lvl1pPr>
          </a:lstStyle>
          <a:p>
            <a:endParaRPr dirty="0"/>
          </a:p>
        </p:txBody>
      </p:sp>
      <p:sp>
        <p:nvSpPr>
          <p:cNvPr id="3" name="Holder 3"/>
          <p:cNvSpPr>
            <a:spLocks noGrp="1"/>
          </p:cNvSpPr>
          <p:nvPr>
            <p:ph type="body" idx="1"/>
          </p:nvPr>
        </p:nvSpPr>
        <p:spPr>
          <a:xfrm>
            <a:off x="2213756" y="3163318"/>
            <a:ext cx="7764486" cy="323165"/>
          </a:xfrm>
        </p:spPr>
        <p:txBody>
          <a:bodyPr lIns="0" tIns="0" rIns="0" bIns="0"/>
          <a:lstStyle>
            <a:lvl1pPr>
              <a:defRPr sz="2100" b="1" i="0">
                <a:solidFill>
                  <a:schemeClr val="tx1"/>
                </a:solidFill>
                <a:latin typeface="NettoOT-Bold" panose="02000800000000000000" pitchFamily="50" charset="0"/>
                <a:cs typeface="NettoOT-Bold" panose="02000800000000000000" pitchFamily="50" charset="0"/>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3/6/2019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113309" y="207302"/>
            <a:ext cx="5965380" cy="530915"/>
          </a:xfrm>
        </p:spPr>
        <p:txBody>
          <a:bodyPr lIns="0" tIns="0" rIns="0" bIns="0"/>
          <a:lstStyle>
            <a:lvl1pPr>
              <a:defRPr sz="3450" b="0" i="0">
                <a:solidFill>
                  <a:schemeClr val="bg1"/>
                </a:solidFill>
                <a:latin typeface="NettoOT-Bold" panose="02000800000000000000" pitchFamily="50" charset="0"/>
                <a:cs typeface="NettoOT-Bold" panose="02000800000000000000" pitchFamily="50" charset="0"/>
              </a:defRPr>
            </a:lvl1pPr>
          </a:lstStyle>
          <a:p>
            <a:endParaRPr dirty="0"/>
          </a:p>
        </p:txBody>
      </p:sp>
      <p:sp>
        <p:nvSpPr>
          <p:cNvPr id="3" name="Holder 3"/>
          <p:cNvSpPr>
            <a:spLocks noGrp="1"/>
          </p:cNvSpPr>
          <p:nvPr>
            <p:ph sz="half" idx="2"/>
          </p:nvPr>
        </p:nvSpPr>
        <p:spPr>
          <a:xfrm>
            <a:off x="609600" y="1577340"/>
            <a:ext cx="5303520" cy="430887"/>
          </a:xfrm>
          <a:prstGeom prst="rect">
            <a:avLst/>
          </a:prstGeom>
        </p:spPr>
        <p:txBody>
          <a:bodyPr wrap="square" lIns="0" tIns="0" rIns="0" bIns="0">
            <a:spAutoFit/>
          </a:bodyPr>
          <a:lstStyle>
            <a:lvl1pPr>
              <a:defRPr>
                <a:latin typeface="NettoOT-Bold" panose="02000800000000000000" pitchFamily="50" charset="0"/>
              </a:defRPr>
            </a:lvl1pPr>
          </a:lstStyle>
          <a:p>
            <a:endParaRPr dirty="0"/>
          </a:p>
        </p:txBody>
      </p:sp>
      <p:sp>
        <p:nvSpPr>
          <p:cNvPr id="4" name="Holder 4"/>
          <p:cNvSpPr>
            <a:spLocks noGrp="1"/>
          </p:cNvSpPr>
          <p:nvPr>
            <p:ph sz="half" idx="3"/>
          </p:nvPr>
        </p:nvSpPr>
        <p:spPr>
          <a:xfrm>
            <a:off x="6459450" y="1151027"/>
            <a:ext cx="5084444" cy="530915"/>
          </a:xfrm>
          <a:prstGeom prst="rect">
            <a:avLst/>
          </a:prstGeom>
        </p:spPr>
        <p:txBody>
          <a:bodyPr wrap="square" lIns="0" tIns="0" rIns="0" bIns="0">
            <a:spAutoFit/>
          </a:bodyPr>
          <a:lstStyle>
            <a:lvl1pPr>
              <a:defRPr sz="3450" b="0" i="0">
                <a:solidFill>
                  <a:schemeClr val="bg1"/>
                </a:solidFill>
                <a:latin typeface="NettoOT-Bold" panose="02000800000000000000" pitchFamily="50" charset="0"/>
                <a:cs typeface="NettoOT-Bold" panose="02000800000000000000" pitchFamily="50" charset="0"/>
              </a:defRPr>
            </a:lvl1pPr>
          </a:lstStyle>
          <a:p>
            <a:endParaRPr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3/6/2019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113309" y="207302"/>
            <a:ext cx="5965380" cy="530915"/>
          </a:xfrm>
        </p:spPr>
        <p:txBody>
          <a:bodyPr lIns="0" tIns="0" rIns="0" bIns="0"/>
          <a:lstStyle>
            <a:lvl1pPr>
              <a:defRPr sz="3450" b="0" i="0">
                <a:solidFill>
                  <a:schemeClr val="bg1"/>
                </a:solidFill>
                <a:latin typeface="NettoOT-Bold" panose="02000800000000000000" pitchFamily="50" charset="0"/>
                <a:cs typeface="NettoOT-Bold" panose="02000800000000000000" pitchFamily="50" charset="0"/>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3/6/2019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3/6/2019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13309" y="207302"/>
            <a:ext cx="5965380" cy="707886"/>
          </a:xfrm>
          <a:prstGeom prst="rect">
            <a:avLst/>
          </a:prstGeom>
        </p:spPr>
        <p:txBody>
          <a:bodyPr wrap="square" lIns="0" tIns="0" rIns="0" bIns="0">
            <a:spAutoFit/>
          </a:bodyPr>
          <a:lstStyle>
            <a:lvl1pPr>
              <a:defRPr sz="4600" b="0" i="0">
                <a:solidFill>
                  <a:schemeClr val="bg1"/>
                </a:solidFill>
                <a:latin typeface="Netto OT"/>
                <a:cs typeface="Netto OT"/>
              </a:defRPr>
            </a:lvl1pPr>
          </a:lstStyle>
          <a:p>
            <a:endParaRPr dirty="0"/>
          </a:p>
        </p:txBody>
      </p:sp>
      <p:sp>
        <p:nvSpPr>
          <p:cNvPr id="3" name="Holder 3"/>
          <p:cNvSpPr>
            <a:spLocks noGrp="1"/>
          </p:cNvSpPr>
          <p:nvPr>
            <p:ph type="body" idx="1"/>
          </p:nvPr>
        </p:nvSpPr>
        <p:spPr>
          <a:xfrm>
            <a:off x="2213756" y="3163318"/>
            <a:ext cx="7764486" cy="430887"/>
          </a:xfrm>
          <a:prstGeom prst="rect">
            <a:avLst/>
          </a:prstGeom>
        </p:spPr>
        <p:txBody>
          <a:bodyPr wrap="square" lIns="0" tIns="0" rIns="0" bIns="0">
            <a:spAutoFit/>
          </a:bodyPr>
          <a:lstStyle>
            <a:lvl1pPr>
              <a:defRPr sz="2800" b="1" i="0">
                <a:solidFill>
                  <a:schemeClr val="tx1"/>
                </a:solidFill>
                <a:latin typeface="Netto OT"/>
                <a:cs typeface="Netto OT"/>
              </a:defRPr>
            </a:lvl1pPr>
          </a:lstStyle>
          <a:p>
            <a:endParaRPr dirty="0"/>
          </a:p>
        </p:txBody>
      </p:sp>
      <p:sp>
        <p:nvSpPr>
          <p:cNvPr id="4" name="Holder 4"/>
          <p:cNvSpPr>
            <a:spLocks noGrp="1"/>
          </p:cNvSpPr>
          <p:nvPr>
            <p:ph type="ftr" sz="quarter" idx="5"/>
          </p:nvPr>
        </p:nvSpPr>
        <p:spPr>
          <a:xfrm>
            <a:off x="4145280" y="6377940"/>
            <a:ext cx="3901440" cy="220958"/>
          </a:xfrm>
          <a:prstGeom prst="rect">
            <a:avLst/>
          </a:prstGeom>
        </p:spPr>
        <p:txBody>
          <a:bodyPr wrap="square" lIns="0" tIns="0" rIns="0" bIns="0">
            <a:spAutoFit/>
          </a:bodyPr>
          <a:lstStyle>
            <a:lvl1pPr algn="ctr">
              <a:defRPr>
                <a:solidFill>
                  <a:schemeClr val="tx1">
                    <a:tint val="75000"/>
                  </a:schemeClr>
                </a:solidFill>
                <a:latin typeface="NettoOT-Bold" panose="02000800000000000000" pitchFamily="50" charset="0"/>
              </a:defRPr>
            </a:lvl1pPr>
          </a:lstStyle>
          <a:p>
            <a:endParaRPr lang="en-GB" dirty="0"/>
          </a:p>
        </p:txBody>
      </p:sp>
      <p:sp>
        <p:nvSpPr>
          <p:cNvPr id="5" name="Holder 5"/>
          <p:cNvSpPr>
            <a:spLocks noGrp="1"/>
          </p:cNvSpPr>
          <p:nvPr>
            <p:ph type="dt" sz="half" idx="6"/>
          </p:nvPr>
        </p:nvSpPr>
        <p:spPr>
          <a:xfrm>
            <a:off x="609600" y="6377940"/>
            <a:ext cx="2804160" cy="220958"/>
          </a:xfrm>
          <a:prstGeom prst="rect">
            <a:avLst/>
          </a:prstGeom>
        </p:spPr>
        <p:txBody>
          <a:bodyPr wrap="square" lIns="0" tIns="0" rIns="0" bIns="0">
            <a:spAutoFit/>
          </a:bodyPr>
          <a:lstStyle>
            <a:lvl1pPr algn="l">
              <a:defRPr>
                <a:solidFill>
                  <a:schemeClr val="tx1">
                    <a:tint val="75000"/>
                  </a:schemeClr>
                </a:solidFill>
                <a:latin typeface="NettoOT-Bold" panose="02000800000000000000" pitchFamily="50" charset="0"/>
              </a:defRPr>
            </a:lvl1pPr>
          </a:lstStyle>
          <a:p>
            <a:fld id="{1D8BD707-D9CF-40AE-B4C6-C98DA3205C09}" type="datetimeFigureOut">
              <a:rPr lang="en-US" smtClean="0"/>
              <a:pPr/>
              <a:t>3/6/2019</a:t>
            </a:fld>
            <a:endParaRPr lang="en-US" dirty="0"/>
          </a:p>
        </p:txBody>
      </p:sp>
      <p:sp>
        <p:nvSpPr>
          <p:cNvPr id="6" name="Holder 6"/>
          <p:cNvSpPr>
            <a:spLocks noGrp="1"/>
          </p:cNvSpPr>
          <p:nvPr>
            <p:ph type="sldNum" sz="quarter" idx="7"/>
          </p:nvPr>
        </p:nvSpPr>
        <p:spPr>
          <a:xfrm>
            <a:off x="8778240" y="6377940"/>
            <a:ext cx="2804160" cy="220958"/>
          </a:xfrm>
          <a:prstGeom prst="rect">
            <a:avLst/>
          </a:prstGeom>
        </p:spPr>
        <p:txBody>
          <a:bodyPr wrap="square" lIns="0" tIns="0" rIns="0" bIns="0">
            <a:spAutoFit/>
          </a:bodyPr>
          <a:lstStyle>
            <a:lvl1pPr algn="r">
              <a:defRPr>
                <a:solidFill>
                  <a:schemeClr val="tx1">
                    <a:tint val="75000"/>
                  </a:schemeClr>
                </a:solidFill>
                <a:latin typeface="NettoOT-Bold" panose="02000800000000000000" pitchFamily="50" charset="0"/>
              </a:defRPr>
            </a:lvl1pPr>
          </a:lstStyle>
          <a:p>
            <a:fld id="{B6F15528-21DE-4FAA-801E-634DDDAF4B2B}"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id="1" dur="indefinite" restart="never" nodeType="tmRoot"/>
      </p:par>
    </p:tnLst>
  </p:timing>
  <p:txStyles>
    <p:titleStyle>
      <a:lvl1pPr>
        <a:defRPr>
          <a:latin typeface="NettoOT" panose="02010504010101010104" pitchFamily="50" charset="0"/>
          <a:ea typeface="+mj-ea"/>
          <a:cs typeface="+mj-cs"/>
        </a:defRPr>
      </a:lvl1pPr>
    </p:titleStyle>
    <p:bodyStyle>
      <a:lvl1pPr marL="0">
        <a:defRPr>
          <a:latin typeface="NettoOT" panose="02010504010101010104" pitchFamily="50" charset="0"/>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18" Type="http://schemas.openxmlformats.org/officeDocument/2006/relationships/image" Target="../media/image14.png"/><Relationship Id="rId26" Type="http://schemas.openxmlformats.org/officeDocument/2006/relationships/image" Target="../media/image19.png"/><Relationship Id="rId3" Type="http://schemas.openxmlformats.org/officeDocument/2006/relationships/image" Target="../media/image2.png"/><Relationship Id="rId21" Type="http://schemas.microsoft.com/office/2007/relationships/hdphoto" Target="../media/hdphoto5.wdp"/><Relationship Id="rId7" Type="http://schemas.openxmlformats.org/officeDocument/2006/relationships/image" Target="../media/image6.png"/><Relationship Id="rId12" Type="http://schemas.microsoft.com/office/2007/relationships/hdphoto" Target="../media/hdphoto1.wdp"/><Relationship Id="rId17" Type="http://schemas.microsoft.com/office/2007/relationships/hdphoto" Target="../media/hdphoto3.wdp"/><Relationship Id="rId25"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17.png"/><Relationship Id="rId5" Type="http://schemas.openxmlformats.org/officeDocument/2006/relationships/image" Target="../media/image4.png"/><Relationship Id="rId15" Type="http://schemas.openxmlformats.org/officeDocument/2006/relationships/image" Target="../media/image12.png"/><Relationship Id="rId23" Type="http://schemas.microsoft.com/office/2007/relationships/hdphoto" Target="../media/hdphoto6.wdp"/><Relationship Id="rId10" Type="http://schemas.openxmlformats.org/officeDocument/2006/relationships/image" Target="../media/image9.png"/><Relationship Id="rId19"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8.png"/><Relationship Id="rId14" Type="http://schemas.microsoft.com/office/2007/relationships/hdphoto" Target="../media/hdphoto2.wdp"/><Relationship Id="rId22"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notesSlide" Target="../notesSlides/notesSlide10.xml"/><Relationship Id="rId16" Type="http://schemas.openxmlformats.org/officeDocument/2006/relationships/image" Target="../media/image95.png"/><Relationship Id="rId1" Type="http://schemas.openxmlformats.org/officeDocument/2006/relationships/slideLayout" Target="../slideLayouts/slideLayout4.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1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108.png"/><Relationship Id="rId4" Type="http://schemas.openxmlformats.org/officeDocument/2006/relationships/image" Target="../media/image107.png"/></Relationships>
</file>

<file path=ppt/slides/_rels/slide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4.png"/><Relationship Id="rId7"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16.png"/><Relationship Id="rId4" Type="http://schemas.openxmlformats.org/officeDocument/2006/relationships/image" Target="../media/image115.png"/></Relationships>
</file>

<file path=ppt/slides/_rels/slide19.xml.rels><?xml version="1.0" encoding="UTF-8" standalone="yes"?>
<Relationships xmlns="http://schemas.openxmlformats.org/package/2006/relationships"><Relationship Id="rId3" Type="http://schemas.openxmlformats.org/officeDocument/2006/relationships/image" Target="../media/image119.png"/><Relationship Id="rId7" Type="http://schemas.microsoft.com/office/2007/relationships/hdphoto" Target="../media/hdphoto18.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3.png"/><Relationship Id="rId7" Type="http://schemas.openxmlformats.org/officeDocument/2006/relationships/image" Target="../media/image12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26.png"/></Relationships>
</file>

<file path=ppt/slides/_rels/slide21.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png"/><Relationship Id="rId7" Type="http://schemas.openxmlformats.org/officeDocument/2006/relationships/image" Target="../media/image131.jpeg"/><Relationship Id="rId12" Type="http://schemas.openxmlformats.org/officeDocument/2006/relationships/image" Target="../media/image13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jpe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3.xml"/><Relationship Id="rId16" Type="http://schemas.openxmlformats.org/officeDocument/2006/relationships/image" Target="../media/image43.png"/><Relationship Id="rId20"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microsoft.com/office/2007/relationships/hdphoto" Target="../media/hdphoto7.wdp"/><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1.wdp"/><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60.png"/><Relationship Id="rId7" Type="http://schemas.openxmlformats.org/officeDocument/2006/relationships/image" Target="../media/image50.png"/><Relationship Id="rId12" Type="http://schemas.openxmlformats.org/officeDocument/2006/relationships/image" Target="../media/image53.png"/><Relationship Id="rId17" Type="http://schemas.openxmlformats.org/officeDocument/2006/relationships/image" Target="../media/image56.png"/><Relationship Id="rId2" Type="http://schemas.openxmlformats.org/officeDocument/2006/relationships/notesSlide" Target="../notesSlides/notesSlide4.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5.xml"/><Relationship Id="rId6" Type="http://schemas.microsoft.com/office/2007/relationships/hdphoto" Target="../media/hdphoto8.wdp"/><Relationship Id="rId11" Type="http://schemas.microsoft.com/office/2007/relationships/hdphoto" Target="../media/hdphoto10.wdp"/><Relationship Id="rId24" Type="http://schemas.microsoft.com/office/2007/relationships/hdphoto" Target="../media/hdphoto13.wdp"/><Relationship Id="rId5" Type="http://schemas.openxmlformats.org/officeDocument/2006/relationships/image" Target="../media/image49.png"/><Relationship Id="rId15" Type="http://schemas.microsoft.com/office/2007/relationships/hdphoto" Target="../media/hdphoto12.wdp"/><Relationship Id="rId23" Type="http://schemas.openxmlformats.org/officeDocument/2006/relationships/image" Target="../media/image62.png"/><Relationship Id="rId10" Type="http://schemas.openxmlformats.org/officeDocument/2006/relationships/image" Target="../media/image52.png"/><Relationship Id="rId19" Type="http://schemas.openxmlformats.org/officeDocument/2006/relationships/image" Target="../media/image58.png"/><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image" Target="../media/image54.png"/><Relationship Id="rId22"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14.wdp"/><Relationship Id="rId11" Type="http://schemas.openxmlformats.org/officeDocument/2006/relationships/image" Target="../media/image70.png"/><Relationship Id="rId5" Type="http://schemas.openxmlformats.org/officeDocument/2006/relationships/image" Target="../media/image67.png"/><Relationship Id="rId10" Type="http://schemas.microsoft.com/office/2007/relationships/hdphoto" Target="../media/hdphoto16.wdp"/><Relationship Id="rId4" Type="http://schemas.openxmlformats.org/officeDocument/2006/relationships/image" Target="../media/image66.png"/><Relationship Id="rId9" Type="http://schemas.openxmlformats.org/officeDocument/2006/relationships/image" Target="../media/image69.png"/></Relationships>
</file>

<file path=ppt/slides/_rels/slide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24325" y="5225872"/>
            <a:ext cx="3933825" cy="65531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3" name="object 3"/>
          <p:cNvSpPr/>
          <p:nvPr/>
        </p:nvSpPr>
        <p:spPr>
          <a:xfrm>
            <a:off x="5982843" y="571501"/>
            <a:ext cx="226313" cy="571499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4" name="object 4"/>
          <p:cNvSpPr/>
          <p:nvPr/>
        </p:nvSpPr>
        <p:spPr>
          <a:xfrm>
            <a:off x="5746033" y="2758258"/>
            <a:ext cx="666740" cy="655301"/>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5" name="object 5"/>
          <p:cNvSpPr/>
          <p:nvPr/>
        </p:nvSpPr>
        <p:spPr>
          <a:xfrm>
            <a:off x="1991288" y="1663573"/>
            <a:ext cx="3019214" cy="302503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6" name="object 6"/>
          <p:cNvSpPr/>
          <p:nvPr/>
        </p:nvSpPr>
        <p:spPr>
          <a:xfrm>
            <a:off x="7152988" y="1575409"/>
            <a:ext cx="3074612" cy="3072904"/>
          </a:xfrm>
          <a:prstGeom prst="rect">
            <a:avLst/>
          </a:prstGeom>
          <a:blipFill>
            <a:blip r:embed="rId7" cstate="print"/>
            <a:stretch>
              <a:fillRect/>
            </a:stretch>
          </a:blipFill>
        </p:spPr>
        <p:txBody>
          <a:bodyPr wrap="square" lIns="0" tIns="0" rIns="0" bIns="0" rtlCol="0"/>
          <a:lstStyle/>
          <a:p>
            <a:endParaRPr sz="1077" dirty="0">
              <a:latin typeface="NettoOT-Bold" panose="02000800000000000000" pitchFamily="50" charset="0"/>
            </a:endParaRPr>
          </a:p>
        </p:txBody>
      </p:sp>
      <p:sp>
        <p:nvSpPr>
          <p:cNvPr id="7" name="object 7"/>
          <p:cNvSpPr txBox="1"/>
          <p:nvPr/>
        </p:nvSpPr>
        <p:spPr>
          <a:xfrm>
            <a:off x="4281199" y="5178223"/>
            <a:ext cx="3629978" cy="655949"/>
          </a:xfrm>
          <a:prstGeom prst="rect">
            <a:avLst/>
          </a:prstGeom>
        </p:spPr>
        <p:txBody>
          <a:bodyPr vert="horz" wrap="square" lIns="0" tIns="9525" rIns="0" bIns="0" rtlCol="0">
            <a:spAutoFit/>
          </a:bodyPr>
          <a:lstStyle/>
          <a:p>
            <a:pPr marL="9525">
              <a:spcBef>
                <a:spcPts val="75"/>
              </a:spcBef>
              <a:tabLst>
                <a:tab pos="1806416" algn="l"/>
                <a:tab pos="2622709" algn="l"/>
              </a:tabLst>
            </a:pPr>
            <a:r>
              <a:rPr sz="4200" dirty="0">
                <a:solidFill>
                  <a:srgbClr val="FFFFFF"/>
                </a:solidFill>
                <a:latin typeface="NettoOT" panose="02010504010101010104" pitchFamily="50" charset="0"/>
                <a:cs typeface="Netto OT"/>
              </a:rPr>
              <a:t>Whe</a:t>
            </a:r>
            <a:r>
              <a:rPr sz="4200" spc="-45" dirty="0">
                <a:solidFill>
                  <a:srgbClr val="FFFFFF"/>
                </a:solidFill>
                <a:latin typeface="NettoOT" panose="02010504010101010104" pitchFamily="50" charset="0"/>
                <a:cs typeface="Netto OT"/>
              </a:rPr>
              <a:t>r</a:t>
            </a:r>
            <a:r>
              <a:rPr sz="4200" spc="-23" dirty="0">
                <a:solidFill>
                  <a:srgbClr val="FFFFFF"/>
                </a:solidFill>
                <a:latin typeface="NettoOT" panose="02010504010101010104" pitchFamily="50" charset="0"/>
                <a:cs typeface="Netto OT"/>
              </a:rPr>
              <a:t>e</a:t>
            </a:r>
            <a:r>
              <a:rPr sz="4200" dirty="0">
                <a:solidFill>
                  <a:srgbClr val="FFFFFF"/>
                </a:solidFill>
                <a:latin typeface="NettoOT" panose="02010504010101010104" pitchFamily="50" charset="0"/>
                <a:cs typeface="Netto OT"/>
              </a:rPr>
              <a:t>’s	the	line?</a:t>
            </a:r>
            <a:endParaRPr sz="4200" dirty="0">
              <a:latin typeface="NettoOT" panose="02010504010101010104" pitchFamily="50" charset="0"/>
              <a:cs typeface="Netto OT"/>
            </a:endParaRPr>
          </a:p>
        </p:txBody>
      </p:sp>
      <p:sp>
        <p:nvSpPr>
          <p:cNvPr id="8" name="object 8"/>
          <p:cNvSpPr txBox="1"/>
          <p:nvPr/>
        </p:nvSpPr>
        <p:spPr>
          <a:xfrm rot="21360000">
            <a:off x="2737760" y="2768080"/>
            <a:ext cx="1488548" cy="538609"/>
          </a:xfrm>
          <a:prstGeom prst="rect">
            <a:avLst/>
          </a:prstGeom>
        </p:spPr>
        <p:txBody>
          <a:bodyPr vert="horz" wrap="square" lIns="0" tIns="0" rIns="0" bIns="0" rtlCol="0">
            <a:spAutoFit/>
          </a:bodyPr>
          <a:lstStyle/>
          <a:p>
            <a:pPr algn="ctr">
              <a:lnSpc>
                <a:spcPts val="4200"/>
              </a:lnSpc>
            </a:pPr>
            <a:r>
              <a:rPr sz="4200" dirty="0" smtClean="0">
                <a:solidFill>
                  <a:srgbClr val="F68A3B"/>
                </a:solidFill>
                <a:latin typeface="NettoOT" panose="02010504010101010104" pitchFamily="50" charset="0"/>
                <a:cs typeface="Netto OT"/>
              </a:rPr>
              <a:t>Banter</a:t>
            </a:r>
            <a:endParaRPr sz="4200" dirty="0">
              <a:latin typeface="NettoOT" panose="02010504010101010104" pitchFamily="50" charset="0"/>
              <a:cs typeface="Netto OT"/>
            </a:endParaRPr>
          </a:p>
        </p:txBody>
      </p:sp>
      <p:sp>
        <p:nvSpPr>
          <p:cNvPr id="9" name="object 9"/>
          <p:cNvSpPr txBox="1"/>
          <p:nvPr/>
        </p:nvSpPr>
        <p:spPr>
          <a:xfrm>
            <a:off x="7378971" y="2629775"/>
            <a:ext cx="2702243" cy="655949"/>
          </a:xfrm>
          <a:prstGeom prst="rect">
            <a:avLst/>
          </a:prstGeom>
        </p:spPr>
        <p:txBody>
          <a:bodyPr vert="horz" wrap="square" lIns="0" tIns="9525" rIns="0" bIns="0" rtlCol="0">
            <a:spAutoFit/>
          </a:bodyPr>
          <a:lstStyle/>
          <a:p>
            <a:pPr marL="9525">
              <a:spcBef>
                <a:spcPts val="75"/>
              </a:spcBef>
            </a:pPr>
            <a:r>
              <a:rPr sz="4200" spc="-11" dirty="0">
                <a:solidFill>
                  <a:srgbClr val="FFFFFF"/>
                </a:solidFill>
                <a:latin typeface="NettoOT" panose="02010504010101010104" pitchFamily="50" charset="0"/>
                <a:cs typeface="Netto OT"/>
              </a:rPr>
              <a:t>harassment?</a:t>
            </a:r>
            <a:endParaRPr sz="4200" dirty="0">
              <a:latin typeface="NettoOT" panose="02010504010101010104" pitchFamily="50" charset="0"/>
              <a:cs typeface="Netto OT"/>
            </a:endParaRPr>
          </a:p>
        </p:txBody>
      </p:sp>
      <p:sp>
        <p:nvSpPr>
          <p:cNvPr id="10" name="object 10"/>
          <p:cNvSpPr txBox="1"/>
          <p:nvPr/>
        </p:nvSpPr>
        <p:spPr>
          <a:xfrm>
            <a:off x="5856794" y="2685007"/>
            <a:ext cx="445294" cy="655949"/>
          </a:xfrm>
          <a:prstGeom prst="rect">
            <a:avLst/>
          </a:prstGeom>
        </p:spPr>
        <p:txBody>
          <a:bodyPr vert="horz" wrap="square" lIns="0" tIns="9525" rIns="0" bIns="0" rtlCol="0">
            <a:spAutoFit/>
          </a:bodyPr>
          <a:lstStyle/>
          <a:p>
            <a:pPr marL="9525">
              <a:spcBef>
                <a:spcPts val="75"/>
              </a:spcBef>
            </a:pPr>
            <a:r>
              <a:rPr sz="4200" dirty="0">
                <a:solidFill>
                  <a:srgbClr val="FFFFFF"/>
                </a:solidFill>
                <a:latin typeface="NettoOT" panose="02010504010101010104" pitchFamily="50" charset="0"/>
                <a:cs typeface="Netto OT"/>
              </a:rPr>
              <a:t>or</a:t>
            </a:r>
            <a:endParaRPr sz="4200" dirty="0">
              <a:latin typeface="NettoOT" panose="02010504010101010104" pitchFamily="50" charset="0"/>
              <a:cs typeface="Netto OT"/>
            </a:endParaRPr>
          </a:p>
        </p:txBody>
      </p:sp>
      <p:sp>
        <p:nvSpPr>
          <p:cNvPr id="11" name="object 11"/>
          <p:cNvSpPr/>
          <p:nvPr/>
        </p:nvSpPr>
        <p:spPr>
          <a:xfrm>
            <a:off x="9906000" y="3991347"/>
            <a:ext cx="661445" cy="1181195"/>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3" name="object 13"/>
          <p:cNvSpPr/>
          <p:nvPr/>
        </p:nvSpPr>
        <p:spPr>
          <a:xfrm>
            <a:off x="9358941" y="704850"/>
            <a:ext cx="820178" cy="1016584"/>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4" name="object 14"/>
          <p:cNvSpPr/>
          <p:nvPr/>
        </p:nvSpPr>
        <p:spPr>
          <a:xfrm>
            <a:off x="6699780" y="1213142"/>
            <a:ext cx="786346" cy="1028338"/>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5" name="object 15"/>
          <p:cNvSpPr/>
          <p:nvPr/>
        </p:nvSpPr>
        <p:spPr>
          <a:xfrm>
            <a:off x="4338250" y="3888429"/>
            <a:ext cx="1076996" cy="1140035"/>
          </a:xfrm>
          <a:prstGeom prst="rect">
            <a:avLst/>
          </a:prstGeom>
          <a:blipFill>
            <a:blip r:embed="rId11" cstate="screen">
              <a:extLst>
                <a:ext uri="{BEBA8EAE-BF5A-486C-A8C5-ECC9F3942E4B}">
                  <a14:imgProps xmlns:a14="http://schemas.microsoft.com/office/drawing/2010/main">
                    <a14:imgLayer r:embed="rId12">
                      <a14:imgEffect>
                        <a14:backgroundRemoval t="10000" b="90000" l="10000" r="90000">
                          <a14:foregroundMark x1="24055" y1="71916" x2="24055" y2="71916"/>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6" name="object 16"/>
          <p:cNvSpPr/>
          <p:nvPr/>
        </p:nvSpPr>
        <p:spPr>
          <a:xfrm>
            <a:off x="831192" y="3556692"/>
            <a:ext cx="1433434" cy="1502026"/>
          </a:xfrm>
          <a:prstGeom prst="rect">
            <a:avLst/>
          </a:prstGeom>
          <a:blipFill>
            <a:blip r:embed="rId13" cstate="screen">
              <a:extLst>
                <a:ext uri="{BEBA8EAE-BF5A-486C-A8C5-ECC9F3942E4B}">
                  <a14:imgProps xmlns:a14="http://schemas.microsoft.com/office/drawing/2010/main">
                    <a14:imgLayer r:embed="rId14">
                      <a14:imgEffect>
                        <a14:backgroundRemoval t="10000" b="90000" l="10000" r="90000">
                          <a14:foregroundMark x1="56087" y1="56172" x2="56087" y2="56172"/>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7" name="object 17"/>
          <p:cNvSpPr/>
          <p:nvPr/>
        </p:nvSpPr>
        <p:spPr>
          <a:xfrm>
            <a:off x="8260747" y="4581943"/>
            <a:ext cx="1011841" cy="971579"/>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8" name="object 18"/>
          <p:cNvSpPr/>
          <p:nvPr/>
        </p:nvSpPr>
        <p:spPr>
          <a:xfrm>
            <a:off x="4370880" y="1135094"/>
            <a:ext cx="1279255" cy="1192310"/>
          </a:xfrm>
          <a:prstGeom prst="rect">
            <a:avLst/>
          </a:prstGeom>
          <a:blipFill>
            <a:blip r:embed="rId16" cstate="screen">
              <a:extLst>
                <a:ext uri="{BEBA8EAE-BF5A-486C-A8C5-ECC9F3942E4B}">
                  <a14:imgProps xmlns:a14="http://schemas.microsoft.com/office/drawing/2010/main">
                    <a14:imgLayer r:embed="rId17">
                      <a14:imgEffect>
                        <a14:backgroundRemoval t="9726" b="96509" l="698" r="90000">
                          <a14:backgroundMark x1="30233" y1="46135" x2="30233" y2="46135"/>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9" name="object 19"/>
          <p:cNvSpPr/>
          <p:nvPr/>
        </p:nvSpPr>
        <p:spPr>
          <a:xfrm>
            <a:off x="2038169" y="4008311"/>
            <a:ext cx="1459820" cy="1360598"/>
          </a:xfrm>
          <a:prstGeom prst="rect">
            <a:avLst/>
          </a:prstGeom>
          <a:blipFill>
            <a:blip r:embed="rId18" cstate="screen">
              <a:extLst>
                <a:ext uri="{BEBA8EAE-BF5A-486C-A8C5-ECC9F3942E4B}">
                  <a14:imgProps xmlns:a14="http://schemas.microsoft.com/office/drawing/2010/main">
                    <a14:imgLayer r:embed="rId19">
                      <a14:imgEffect>
                        <a14:backgroundRemoval t="9726" b="100000" l="9977" r="100000">
                          <a14:backgroundMark x1="70998" y1="63342" x2="70998" y2="63342"/>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20" name="object 20"/>
          <p:cNvSpPr/>
          <p:nvPr/>
        </p:nvSpPr>
        <p:spPr>
          <a:xfrm>
            <a:off x="888758" y="2241480"/>
            <a:ext cx="1397241" cy="1302277"/>
          </a:xfrm>
          <a:prstGeom prst="rect">
            <a:avLst/>
          </a:prstGeom>
          <a:blipFill>
            <a:blip r:embed="rId20" cstate="screen">
              <a:extLst>
                <a:ext uri="{BEBA8EAE-BF5A-486C-A8C5-ECC9F3942E4B}">
                  <a14:imgProps xmlns:a14="http://schemas.microsoft.com/office/drawing/2010/main">
                    <a14:imgLayer r:embed="rId21">
                      <a14:imgEffect>
                        <a14:backgroundRemoval t="9726" b="97257" l="3480" r="100000">
                          <a14:foregroundMark x1="3944" y1="19950" x2="3944" y2="19950"/>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21" name="object 21"/>
          <p:cNvSpPr/>
          <p:nvPr/>
        </p:nvSpPr>
        <p:spPr>
          <a:xfrm>
            <a:off x="1587379" y="995858"/>
            <a:ext cx="1308018" cy="1331547"/>
          </a:xfrm>
          <a:prstGeom prst="rect">
            <a:avLst/>
          </a:prstGeom>
          <a:blipFill>
            <a:blip r:embed="rId22" cstate="screen">
              <a:extLst>
                <a:ext uri="{BEBA8EAE-BF5A-486C-A8C5-ECC9F3942E4B}">
                  <a14:imgProps xmlns:a14="http://schemas.microsoft.com/office/drawing/2010/main">
                    <a14:imgLayer r:embed="rId23">
                      <a14:imgEffect>
                        <a14:backgroundRemoval t="0" b="100000" l="0" r="1000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22" name="object 22"/>
          <p:cNvSpPr txBox="1"/>
          <p:nvPr/>
        </p:nvSpPr>
        <p:spPr>
          <a:xfrm>
            <a:off x="243299" y="5542141"/>
            <a:ext cx="1264920" cy="148117"/>
          </a:xfrm>
          <a:prstGeom prst="rect">
            <a:avLst/>
          </a:prstGeom>
        </p:spPr>
        <p:txBody>
          <a:bodyPr vert="horz" wrap="square" lIns="0" tIns="9525" rIns="0" bIns="0" rtlCol="0">
            <a:spAutoFit/>
          </a:bodyPr>
          <a:lstStyle/>
          <a:p>
            <a:pPr marL="9525">
              <a:spcBef>
                <a:spcPts val="75"/>
              </a:spcBef>
            </a:pPr>
            <a:r>
              <a:rPr sz="900" dirty="0">
                <a:solidFill>
                  <a:srgbClr val="00ADBB"/>
                </a:solidFill>
                <a:latin typeface="HelveticaNeue-Medium"/>
                <a:cs typeface="HelveticaNeue-Medium"/>
              </a:rPr>
              <a:t>A </a:t>
            </a:r>
            <a:r>
              <a:rPr sz="900" spc="-19" dirty="0">
                <a:solidFill>
                  <a:srgbClr val="00ADBB"/>
                </a:solidFill>
                <a:latin typeface="HelveticaNeue-Medium"/>
                <a:cs typeface="HelveticaNeue-Medium"/>
              </a:rPr>
              <a:t>Campaign </a:t>
            </a:r>
            <a:r>
              <a:rPr sz="900" spc="-34" dirty="0">
                <a:solidFill>
                  <a:srgbClr val="00ADBB"/>
                </a:solidFill>
                <a:latin typeface="HelveticaNeue-Medium"/>
                <a:cs typeface="HelveticaNeue-Medium"/>
              </a:rPr>
              <a:t>Toolkit</a:t>
            </a:r>
            <a:r>
              <a:rPr sz="900" spc="-116" dirty="0">
                <a:solidFill>
                  <a:srgbClr val="00ADBB"/>
                </a:solidFill>
                <a:latin typeface="HelveticaNeue-Medium"/>
                <a:cs typeface="HelveticaNeue-Medium"/>
              </a:rPr>
              <a:t> </a:t>
            </a:r>
            <a:r>
              <a:rPr sz="900" spc="-26" dirty="0">
                <a:solidFill>
                  <a:srgbClr val="00ADBB"/>
                </a:solidFill>
                <a:latin typeface="HelveticaNeue-Medium"/>
                <a:cs typeface="HelveticaNeue-Medium"/>
              </a:rPr>
              <a:t>from</a:t>
            </a:r>
            <a:endParaRPr sz="900" dirty="0">
              <a:latin typeface="HelveticaNeue-Medium"/>
              <a:cs typeface="HelveticaNeue-Medium"/>
            </a:endParaRPr>
          </a:p>
        </p:txBody>
      </p:sp>
      <p:sp>
        <p:nvSpPr>
          <p:cNvPr id="23" name="object 23"/>
          <p:cNvSpPr/>
          <p:nvPr/>
        </p:nvSpPr>
        <p:spPr>
          <a:xfrm>
            <a:off x="252832" y="5775130"/>
            <a:ext cx="932078" cy="255245"/>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pic>
        <p:nvPicPr>
          <p:cNvPr id="24" name="Picture 23"/>
          <p:cNvPicPr>
            <a:picLocks noChangeAspect="1"/>
          </p:cNvPicPr>
          <p:nvPr/>
        </p:nvPicPr>
        <p:blipFill rotWithShape="1">
          <a:blip r:embed="rId25" cstate="screen">
            <a:extLst>
              <a:ext uri="{28A0092B-C50C-407E-A947-70E740481C1C}">
                <a14:useLocalDpi xmlns:a14="http://schemas.microsoft.com/office/drawing/2010/main"/>
              </a:ext>
            </a:extLst>
          </a:blip>
          <a:srcRect l="36492" t="33275" r="49896" b="38346"/>
          <a:stretch/>
        </p:blipFill>
        <p:spPr>
          <a:xfrm rot="10133942">
            <a:off x="10331218" y="2105527"/>
            <a:ext cx="1083824" cy="1086893"/>
          </a:xfrm>
          <a:prstGeom prst="rect">
            <a:avLst/>
          </a:prstGeom>
        </p:spPr>
      </p:pic>
      <p:pic>
        <p:nvPicPr>
          <p:cNvPr id="12" name="Picture 11"/>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634269" y="5559825"/>
            <a:ext cx="799526" cy="61237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6256000" h="7620000">
                <a:moveTo>
                  <a:pt x="0" y="7620000"/>
                </a:moveTo>
                <a:lnTo>
                  <a:pt x="16256000" y="7620000"/>
                </a:lnTo>
                <a:lnTo>
                  <a:pt x="16256000" y="0"/>
                </a:lnTo>
                <a:lnTo>
                  <a:pt x="0" y="0"/>
                </a:lnTo>
                <a:lnTo>
                  <a:pt x="0" y="7620000"/>
                </a:lnTo>
                <a:close/>
              </a:path>
            </a:pathLst>
          </a:custGeom>
          <a:solidFill>
            <a:srgbClr val="F68A3B"/>
          </a:solidFill>
        </p:spPr>
        <p:txBody>
          <a:bodyPr wrap="square" lIns="0" tIns="0" rIns="0" bIns="0" rtlCol="0"/>
          <a:lstStyle/>
          <a:p>
            <a:endParaRPr sz="1077" dirty="0">
              <a:latin typeface="NettoOT-Bold" panose="02000800000000000000" pitchFamily="50" charset="0"/>
            </a:endParaRPr>
          </a:p>
        </p:txBody>
      </p:sp>
      <p:sp>
        <p:nvSpPr>
          <p:cNvPr id="3" name="object 3"/>
          <p:cNvSpPr/>
          <p:nvPr/>
        </p:nvSpPr>
        <p:spPr>
          <a:xfrm>
            <a:off x="2876550" y="914391"/>
            <a:ext cx="6343650" cy="65531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4" name="object 4"/>
          <p:cNvSpPr/>
          <p:nvPr/>
        </p:nvSpPr>
        <p:spPr>
          <a:xfrm>
            <a:off x="4330703" y="1665694"/>
            <a:ext cx="3441706" cy="65531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5" name="object 5"/>
          <p:cNvSpPr txBox="1">
            <a:spLocks noGrp="1"/>
          </p:cNvSpPr>
          <p:nvPr>
            <p:ph type="title"/>
          </p:nvPr>
        </p:nvSpPr>
        <p:spPr>
          <a:xfrm>
            <a:off x="3048000" y="790302"/>
            <a:ext cx="6946330" cy="1495698"/>
          </a:xfrm>
          <a:prstGeom prst="rect">
            <a:avLst/>
          </a:prstGeom>
        </p:spPr>
        <p:txBody>
          <a:bodyPr vert="horz" wrap="square" lIns="0" tIns="9049" rIns="0" bIns="0" rtlCol="0">
            <a:spAutoFit/>
          </a:bodyPr>
          <a:lstStyle/>
          <a:p>
            <a:pPr marL="1420654" marR="3810" indent="-1411604">
              <a:lnSpc>
                <a:spcPct val="139900"/>
              </a:lnSpc>
              <a:spcBef>
                <a:spcPts val="71"/>
              </a:spcBef>
              <a:tabLst>
                <a:tab pos="883920" algn="l"/>
                <a:tab pos="1599248" algn="l"/>
                <a:tab pos="2459831" algn="l"/>
                <a:tab pos="2758916" algn="l"/>
                <a:tab pos="3713798" algn="l"/>
                <a:tab pos="3951446" algn="l"/>
              </a:tabLst>
            </a:pPr>
            <a:r>
              <a:rPr dirty="0">
                <a:latin typeface="NettoOT" panose="02010504010101010104" pitchFamily="50" charset="0"/>
              </a:rPr>
              <a:t>How	can	online	sexual	ha</a:t>
            </a:r>
            <a:r>
              <a:rPr spc="-71" dirty="0">
                <a:latin typeface="NettoOT" panose="02010504010101010104" pitchFamily="50" charset="0"/>
              </a:rPr>
              <a:t>r</a:t>
            </a:r>
            <a:r>
              <a:rPr dirty="0">
                <a:latin typeface="NettoOT" panose="02010504010101010104" pitchFamily="50" charset="0"/>
              </a:rPr>
              <a:t>assment  make	people	</a:t>
            </a:r>
            <a:r>
              <a:rPr spc="-8" dirty="0">
                <a:latin typeface="NettoOT" panose="02010504010101010104" pitchFamily="50" charset="0"/>
              </a:rPr>
              <a:t>feel?</a:t>
            </a:r>
          </a:p>
        </p:txBody>
      </p:sp>
      <p:sp>
        <p:nvSpPr>
          <p:cNvPr id="6" name="object 6"/>
          <p:cNvSpPr/>
          <p:nvPr/>
        </p:nvSpPr>
        <p:spPr>
          <a:xfrm>
            <a:off x="2297230" y="2890609"/>
            <a:ext cx="1370133" cy="60602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7" name="object 7"/>
          <p:cNvSpPr/>
          <p:nvPr/>
        </p:nvSpPr>
        <p:spPr>
          <a:xfrm>
            <a:off x="2666715" y="3657342"/>
            <a:ext cx="1422653" cy="5684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8" name="object 8"/>
          <p:cNvSpPr/>
          <p:nvPr/>
        </p:nvSpPr>
        <p:spPr>
          <a:xfrm>
            <a:off x="2421578" y="4386691"/>
            <a:ext cx="1118645" cy="553754"/>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9" name="object 9"/>
          <p:cNvSpPr/>
          <p:nvPr/>
        </p:nvSpPr>
        <p:spPr>
          <a:xfrm>
            <a:off x="3456736" y="5071624"/>
            <a:ext cx="1095566" cy="481613"/>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0" name="object 10"/>
          <p:cNvSpPr/>
          <p:nvPr/>
        </p:nvSpPr>
        <p:spPr>
          <a:xfrm>
            <a:off x="4047782" y="4345562"/>
            <a:ext cx="1082011" cy="444636"/>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1" name="object 11"/>
          <p:cNvSpPr/>
          <p:nvPr/>
        </p:nvSpPr>
        <p:spPr>
          <a:xfrm>
            <a:off x="4089368" y="3204067"/>
            <a:ext cx="1578559" cy="757352"/>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2" name="object 12"/>
          <p:cNvSpPr/>
          <p:nvPr/>
        </p:nvSpPr>
        <p:spPr>
          <a:xfrm>
            <a:off x="5076815" y="2724150"/>
            <a:ext cx="1377191" cy="473259"/>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3" name="object 13"/>
          <p:cNvSpPr/>
          <p:nvPr/>
        </p:nvSpPr>
        <p:spPr>
          <a:xfrm>
            <a:off x="5233026" y="4068680"/>
            <a:ext cx="1118635" cy="553754"/>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4" name="object 14"/>
          <p:cNvSpPr/>
          <p:nvPr/>
        </p:nvSpPr>
        <p:spPr>
          <a:xfrm>
            <a:off x="5233025" y="4977126"/>
            <a:ext cx="1113377" cy="535962"/>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5" name="object 15"/>
          <p:cNvSpPr/>
          <p:nvPr/>
        </p:nvSpPr>
        <p:spPr>
          <a:xfrm>
            <a:off x="6636696" y="5030362"/>
            <a:ext cx="1088964" cy="463191"/>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6" name="object 16"/>
          <p:cNvSpPr/>
          <p:nvPr/>
        </p:nvSpPr>
        <p:spPr>
          <a:xfrm>
            <a:off x="6879326" y="4016331"/>
            <a:ext cx="1132389" cy="606104"/>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7" name="object 17"/>
          <p:cNvSpPr/>
          <p:nvPr/>
        </p:nvSpPr>
        <p:spPr>
          <a:xfrm>
            <a:off x="6276118" y="3288345"/>
            <a:ext cx="1226915" cy="468020"/>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8" name="object 18"/>
          <p:cNvSpPr/>
          <p:nvPr/>
        </p:nvSpPr>
        <p:spPr>
          <a:xfrm>
            <a:off x="7694524" y="2831791"/>
            <a:ext cx="1123559" cy="571376"/>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9" name="object 19"/>
          <p:cNvSpPr/>
          <p:nvPr/>
        </p:nvSpPr>
        <p:spPr>
          <a:xfrm>
            <a:off x="8354863" y="4048278"/>
            <a:ext cx="926449" cy="487622"/>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20" name="object 20"/>
          <p:cNvSpPr/>
          <p:nvPr/>
        </p:nvSpPr>
        <p:spPr>
          <a:xfrm>
            <a:off x="8153105" y="4794943"/>
            <a:ext cx="1353521" cy="517493"/>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21" name="object 21"/>
          <p:cNvSpPr/>
          <p:nvPr/>
        </p:nvSpPr>
        <p:spPr>
          <a:xfrm>
            <a:off x="8667854" y="3423332"/>
            <a:ext cx="1226906" cy="468011"/>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22" name="object 22"/>
          <p:cNvSpPr txBox="1"/>
          <p:nvPr/>
        </p:nvSpPr>
        <p:spPr>
          <a:xfrm rot="21180000">
            <a:off x="2394998" y="3058972"/>
            <a:ext cx="1182053" cy="269304"/>
          </a:xfrm>
          <a:prstGeom prst="rect">
            <a:avLst/>
          </a:prstGeom>
        </p:spPr>
        <p:txBody>
          <a:bodyPr vert="horz" wrap="square" lIns="0" tIns="0" rIns="0" bIns="0" rtlCol="0">
            <a:spAutoFit/>
          </a:bodyPr>
          <a:lstStyle/>
          <a:p>
            <a:pPr>
              <a:lnSpc>
                <a:spcPts val="2100"/>
              </a:lnSpc>
            </a:pPr>
            <a:r>
              <a:rPr sz="2100" b="1" spc="-11" dirty="0">
                <a:solidFill>
                  <a:srgbClr val="FFFFFF"/>
                </a:solidFill>
                <a:latin typeface="NettoOT-Bold" panose="02000800000000000000" pitchFamily="50" charset="0"/>
                <a:cs typeface="Netto OT"/>
              </a:rPr>
              <a:t>vulne</a:t>
            </a:r>
            <a:r>
              <a:rPr sz="3150" b="1" spc="-17" baseline="1984" dirty="0">
                <a:solidFill>
                  <a:srgbClr val="FFFFFF"/>
                </a:solidFill>
                <a:latin typeface="NettoOT-Bold" panose="02000800000000000000" pitchFamily="50" charset="0"/>
                <a:cs typeface="Netto OT"/>
              </a:rPr>
              <a:t>rable</a:t>
            </a:r>
            <a:endParaRPr sz="3150" baseline="1984" dirty="0">
              <a:latin typeface="NettoOT-Bold" panose="02000800000000000000" pitchFamily="50" charset="0"/>
              <a:cs typeface="Netto OT"/>
            </a:endParaRPr>
          </a:p>
        </p:txBody>
      </p:sp>
      <p:sp>
        <p:nvSpPr>
          <p:cNvPr id="23" name="object 23"/>
          <p:cNvSpPr txBox="1"/>
          <p:nvPr/>
        </p:nvSpPr>
        <p:spPr>
          <a:xfrm rot="360000">
            <a:off x="2775052" y="3764813"/>
            <a:ext cx="1240121"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th</a:t>
            </a:r>
            <a:r>
              <a:rPr sz="2100" b="1" spc="-23" dirty="0">
                <a:solidFill>
                  <a:srgbClr val="FFFFFF"/>
                </a:solidFill>
                <a:latin typeface="NettoOT-Bold" panose="02000800000000000000" pitchFamily="50" charset="0"/>
                <a:cs typeface="Netto OT"/>
              </a:rPr>
              <a:t>r</a:t>
            </a:r>
            <a:r>
              <a:rPr sz="2100" b="1" dirty="0">
                <a:solidFill>
                  <a:srgbClr val="FFFFFF"/>
                </a:solidFill>
                <a:latin typeface="NettoOT-Bold" panose="02000800000000000000" pitchFamily="50" charset="0"/>
                <a:cs typeface="Netto OT"/>
              </a:rPr>
              <a:t>eatened</a:t>
            </a:r>
            <a:endParaRPr sz="2100" dirty="0">
              <a:latin typeface="NettoOT-Bold" panose="02000800000000000000" pitchFamily="50" charset="0"/>
              <a:cs typeface="Netto OT"/>
            </a:endParaRPr>
          </a:p>
        </p:txBody>
      </p:sp>
      <p:sp>
        <p:nvSpPr>
          <p:cNvPr id="24" name="object 24"/>
          <p:cNvSpPr txBox="1"/>
          <p:nvPr/>
        </p:nvSpPr>
        <p:spPr>
          <a:xfrm rot="21240000">
            <a:off x="2609900" y="4529578"/>
            <a:ext cx="773254"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sca</a:t>
            </a:r>
            <a:r>
              <a:rPr sz="2100" b="1" spc="-64" dirty="0">
                <a:solidFill>
                  <a:srgbClr val="FFFFFF"/>
                </a:solidFill>
                <a:latin typeface="NettoOT-Bold" panose="02000800000000000000" pitchFamily="50" charset="0"/>
                <a:cs typeface="Netto OT"/>
              </a:rPr>
              <a:t>r</a:t>
            </a:r>
            <a:r>
              <a:rPr sz="3150" b="1" baseline="1984" dirty="0">
                <a:solidFill>
                  <a:srgbClr val="FFFFFF"/>
                </a:solidFill>
                <a:latin typeface="NettoOT-Bold" panose="02000800000000000000" pitchFamily="50" charset="0"/>
                <a:cs typeface="Netto OT"/>
              </a:rPr>
              <a:t>ed</a:t>
            </a:r>
            <a:endParaRPr sz="3150" baseline="1984" dirty="0">
              <a:latin typeface="NettoOT-Bold" panose="02000800000000000000" pitchFamily="50" charset="0"/>
              <a:cs typeface="Netto OT"/>
            </a:endParaRPr>
          </a:p>
        </p:txBody>
      </p:sp>
      <p:sp>
        <p:nvSpPr>
          <p:cNvPr id="25" name="object 25"/>
          <p:cNvSpPr txBox="1"/>
          <p:nvPr/>
        </p:nvSpPr>
        <p:spPr>
          <a:xfrm rot="21480000">
            <a:off x="3551536" y="5157548"/>
            <a:ext cx="905967"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shamed</a:t>
            </a:r>
            <a:endParaRPr sz="2100" dirty="0">
              <a:latin typeface="NettoOT-Bold" panose="02000800000000000000" pitchFamily="50" charset="0"/>
              <a:cs typeface="Netto OT"/>
            </a:endParaRPr>
          </a:p>
        </p:txBody>
      </p:sp>
      <p:sp>
        <p:nvSpPr>
          <p:cNvPr id="26" name="object 26"/>
          <p:cNvSpPr txBox="1"/>
          <p:nvPr/>
        </p:nvSpPr>
        <p:spPr>
          <a:xfrm rot="60000">
            <a:off x="4133981" y="4437348"/>
            <a:ext cx="909609"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isolated</a:t>
            </a:r>
            <a:endParaRPr sz="2100" dirty="0">
              <a:latin typeface="NettoOT-Bold" panose="02000800000000000000" pitchFamily="50" charset="0"/>
              <a:cs typeface="Netto OT"/>
            </a:endParaRPr>
          </a:p>
        </p:txBody>
      </p:sp>
      <p:sp>
        <p:nvSpPr>
          <p:cNvPr id="27" name="object 27"/>
          <p:cNvSpPr txBox="1"/>
          <p:nvPr/>
        </p:nvSpPr>
        <p:spPr>
          <a:xfrm rot="720000">
            <a:off x="4200174" y="3451504"/>
            <a:ext cx="1358975" cy="269304"/>
          </a:xfrm>
          <a:prstGeom prst="rect">
            <a:avLst/>
          </a:prstGeom>
        </p:spPr>
        <p:txBody>
          <a:bodyPr vert="horz" wrap="square" lIns="0" tIns="0" rIns="0" bIns="0" rtlCol="0">
            <a:spAutoFit/>
          </a:bodyPr>
          <a:lstStyle/>
          <a:p>
            <a:pPr>
              <a:lnSpc>
                <a:spcPts val="2100"/>
              </a:lnSpc>
            </a:pPr>
            <a:r>
              <a:rPr sz="2100" b="1" spc="-11" dirty="0">
                <a:solidFill>
                  <a:srgbClr val="FFFFFF"/>
                </a:solidFill>
                <a:latin typeface="NettoOT-Bold" panose="02000800000000000000" pitchFamily="50" charset="0"/>
                <a:cs typeface="Netto OT"/>
              </a:rPr>
              <a:t>traumatised</a:t>
            </a:r>
            <a:endParaRPr sz="2100" dirty="0">
              <a:latin typeface="NettoOT-Bold" panose="02000800000000000000" pitchFamily="50" charset="0"/>
              <a:cs typeface="Netto OT"/>
            </a:endParaRPr>
          </a:p>
        </p:txBody>
      </p:sp>
      <p:sp>
        <p:nvSpPr>
          <p:cNvPr id="28" name="object 28"/>
          <p:cNvSpPr txBox="1"/>
          <p:nvPr/>
        </p:nvSpPr>
        <p:spPr>
          <a:xfrm rot="120000">
            <a:off x="5188238" y="2825354"/>
            <a:ext cx="1198761"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humiliated</a:t>
            </a:r>
            <a:endParaRPr sz="2100" dirty="0">
              <a:latin typeface="NettoOT-Bold" panose="02000800000000000000" pitchFamily="50" charset="0"/>
              <a:cs typeface="Netto OT"/>
            </a:endParaRPr>
          </a:p>
        </p:txBody>
      </p:sp>
      <p:sp>
        <p:nvSpPr>
          <p:cNvPr id="29" name="object 29"/>
          <p:cNvSpPr txBox="1"/>
          <p:nvPr/>
        </p:nvSpPr>
        <p:spPr>
          <a:xfrm rot="21240000">
            <a:off x="5329171" y="4219414"/>
            <a:ext cx="916897"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violated</a:t>
            </a:r>
            <a:endParaRPr sz="2100" dirty="0">
              <a:latin typeface="NettoOT-Bold" panose="02000800000000000000" pitchFamily="50" charset="0"/>
              <a:cs typeface="Netto OT"/>
            </a:endParaRPr>
          </a:p>
        </p:txBody>
      </p:sp>
      <p:sp>
        <p:nvSpPr>
          <p:cNvPr id="30" name="object 30"/>
          <p:cNvSpPr txBox="1"/>
          <p:nvPr/>
        </p:nvSpPr>
        <p:spPr>
          <a:xfrm rot="360000">
            <a:off x="5446250" y="5110114"/>
            <a:ext cx="659285"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alone</a:t>
            </a:r>
            <a:endParaRPr sz="2100" dirty="0">
              <a:latin typeface="NettoOT-Bold" panose="02000800000000000000" pitchFamily="50" charset="0"/>
              <a:cs typeface="Netto OT"/>
            </a:endParaRPr>
          </a:p>
        </p:txBody>
      </p:sp>
      <p:sp>
        <p:nvSpPr>
          <p:cNvPr id="31" name="object 31"/>
          <p:cNvSpPr txBox="1"/>
          <p:nvPr/>
        </p:nvSpPr>
        <p:spPr>
          <a:xfrm rot="21480000">
            <a:off x="6732289" y="5110455"/>
            <a:ext cx="897779"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coe</a:t>
            </a:r>
            <a:r>
              <a:rPr sz="2100" b="1" spc="-23" dirty="0">
                <a:solidFill>
                  <a:srgbClr val="FFFFFF"/>
                </a:solidFill>
                <a:latin typeface="NettoOT-Bold" panose="02000800000000000000" pitchFamily="50" charset="0"/>
                <a:cs typeface="Netto OT"/>
              </a:rPr>
              <a:t>r</a:t>
            </a:r>
            <a:r>
              <a:rPr sz="2100" b="1" dirty="0">
                <a:solidFill>
                  <a:srgbClr val="FFFFFF"/>
                </a:solidFill>
                <a:latin typeface="NettoOT-Bold" panose="02000800000000000000" pitchFamily="50" charset="0"/>
                <a:cs typeface="Netto OT"/>
              </a:rPr>
              <a:t>ced</a:t>
            </a:r>
            <a:endParaRPr sz="2100" dirty="0">
              <a:latin typeface="NettoOT-Bold" panose="02000800000000000000" pitchFamily="50" charset="0"/>
              <a:cs typeface="Netto OT"/>
            </a:endParaRPr>
          </a:p>
        </p:txBody>
      </p:sp>
      <p:sp>
        <p:nvSpPr>
          <p:cNvPr id="32" name="object 32"/>
          <p:cNvSpPr txBox="1"/>
          <p:nvPr/>
        </p:nvSpPr>
        <p:spPr>
          <a:xfrm rot="540000">
            <a:off x="7046124" y="4193904"/>
            <a:ext cx="798789"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judged</a:t>
            </a:r>
            <a:endParaRPr sz="2100" dirty="0">
              <a:latin typeface="NettoOT-Bold" panose="02000800000000000000" pitchFamily="50" charset="0"/>
              <a:cs typeface="Netto OT"/>
            </a:endParaRPr>
          </a:p>
        </p:txBody>
      </p:sp>
      <p:sp>
        <p:nvSpPr>
          <p:cNvPr id="33" name="object 33"/>
          <p:cNvSpPr txBox="1"/>
          <p:nvPr/>
        </p:nvSpPr>
        <p:spPr>
          <a:xfrm rot="21480000">
            <a:off x="6376686" y="3372131"/>
            <a:ext cx="1044281"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exploited</a:t>
            </a:r>
            <a:endParaRPr sz="2100" dirty="0">
              <a:latin typeface="NettoOT-Bold" panose="02000800000000000000" pitchFamily="50" charset="0"/>
              <a:cs typeface="Netto OT"/>
            </a:endParaRPr>
          </a:p>
        </p:txBody>
      </p:sp>
      <p:sp>
        <p:nvSpPr>
          <p:cNvPr id="34" name="object 34"/>
          <p:cNvSpPr txBox="1"/>
          <p:nvPr/>
        </p:nvSpPr>
        <p:spPr>
          <a:xfrm rot="420000">
            <a:off x="7783458" y="2980842"/>
            <a:ext cx="940162"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helpless</a:t>
            </a:r>
            <a:endParaRPr sz="2100" dirty="0">
              <a:latin typeface="NettoOT-Bold" panose="02000800000000000000" pitchFamily="50" charset="0"/>
              <a:cs typeface="Netto OT"/>
            </a:endParaRPr>
          </a:p>
        </p:txBody>
      </p:sp>
      <p:sp>
        <p:nvSpPr>
          <p:cNvPr id="35" name="object 35"/>
          <p:cNvSpPr txBox="1"/>
          <p:nvPr/>
        </p:nvSpPr>
        <p:spPr>
          <a:xfrm rot="240000">
            <a:off x="8499119" y="4157437"/>
            <a:ext cx="669317"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upset</a:t>
            </a:r>
            <a:endParaRPr sz="2100" dirty="0">
              <a:latin typeface="NettoOT-Bold" panose="02000800000000000000" pitchFamily="50" charset="0"/>
              <a:cs typeface="Netto OT"/>
            </a:endParaRPr>
          </a:p>
        </p:txBody>
      </p:sp>
      <p:sp>
        <p:nvSpPr>
          <p:cNvPr id="36" name="object 36"/>
          <p:cNvSpPr txBox="1"/>
          <p:nvPr/>
        </p:nvSpPr>
        <p:spPr>
          <a:xfrm rot="240000">
            <a:off x="8261497" y="4919037"/>
            <a:ext cx="1177413"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sexualised</a:t>
            </a:r>
            <a:endParaRPr sz="2100" dirty="0">
              <a:latin typeface="NettoOT-Bold" panose="02000800000000000000" pitchFamily="50" charset="0"/>
              <a:cs typeface="Netto OT"/>
            </a:endParaRPr>
          </a:p>
        </p:txBody>
      </p:sp>
      <p:sp>
        <p:nvSpPr>
          <p:cNvPr id="37" name="object 37"/>
          <p:cNvSpPr txBox="1"/>
          <p:nvPr/>
        </p:nvSpPr>
        <p:spPr>
          <a:xfrm rot="21480000">
            <a:off x="8740903" y="3522684"/>
            <a:ext cx="1058100"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deg</a:t>
            </a:r>
            <a:r>
              <a:rPr sz="2100" b="1" spc="-41" dirty="0">
                <a:solidFill>
                  <a:srgbClr val="FFFFFF"/>
                </a:solidFill>
                <a:latin typeface="NettoOT-Bold" panose="02000800000000000000" pitchFamily="50" charset="0"/>
                <a:cs typeface="Netto OT"/>
              </a:rPr>
              <a:t>r</a:t>
            </a:r>
            <a:r>
              <a:rPr sz="2100" b="1" dirty="0">
                <a:solidFill>
                  <a:srgbClr val="FFFFFF"/>
                </a:solidFill>
                <a:latin typeface="NettoOT-Bold" panose="02000800000000000000" pitchFamily="50" charset="0"/>
                <a:cs typeface="Netto OT"/>
              </a:rPr>
              <a:t>aded</a:t>
            </a:r>
            <a:endParaRPr sz="2100" dirty="0">
              <a:latin typeface="NettoOT-Bold" panose="02000800000000000000" pitchFamily="50" charset="0"/>
              <a:cs typeface="Netto O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3601895" y="4837792"/>
            <a:ext cx="1194282" cy="44660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2" name="object 2"/>
          <p:cNvSpPr txBox="1">
            <a:spLocks noGrp="1"/>
          </p:cNvSpPr>
          <p:nvPr>
            <p:ph type="ctrTitle"/>
          </p:nvPr>
        </p:nvSpPr>
        <p:spPr>
          <a:xfrm>
            <a:off x="3761880" y="678667"/>
            <a:ext cx="4848720" cy="540533"/>
          </a:xfrm>
          <a:prstGeom prst="rect">
            <a:avLst/>
          </a:prstGeom>
        </p:spPr>
        <p:txBody>
          <a:bodyPr vert="horz" wrap="square" lIns="0" tIns="9525" rIns="0" bIns="0" rtlCol="0">
            <a:spAutoFit/>
          </a:bodyPr>
          <a:lstStyle/>
          <a:p>
            <a:pPr marL="9525">
              <a:spcBef>
                <a:spcPts val="75"/>
              </a:spcBef>
              <a:tabLst>
                <a:tab pos="1020128" algn="l"/>
                <a:tab pos="2594609" algn="l"/>
                <a:tab pos="3128963" algn="l"/>
                <a:tab pos="4228624" algn="l"/>
              </a:tabLst>
            </a:pPr>
            <a:r>
              <a:rPr dirty="0">
                <a:latin typeface="NettoOT" panose="02010504010101010104" pitchFamily="50" charset="0"/>
              </a:rPr>
              <a:t>What	can</a:t>
            </a:r>
            <a:r>
              <a:rPr spc="-4" dirty="0">
                <a:latin typeface="NettoOT" panose="02010504010101010104" pitchFamily="50" charset="0"/>
              </a:rPr>
              <a:t> </a:t>
            </a:r>
            <a:r>
              <a:rPr b="1" spc="-64" dirty="0"/>
              <a:t>Y</a:t>
            </a:r>
            <a:r>
              <a:rPr b="1" dirty="0"/>
              <a:t>OU	</a:t>
            </a:r>
            <a:r>
              <a:rPr dirty="0">
                <a:latin typeface="NettoOT" panose="02010504010101010104" pitchFamily="50" charset="0"/>
              </a:rPr>
              <a:t>do	about	it?</a:t>
            </a:r>
          </a:p>
        </p:txBody>
      </p:sp>
      <p:sp>
        <p:nvSpPr>
          <p:cNvPr id="3" name="object 3"/>
          <p:cNvSpPr/>
          <p:nvPr/>
        </p:nvSpPr>
        <p:spPr>
          <a:xfrm>
            <a:off x="3819525" y="2362200"/>
            <a:ext cx="1314469" cy="44869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4" name="object 4"/>
          <p:cNvSpPr txBox="1"/>
          <p:nvPr/>
        </p:nvSpPr>
        <p:spPr>
          <a:xfrm rot="21540000">
            <a:off x="3905598" y="2477689"/>
            <a:ext cx="1174166"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Be</a:t>
            </a:r>
            <a:r>
              <a:rPr sz="2100" b="1" spc="-75" dirty="0">
                <a:solidFill>
                  <a:srgbClr val="FFFFFF"/>
                </a:solidFill>
                <a:latin typeface="NettoOT-Bold" panose="02000800000000000000" pitchFamily="50" charset="0"/>
                <a:cs typeface="Netto OT"/>
              </a:rPr>
              <a:t> </a:t>
            </a:r>
            <a:r>
              <a:rPr sz="2100" b="1" spc="-4" dirty="0">
                <a:solidFill>
                  <a:srgbClr val="FFFFFF"/>
                </a:solidFill>
                <a:latin typeface="NettoOT-Bold" panose="02000800000000000000" pitchFamily="50" charset="0"/>
                <a:cs typeface="Netto OT"/>
              </a:rPr>
              <a:t>there…</a:t>
            </a:r>
            <a:endParaRPr sz="2100" dirty="0">
              <a:latin typeface="NettoOT-Bold" panose="02000800000000000000" pitchFamily="50" charset="0"/>
              <a:cs typeface="Netto OT"/>
            </a:endParaRPr>
          </a:p>
        </p:txBody>
      </p:sp>
      <p:sp>
        <p:nvSpPr>
          <p:cNvPr id="5" name="object 5"/>
          <p:cNvSpPr txBox="1"/>
          <p:nvPr/>
        </p:nvSpPr>
        <p:spPr>
          <a:xfrm rot="21540000">
            <a:off x="5182811" y="2431486"/>
            <a:ext cx="3913396" cy="269304"/>
          </a:xfrm>
          <a:prstGeom prst="rect">
            <a:avLst/>
          </a:prstGeom>
        </p:spPr>
        <p:txBody>
          <a:bodyPr vert="horz" wrap="square" lIns="0" tIns="0" rIns="0" bIns="0" rtlCol="0">
            <a:spAutoFit/>
          </a:bodyPr>
          <a:lstStyle/>
          <a:p>
            <a:pPr>
              <a:lnSpc>
                <a:spcPts val="2100"/>
              </a:lnSpc>
            </a:pPr>
            <a:r>
              <a:rPr sz="2100" b="1" spc="-8" dirty="0">
                <a:latin typeface="NettoOT-Bold" panose="02000800000000000000" pitchFamily="50" charset="0"/>
                <a:cs typeface="Netto OT"/>
              </a:rPr>
              <a:t>for </a:t>
            </a:r>
            <a:r>
              <a:rPr sz="2100" b="1" dirty="0">
                <a:latin typeface="NettoOT-Bold" panose="02000800000000000000" pitchFamily="50" charset="0"/>
                <a:cs typeface="Netto OT"/>
              </a:rPr>
              <a:t>anyone </a:t>
            </a:r>
            <a:r>
              <a:rPr sz="2100" b="1" spc="-4" dirty="0">
                <a:latin typeface="NettoOT-Bold" panose="02000800000000000000" pitchFamily="50" charset="0"/>
                <a:cs typeface="Netto OT"/>
              </a:rPr>
              <a:t>affected </a:t>
            </a:r>
            <a:r>
              <a:rPr sz="2100" b="1" dirty="0">
                <a:latin typeface="NettoOT-Bold" panose="02000800000000000000" pitchFamily="50" charset="0"/>
                <a:cs typeface="Netto OT"/>
              </a:rPr>
              <a:t>by these</a:t>
            </a:r>
            <a:r>
              <a:rPr sz="2100" b="1" spc="-56" dirty="0">
                <a:latin typeface="NettoOT-Bold" panose="02000800000000000000" pitchFamily="50" charset="0"/>
                <a:cs typeface="Netto OT"/>
              </a:rPr>
              <a:t> </a:t>
            </a:r>
            <a:r>
              <a:rPr sz="2100" b="1" dirty="0">
                <a:latin typeface="NettoOT-Bold" panose="02000800000000000000" pitchFamily="50" charset="0"/>
                <a:cs typeface="Netto OT"/>
              </a:rPr>
              <a:t>issues</a:t>
            </a:r>
            <a:endParaRPr sz="2100" dirty="0">
              <a:latin typeface="NettoOT-Bold" panose="02000800000000000000" pitchFamily="50" charset="0"/>
              <a:cs typeface="Netto OT"/>
            </a:endParaRPr>
          </a:p>
        </p:txBody>
      </p:sp>
      <p:sp>
        <p:nvSpPr>
          <p:cNvPr id="6" name="object 6"/>
          <p:cNvSpPr/>
          <p:nvPr/>
        </p:nvSpPr>
        <p:spPr>
          <a:xfrm>
            <a:off x="2962132" y="3050034"/>
            <a:ext cx="1279526" cy="44258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7" name="object 7"/>
          <p:cNvSpPr txBox="1"/>
          <p:nvPr/>
        </p:nvSpPr>
        <p:spPr>
          <a:xfrm>
            <a:off x="3057638" y="3073626"/>
            <a:ext cx="1104900" cy="327493"/>
          </a:xfrm>
          <a:prstGeom prst="rect">
            <a:avLst/>
          </a:prstGeom>
        </p:spPr>
        <p:txBody>
          <a:bodyPr vert="horz" wrap="square" lIns="0" tIns="4286" rIns="0" bIns="0" rtlCol="0">
            <a:spAutoFit/>
          </a:bodyPr>
          <a:lstStyle/>
          <a:p>
            <a:pPr marL="9525">
              <a:spcBef>
                <a:spcPts val="34"/>
              </a:spcBef>
            </a:pPr>
            <a:r>
              <a:rPr sz="2100" b="1" dirty="0">
                <a:solidFill>
                  <a:srgbClr val="FFFFFF"/>
                </a:solidFill>
                <a:latin typeface="NettoOT-Bold" panose="02000800000000000000" pitchFamily="50" charset="0"/>
                <a:cs typeface="Netto OT"/>
              </a:rPr>
              <a:t>Support…</a:t>
            </a:r>
            <a:endParaRPr sz="2100" dirty="0">
              <a:latin typeface="NettoOT-Bold" panose="02000800000000000000" pitchFamily="50" charset="0"/>
              <a:cs typeface="Netto OT"/>
            </a:endParaRPr>
          </a:p>
        </p:txBody>
      </p:sp>
      <p:sp>
        <p:nvSpPr>
          <p:cNvPr id="8" name="object 8"/>
          <p:cNvSpPr txBox="1"/>
          <p:nvPr/>
        </p:nvSpPr>
        <p:spPr>
          <a:xfrm>
            <a:off x="4329677" y="3090278"/>
            <a:ext cx="3103245" cy="352019"/>
          </a:xfrm>
          <a:prstGeom prst="rect">
            <a:avLst/>
          </a:prstGeom>
        </p:spPr>
        <p:txBody>
          <a:bodyPr vert="horz" wrap="square" lIns="0" tIns="28575" rIns="0" bIns="0" rtlCol="0">
            <a:spAutoFit/>
          </a:bodyPr>
          <a:lstStyle/>
          <a:p>
            <a:pPr marL="9525">
              <a:spcBef>
                <a:spcPts val="225"/>
              </a:spcBef>
            </a:pPr>
            <a:r>
              <a:rPr sz="3150" b="1" baseline="4960" dirty="0">
                <a:latin typeface="NettoOT-Bold" panose="02000800000000000000" pitchFamily="50" charset="0"/>
                <a:cs typeface="Netto OT"/>
              </a:rPr>
              <a:t>your </a:t>
            </a:r>
            <a:r>
              <a:rPr sz="3150" b="1" baseline="3968" dirty="0">
                <a:latin typeface="NettoOT-Bold" panose="02000800000000000000" pitchFamily="50" charset="0"/>
                <a:cs typeface="Netto OT"/>
              </a:rPr>
              <a:t>friends </a:t>
            </a:r>
            <a:r>
              <a:rPr sz="2100" b="1" dirty="0">
                <a:latin typeface="NettoOT-Bold" panose="02000800000000000000" pitchFamily="50" charset="0"/>
                <a:cs typeface="Netto OT"/>
              </a:rPr>
              <a:t>and</a:t>
            </a:r>
            <a:r>
              <a:rPr sz="2100" b="1" spc="-169" dirty="0">
                <a:latin typeface="NettoOT-Bold" panose="02000800000000000000" pitchFamily="50" charset="0"/>
                <a:cs typeface="Netto OT"/>
              </a:rPr>
              <a:t> </a:t>
            </a:r>
            <a:r>
              <a:rPr sz="2100" b="1" dirty="0">
                <a:latin typeface="NettoOT-Bold" panose="02000800000000000000" pitchFamily="50" charset="0"/>
                <a:cs typeface="Netto OT"/>
              </a:rPr>
              <a:t>classmates</a:t>
            </a:r>
            <a:endParaRPr sz="2100" dirty="0">
              <a:latin typeface="NettoOT-Bold" panose="02000800000000000000" pitchFamily="50" charset="0"/>
              <a:cs typeface="Netto OT"/>
            </a:endParaRPr>
          </a:p>
        </p:txBody>
      </p:sp>
      <p:sp>
        <p:nvSpPr>
          <p:cNvPr id="9" name="object 9"/>
          <p:cNvSpPr/>
          <p:nvPr/>
        </p:nvSpPr>
        <p:spPr>
          <a:xfrm>
            <a:off x="3271113" y="3604374"/>
            <a:ext cx="1500768" cy="43898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0" name="object 10"/>
          <p:cNvSpPr txBox="1"/>
          <p:nvPr/>
        </p:nvSpPr>
        <p:spPr>
          <a:xfrm>
            <a:off x="3347589" y="3632521"/>
            <a:ext cx="5348763" cy="332783"/>
          </a:xfrm>
          <a:prstGeom prst="rect">
            <a:avLst/>
          </a:prstGeom>
        </p:spPr>
        <p:txBody>
          <a:bodyPr vert="horz" wrap="square" lIns="0" tIns="9525" rIns="0" bIns="0" rtlCol="0">
            <a:spAutoFit/>
          </a:bodyPr>
          <a:lstStyle/>
          <a:p>
            <a:pPr marL="9525">
              <a:spcBef>
                <a:spcPts val="75"/>
              </a:spcBef>
              <a:tabLst>
                <a:tab pos="1503045" algn="l"/>
              </a:tabLst>
            </a:pPr>
            <a:r>
              <a:rPr sz="3150" b="1" spc="-11" baseline="-2976" dirty="0">
                <a:solidFill>
                  <a:srgbClr val="FFFFFF"/>
                </a:solidFill>
                <a:latin typeface="NettoOT-Bold" panose="02000800000000000000" pitchFamily="50" charset="0"/>
                <a:cs typeface="Netto OT"/>
              </a:rPr>
              <a:t>Encour</a:t>
            </a:r>
            <a:r>
              <a:rPr sz="2100" b="1" spc="-8" dirty="0">
                <a:solidFill>
                  <a:srgbClr val="FFFFFF"/>
                </a:solidFill>
                <a:latin typeface="NettoOT-Bold" panose="02000800000000000000" pitchFamily="50" charset="0"/>
                <a:cs typeface="Netto OT"/>
              </a:rPr>
              <a:t>age…	</a:t>
            </a:r>
            <a:r>
              <a:rPr sz="2100" b="1" dirty="0">
                <a:latin typeface="NettoOT-Bold" panose="02000800000000000000" pitchFamily="50" charset="0"/>
                <a:cs typeface="Netto OT"/>
              </a:rPr>
              <a:t>and help </a:t>
            </a:r>
            <a:r>
              <a:rPr sz="3150" b="1" baseline="1984" dirty="0">
                <a:latin typeface="NettoOT-Bold" panose="02000800000000000000" pitchFamily="50" charset="0"/>
                <a:cs typeface="Netto OT"/>
              </a:rPr>
              <a:t>with </a:t>
            </a:r>
            <a:r>
              <a:rPr sz="3150" b="1" spc="-11" baseline="2976" dirty="0">
                <a:latin typeface="NettoOT-Bold" panose="02000800000000000000" pitchFamily="50" charset="0"/>
                <a:cs typeface="Netto OT"/>
              </a:rPr>
              <a:t>reporting </a:t>
            </a:r>
            <a:r>
              <a:rPr sz="3150" b="1" baseline="4960" dirty="0">
                <a:latin typeface="NettoOT-Bold" panose="02000800000000000000" pitchFamily="50" charset="0"/>
                <a:cs typeface="Netto OT"/>
              </a:rPr>
              <a:t>to an</a:t>
            </a:r>
            <a:r>
              <a:rPr sz="3150" b="1" spc="-343" baseline="4960" dirty="0">
                <a:latin typeface="NettoOT-Bold" panose="02000800000000000000" pitchFamily="50" charset="0"/>
                <a:cs typeface="Netto OT"/>
              </a:rPr>
              <a:t> </a:t>
            </a:r>
            <a:r>
              <a:rPr sz="3150" b="1" spc="-5" baseline="5952" dirty="0">
                <a:latin typeface="NettoOT-Bold" panose="02000800000000000000" pitchFamily="50" charset="0"/>
                <a:cs typeface="Netto OT"/>
              </a:rPr>
              <a:t>adul</a:t>
            </a:r>
            <a:r>
              <a:rPr sz="3150" b="1" spc="-5" baseline="6944" dirty="0">
                <a:latin typeface="NettoOT-Bold" panose="02000800000000000000" pitchFamily="50" charset="0"/>
                <a:cs typeface="Netto OT"/>
              </a:rPr>
              <a:t>t</a:t>
            </a:r>
            <a:endParaRPr sz="3150" baseline="6944" dirty="0">
              <a:latin typeface="NettoOT-Bold" panose="02000800000000000000" pitchFamily="50" charset="0"/>
              <a:cs typeface="Netto OT"/>
            </a:endParaRPr>
          </a:p>
        </p:txBody>
      </p:sp>
      <p:sp>
        <p:nvSpPr>
          <p:cNvPr id="11" name="object 11"/>
          <p:cNvSpPr/>
          <p:nvPr/>
        </p:nvSpPr>
        <p:spPr>
          <a:xfrm>
            <a:off x="2614765" y="4225118"/>
            <a:ext cx="1312697" cy="443027"/>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2" name="object 12"/>
          <p:cNvSpPr txBox="1"/>
          <p:nvPr/>
        </p:nvSpPr>
        <p:spPr>
          <a:xfrm>
            <a:off x="3610088" y="4903826"/>
            <a:ext cx="3780473" cy="368371"/>
          </a:xfrm>
          <a:prstGeom prst="rect">
            <a:avLst/>
          </a:prstGeom>
        </p:spPr>
        <p:txBody>
          <a:bodyPr vert="horz" wrap="square" lIns="0" tIns="44768" rIns="0" bIns="0" rtlCol="0">
            <a:spAutoFit/>
          </a:bodyPr>
          <a:lstStyle/>
          <a:p>
            <a:pPr marL="9525">
              <a:spcBef>
                <a:spcPts val="353"/>
              </a:spcBef>
              <a:tabLst>
                <a:tab pos="1297781" algn="l"/>
              </a:tabLst>
            </a:pPr>
            <a:r>
              <a:rPr sz="3150" b="1" baseline="7936" dirty="0">
                <a:solidFill>
                  <a:srgbClr val="FFFFFF"/>
                </a:solidFill>
                <a:latin typeface="NettoOT-Bold" panose="02000800000000000000" pitchFamily="50" charset="0"/>
                <a:cs typeface="Netto OT"/>
              </a:rPr>
              <a:t>Report</a:t>
            </a:r>
            <a:r>
              <a:rPr sz="3150" b="1" spc="-50" baseline="7936" dirty="0">
                <a:solidFill>
                  <a:srgbClr val="FFFFFF"/>
                </a:solidFill>
                <a:latin typeface="NettoOT-Bold" panose="02000800000000000000" pitchFamily="50" charset="0"/>
                <a:cs typeface="Netto OT"/>
              </a:rPr>
              <a:t> </a:t>
            </a:r>
            <a:r>
              <a:rPr sz="3150" b="1" baseline="5952" dirty="0">
                <a:solidFill>
                  <a:srgbClr val="FFFFFF"/>
                </a:solidFill>
                <a:latin typeface="NettoOT-Bold" panose="02000800000000000000" pitchFamily="50" charset="0"/>
                <a:cs typeface="Netto OT"/>
              </a:rPr>
              <a:t>it…	</a:t>
            </a:r>
            <a:r>
              <a:rPr sz="3150" b="1" baseline="4960" dirty="0">
                <a:latin typeface="NettoOT-Bold" panose="02000800000000000000" pitchFamily="50" charset="0"/>
                <a:cs typeface="Netto OT"/>
              </a:rPr>
              <a:t>when </a:t>
            </a:r>
            <a:r>
              <a:rPr sz="3150" b="1" baseline="2976" dirty="0">
                <a:latin typeface="NettoOT-Bold" panose="02000800000000000000" pitchFamily="50" charset="0"/>
                <a:cs typeface="Netto OT"/>
              </a:rPr>
              <a:t>you </a:t>
            </a:r>
            <a:r>
              <a:rPr sz="3150" b="1" baseline="1984" dirty="0">
                <a:latin typeface="NettoOT-Bold" panose="02000800000000000000" pitchFamily="50" charset="0"/>
                <a:cs typeface="Netto OT"/>
              </a:rPr>
              <a:t>see </a:t>
            </a:r>
            <a:r>
              <a:rPr sz="2100" b="1" dirty="0">
                <a:latin typeface="NettoOT-Bold" panose="02000800000000000000" pitchFamily="50" charset="0"/>
                <a:cs typeface="Netto OT"/>
              </a:rPr>
              <a:t>it</a:t>
            </a:r>
            <a:r>
              <a:rPr sz="2100" b="1" spc="-203" dirty="0">
                <a:latin typeface="NettoOT-Bold" panose="02000800000000000000" pitchFamily="50" charset="0"/>
                <a:cs typeface="Netto OT"/>
              </a:rPr>
              <a:t> </a:t>
            </a:r>
            <a:r>
              <a:rPr sz="2100" b="1" dirty="0">
                <a:latin typeface="NettoOT-Bold" panose="02000800000000000000" pitchFamily="50" charset="0"/>
                <a:cs typeface="Netto OT"/>
              </a:rPr>
              <a:t>online</a:t>
            </a:r>
            <a:endParaRPr sz="2100" dirty="0">
              <a:latin typeface="NettoOT-Bold" panose="02000800000000000000" pitchFamily="50" charset="0"/>
              <a:cs typeface="Netto OT"/>
            </a:endParaRPr>
          </a:p>
        </p:txBody>
      </p:sp>
      <p:sp>
        <p:nvSpPr>
          <p:cNvPr id="14" name="object 14"/>
          <p:cNvSpPr txBox="1"/>
          <p:nvPr/>
        </p:nvSpPr>
        <p:spPr>
          <a:xfrm rot="21540000">
            <a:off x="2848186" y="4331579"/>
            <a:ext cx="1077008" cy="269304"/>
          </a:xfrm>
          <a:prstGeom prst="rect">
            <a:avLst/>
          </a:prstGeom>
        </p:spPr>
        <p:txBody>
          <a:bodyPr vert="horz" wrap="square" lIns="0" tIns="0" rIns="0" bIns="0" rtlCol="0">
            <a:spAutoFit/>
          </a:bodyPr>
          <a:lstStyle/>
          <a:p>
            <a:pPr>
              <a:lnSpc>
                <a:spcPts val="2100"/>
              </a:lnSpc>
            </a:pPr>
            <a:r>
              <a:rPr sz="2100" b="1" spc="-8" dirty="0">
                <a:solidFill>
                  <a:srgbClr val="FFFFFF"/>
                </a:solidFill>
                <a:latin typeface="NettoOT-Bold" panose="02000800000000000000" pitchFamily="50" charset="0"/>
                <a:cs typeface="Netto OT"/>
              </a:rPr>
              <a:t>Call</a:t>
            </a:r>
            <a:r>
              <a:rPr sz="2100" b="1" spc="-68" dirty="0">
                <a:solidFill>
                  <a:srgbClr val="FFFFFF"/>
                </a:solidFill>
                <a:latin typeface="NettoOT-Bold" panose="02000800000000000000" pitchFamily="50" charset="0"/>
                <a:cs typeface="Netto OT"/>
              </a:rPr>
              <a:t> </a:t>
            </a:r>
            <a:r>
              <a:rPr sz="2100" b="1" dirty="0">
                <a:solidFill>
                  <a:srgbClr val="FFFFFF"/>
                </a:solidFill>
                <a:latin typeface="NettoOT-Bold" panose="02000800000000000000" pitchFamily="50" charset="0"/>
                <a:cs typeface="Netto OT"/>
              </a:rPr>
              <a:t>out…</a:t>
            </a:r>
            <a:endParaRPr sz="2100" dirty="0">
              <a:latin typeface="NettoOT-Bold" panose="02000800000000000000" pitchFamily="50" charset="0"/>
              <a:cs typeface="Netto OT"/>
            </a:endParaRPr>
          </a:p>
        </p:txBody>
      </p:sp>
      <p:sp>
        <p:nvSpPr>
          <p:cNvPr id="15" name="object 15"/>
          <p:cNvSpPr txBox="1"/>
          <p:nvPr/>
        </p:nvSpPr>
        <p:spPr>
          <a:xfrm rot="21540000">
            <a:off x="4164504" y="4307892"/>
            <a:ext cx="5042449" cy="269304"/>
          </a:xfrm>
          <a:prstGeom prst="rect">
            <a:avLst/>
          </a:prstGeom>
        </p:spPr>
        <p:txBody>
          <a:bodyPr vert="horz" wrap="square" lIns="0" tIns="0" rIns="0" bIns="0" rtlCol="0">
            <a:spAutoFit/>
          </a:bodyPr>
          <a:lstStyle/>
          <a:p>
            <a:pPr>
              <a:lnSpc>
                <a:spcPts val="2100"/>
              </a:lnSpc>
            </a:pPr>
            <a:r>
              <a:rPr sz="2100" b="1" dirty="0">
                <a:latin typeface="NettoOT-Bold" panose="02000800000000000000" pitchFamily="50" charset="0"/>
                <a:cs typeface="Netto OT"/>
              </a:rPr>
              <a:t>unwelcome</a:t>
            </a:r>
            <a:r>
              <a:rPr sz="2100" b="1" spc="-15" dirty="0">
                <a:latin typeface="NettoOT-Bold" panose="02000800000000000000" pitchFamily="50" charset="0"/>
                <a:cs typeface="Netto OT"/>
              </a:rPr>
              <a:t> </a:t>
            </a:r>
            <a:r>
              <a:rPr sz="2100" b="1" dirty="0">
                <a:latin typeface="NettoOT-Bold" panose="02000800000000000000" pitchFamily="50" charset="0"/>
                <a:cs typeface="Netto OT"/>
              </a:rPr>
              <a:t>behaviour</a:t>
            </a:r>
            <a:r>
              <a:rPr sz="2100" b="1" spc="-217" dirty="0">
                <a:latin typeface="NettoOT-Bold" panose="02000800000000000000" pitchFamily="50" charset="0"/>
                <a:cs typeface="Netto OT"/>
              </a:rPr>
              <a:t> </a:t>
            </a:r>
            <a:r>
              <a:rPr sz="2100" b="1" dirty="0">
                <a:latin typeface="NettoOT-Bold" panose="02000800000000000000" pitchFamily="50" charset="0"/>
                <a:cs typeface="Netto OT"/>
              </a:rPr>
              <a:t>–</a:t>
            </a:r>
            <a:r>
              <a:rPr sz="2100" b="1" spc="-217" dirty="0">
                <a:latin typeface="NettoOT-Bold" panose="02000800000000000000" pitchFamily="50" charset="0"/>
                <a:cs typeface="Netto OT"/>
              </a:rPr>
              <a:t> </a:t>
            </a:r>
            <a:r>
              <a:rPr sz="2100" b="1" dirty="0">
                <a:latin typeface="NettoOT-Bold" panose="02000800000000000000" pitchFamily="50" charset="0"/>
                <a:cs typeface="Netto OT"/>
              </a:rPr>
              <a:t>don’t</a:t>
            </a:r>
            <a:r>
              <a:rPr sz="2100" b="1" spc="-15" dirty="0">
                <a:latin typeface="NettoOT-Bold" panose="02000800000000000000" pitchFamily="50" charset="0"/>
                <a:cs typeface="Netto OT"/>
              </a:rPr>
              <a:t> </a:t>
            </a:r>
            <a:r>
              <a:rPr sz="2100" b="1" dirty="0">
                <a:latin typeface="NettoOT-Bold" panose="02000800000000000000" pitchFamily="50" charset="0"/>
                <a:cs typeface="Netto OT"/>
              </a:rPr>
              <a:t>go</a:t>
            </a:r>
            <a:r>
              <a:rPr sz="2100" b="1" spc="-15" dirty="0">
                <a:latin typeface="NettoOT-Bold" panose="02000800000000000000" pitchFamily="50" charset="0"/>
                <a:cs typeface="Netto OT"/>
              </a:rPr>
              <a:t> </a:t>
            </a:r>
            <a:r>
              <a:rPr sz="2100" b="1" dirty="0">
                <a:latin typeface="NettoOT-Bold" panose="02000800000000000000" pitchFamily="50" charset="0"/>
                <a:cs typeface="Netto OT"/>
              </a:rPr>
              <a:t>along</a:t>
            </a:r>
            <a:r>
              <a:rPr sz="2100" b="1" spc="-71" dirty="0">
                <a:latin typeface="NettoOT-Bold" panose="02000800000000000000" pitchFamily="50" charset="0"/>
                <a:cs typeface="Netto OT"/>
              </a:rPr>
              <a:t> </a:t>
            </a:r>
            <a:r>
              <a:rPr sz="2100" b="1" dirty="0">
                <a:latin typeface="NettoOT-Bold" panose="02000800000000000000" pitchFamily="50" charset="0"/>
                <a:cs typeface="Netto OT"/>
              </a:rPr>
              <a:t>with</a:t>
            </a:r>
            <a:r>
              <a:rPr sz="2100" b="1" spc="-15" dirty="0">
                <a:latin typeface="NettoOT-Bold" panose="02000800000000000000" pitchFamily="50" charset="0"/>
                <a:cs typeface="Netto OT"/>
              </a:rPr>
              <a:t> </a:t>
            </a:r>
            <a:r>
              <a:rPr sz="2100" b="1" dirty="0">
                <a:latin typeface="NettoOT-Bold" panose="02000800000000000000" pitchFamily="50" charset="0"/>
                <a:cs typeface="Netto OT"/>
              </a:rPr>
              <a:t>it</a:t>
            </a:r>
            <a:endParaRPr sz="2100" dirty="0">
              <a:latin typeface="NettoOT-Bold" panose="02000800000000000000" pitchFamily="50" charset="0"/>
              <a:cs typeface="Netto OT"/>
            </a:endParaRPr>
          </a:p>
        </p:txBody>
      </p:sp>
      <p:grpSp>
        <p:nvGrpSpPr>
          <p:cNvPr id="19" name="Group 18"/>
          <p:cNvGrpSpPr/>
          <p:nvPr/>
        </p:nvGrpSpPr>
        <p:grpSpPr>
          <a:xfrm>
            <a:off x="7714822" y="4621177"/>
            <a:ext cx="2114978" cy="2008313"/>
            <a:chOff x="7714822" y="4621177"/>
            <a:chExt cx="2114978" cy="2008313"/>
          </a:xfrm>
        </p:grpSpPr>
        <p:sp>
          <p:nvSpPr>
            <p:cNvPr id="16" name="object 2"/>
            <p:cNvSpPr/>
            <p:nvPr/>
          </p:nvSpPr>
          <p:spPr>
            <a:xfrm>
              <a:off x="7714822" y="4621177"/>
              <a:ext cx="2114978" cy="2008313"/>
            </a:xfrm>
            <a:prstGeom prst="rect">
              <a:avLst/>
            </a:prstGeom>
            <a:blipFill>
              <a:blip r:embed="rId8" cstate="print"/>
              <a:stretch>
                <a:fillRect/>
              </a:stretch>
            </a:blipFill>
          </p:spPr>
          <p:txBody>
            <a:bodyPr wrap="square" lIns="0" tIns="0" rIns="0" bIns="0" rtlCol="0"/>
            <a:lstStyle/>
            <a:p>
              <a:endParaRPr sz="1077" dirty="0">
                <a:latin typeface="NettoOT-Bold" panose="02000800000000000000" pitchFamily="50" charset="0"/>
              </a:endParaRPr>
            </a:p>
          </p:txBody>
        </p:sp>
        <p:sp>
          <p:nvSpPr>
            <p:cNvPr id="17" name="object 14"/>
            <p:cNvSpPr txBox="1"/>
            <p:nvPr/>
          </p:nvSpPr>
          <p:spPr>
            <a:xfrm rot="21540000">
              <a:off x="7859595" y="5185196"/>
              <a:ext cx="1825432" cy="807913"/>
            </a:xfrm>
            <a:prstGeom prst="rect">
              <a:avLst/>
            </a:prstGeom>
          </p:spPr>
          <p:txBody>
            <a:bodyPr vert="horz" wrap="square" lIns="0" tIns="0" rIns="0" bIns="0" rtlCol="0">
              <a:spAutoFit/>
            </a:bodyPr>
            <a:lstStyle/>
            <a:p>
              <a:pPr algn="ctr">
                <a:lnSpc>
                  <a:spcPts val="2100"/>
                </a:lnSpc>
              </a:pPr>
              <a:r>
                <a:rPr lang="en-GB" sz="2100" b="1" spc="-8" dirty="0" smtClean="0">
                  <a:solidFill>
                    <a:srgbClr val="FFFFFF"/>
                  </a:solidFill>
                  <a:latin typeface="NettoOT-Bold" panose="02000800000000000000" pitchFamily="50" charset="0"/>
                  <a:cs typeface="Netto OT"/>
                </a:rPr>
                <a:t>What happens when you report in school?</a:t>
              </a:r>
              <a:endParaRPr sz="2100" dirty="0">
                <a:latin typeface="NettoOT-Bold" panose="02000800000000000000" pitchFamily="50" charset="0"/>
                <a:cs typeface="Netto OT"/>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981450" y="914391"/>
            <a:ext cx="4248150" cy="65531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3" name="object 3"/>
          <p:cNvSpPr/>
          <p:nvPr/>
        </p:nvSpPr>
        <p:spPr>
          <a:xfrm>
            <a:off x="4057650" y="1650426"/>
            <a:ext cx="4095750" cy="65531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4" name="object 4"/>
          <p:cNvSpPr txBox="1">
            <a:spLocks noGrp="1"/>
          </p:cNvSpPr>
          <p:nvPr>
            <p:ph type="title"/>
          </p:nvPr>
        </p:nvSpPr>
        <p:spPr>
          <a:xfrm>
            <a:off x="4067205" y="790302"/>
            <a:ext cx="4022408" cy="1408238"/>
          </a:xfrm>
          <a:prstGeom prst="rect">
            <a:avLst/>
          </a:prstGeom>
        </p:spPr>
        <p:txBody>
          <a:bodyPr vert="horz" wrap="square" lIns="0" tIns="9049" rIns="0" bIns="0" rtlCol="0">
            <a:spAutoFit/>
          </a:bodyPr>
          <a:lstStyle/>
          <a:p>
            <a:pPr marL="88106" marR="3810" indent="-79058">
              <a:lnSpc>
                <a:spcPct val="139900"/>
              </a:lnSpc>
              <a:spcBef>
                <a:spcPts val="71"/>
              </a:spcBef>
              <a:tabLst>
                <a:tab pos="1135380" algn="l"/>
                <a:tab pos="1861661" algn="l"/>
                <a:tab pos="3011805" algn="l"/>
                <a:tab pos="3471863" algn="l"/>
                <a:tab pos="3588068" algn="l"/>
              </a:tabLst>
            </a:pPr>
            <a:r>
              <a:rPr dirty="0">
                <a:latin typeface="NettoOT" panose="02010504010101010104" pitchFamily="50" charset="0"/>
              </a:rPr>
              <a:t>Things</a:t>
            </a:r>
            <a:r>
              <a:rPr spc="-105" dirty="0">
                <a:latin typeface="NettoOT" panose="02010504010101010104" pitchFamily="50" charset="0"/>
              </a:rPr>
              <a:t> </a:t>
            </a:r>
            <a:r>
              <a:rPr dirty="0">
                <a:latin typeface="NettoOT" panose="02010504010101010104" pitchFamily="50" charset="0"/>
              </a:rPr>
              <a:t>we</a:t>
            </a:r>
            <a:r>
              <a:rPr spc="-105" dirty="0">
                <a:latin typeface="NettoOT" panose="02010504010101010104" pitchFamily="50" charset="0"/>
              </a:rPr>
              <a:t> </a:t>
            </a:r>
            <a:r>
              <a:rPr dirty="0">
                <a:latin typeface="NettoOT" panose="02010504010101010104" pitchFamily="50" charset="0"/>
              </a:rPr>
              <a:t>will</a:t>
            </a:r>
            <a:r>
              <a:rPr spc="-4" dirty="0">
                <a:latin typeface="NettoOT" panose="02010504010101010104" pitchFamily="50" charset="0"/>
              </a:rPr>
              <a:t> </a:t>
            </a:r>
            <a:r>
              <a:rPr dirty="0">
                <a:latin typeface="NettoOT" panose="02010504010101010104" pitchFamily="50" charset="0"/>
              </a:rPr>
              <a:t>never	do  when	you	</a:t>
            </a:r>
            <a:r>
              <a:rPr spc="-8" dirty="0">
                <a:latin typeface="NettoOT" panose="02010504010101010104" pitchFamily="50" charset="0"/>
              </a:rPr>
              <a:t>report	</a:t>
            </a:r>
            <a:r>
              <a:rPr dirty="0">
                <a:latin typeface="NettoOT" panose="02010504010101010104" pitchFamily="50" charset="0"/>
              </a:rPr>
              <a:t>to	us:</a:t>
            </a:r>
          </a:p>
        </p:txBody>
      </p:sp>
      <p:sp>
        <p:nvSpPr>
          <p:cNvPr id="5" name="object 5"/>
          <p:cNvSpPr txBox="1"/>
          <p:nvPr/>
        </p:nvSpPr>
        <p:spPr>
          <a:xfrm>
            <a:off x="4233716" y="3207599"/>
            <a:ext cx="6739084" cy="2189702"/>
          </a:xfrm>
          <a:prstGeom prst="rect">
            <a:avLst/>
          </a:prstGeom>
        </p:spPr>
        <p:txBody>
          <a:bodyPr vert="horz" wrap="square" lIns="0" tIns="9525" rIns="0" bIns="0" rtlCol="0">
            <a:spAutoFit/>
          </a:bodyPr>
          <a:lstStyle/>
          <a:p>
            <a:pPr marL="352425" indent="-342900">
              <a:lnSpc>
                <a:spcPts val="2459"/>
              </a:lnSpc>
              <a:spcBef>
                <a:spcPts val="75"/>
              </a:spcBef>
              <a:buChar char="•"/>
              <a:tabLst>
                <a:tab pos="351949" algn="l"/>
                <a:tab pos="352425" algn="l"/>
              </a:tabLst>
            </a:pPr>
            <a:r>
              <a:rPr sz="2400" b="1" spc="-60" dirty="0">
                <a:latin typeface="NettoOT-Bold" panose="02000800000000000000" pitchFamily="50" charset="0"/>
                <a:cs typeface="Netto OT"/>
              </a:rPr>
              <a:t>Talk </a:t>
            </a:r>
            <a:r>
              <a:rPr sz="2400" b="1" dirty="0">
                <a:latin typeface="NettoOT-Bold" panose="02000800000000000000" pitchFamily="50" charset="0"/>
                <a:cs typeface="Netto OT"/>
              </a:rPr>
              <a:t>and laugh about the incident with other</a:t>
            </a:r>
            <a:r>
              <a:rPr sz="2400" b="1" spc="-64" dirty="0">
                <a:latin typeface="NettoOT-Bold" panose="02000800000000000000" pitchFamily="50" charset="0"/>
                <a:cs typeface="Netto OT"/>
              </a:rPr>
              <a:t> </a:t>
            </a:r>
            <a:r>
              <a:rPr sz="2400" b="1" dirty="0">
                <a:latin typeface="NettoOT-Bold" panose="02000800000000000000" pitchFamily="50" charset="0"/>
                <a:cs typeface="Netto OT"/>
              </a:rPr>
              <a:t>staff</a:t>
            </a:r>
            <a:endParaRPr sz="2400" dirty="0">
              <a:latin typeface="NettoOT-Bold" panose="02000800000000000000" pitchFamily="50" charset="0"/>
              <a:cs typeface="Netto OT"/>
            </a:endParaRPr>
          </a:p>
          <a:p>
            <a:pPr marL="352425" indent="-342900">
              <a:lnSpc>
                <a:spcPts val="2400"/>
              </a:lnSpc>
              <a:buChar char="•"/>
              <a:tabLst>
                <a:tab pos="351949" algn="l"/>
                <a:tab pos="352425" algn="l"/>
              </a:tabLst>
            </a:pPr>
            <a:r>
              <a:rPr sz="2400" b="1" dirty="0">
                <a:latin typeface="NettoOT-Bold" panose="02000800000000000000" pitchFamily="50" charset="0"/>
                <a:cs typeface="Netto OT"/>
              </a:rPr>
              <a:t>Seek out any private images of</a:t>
            </a:r>
            <a:r>
              <a:rPr sz="2400" b="1" spc="-19" dirty="0">
                <a:latin typeface="NettoOT-Bold" panose="02000800000000000000" pitchFamily="50" charset="0"/>
                <a:cs typeface="Netto OT"/>
              </a:rPr>
              <a:t> </a:t>
            </a:r>
            <a:r>
              <a:rPr sz="2400" b="1" dirty="0">
                <a:latin typeface="NettoOT-Bold" panose="02000800000000000000" pitchFamily="50" charset="0"/>
                <a:cs typeface="Netto OT"/>
              </a:rPr>
              <a:t>you</a:t>
            </a:r>
            <a:endParaRPr sz="2400" dirty="0">
              <a:latin typeface="NettoOT-Bold" panose="02000800000000000000" pitchFamily="50" charset="0"/>
              <a:cs typeface="Netto OT"/>
            </a:endParaRPr>
          </a:p>
          <a:p>
            <a:pPr marL="352425" indent="-342900">
              <a:lnSpc>
                <a:spcPts val="2400"/>
              </a:lnSpc>
              <a:buChar char="•"/>
              <a:tabLst>
                <a:tab pos="351949" algn="l"/>
                <a:tab pos="352425" algn="l"/>
              </a:tabLst>
            </a:pPr>
            <a:r>
              <a:rPr sz="2400" b="1" spc="-8" dirty="0">
                <a:latin typeface="NettoOT-Bold" panose="02000800000000000000" pitchFamily="50" charset="0"/>
                <a:cs typeface="Netto OT"/>
              </a:rPr>
              <a:t>Share </a:t>
            </a:r>
            <a:r>
              <a:rPr sz="2400" b="1" dirty="0">
                <a:latin typeface="NettoOT-Bold" panose="02000800000000000000" pitchFamily="50" charset="0"/>
                <a:cs typeface="Netto OT"/>
              </a:rPr>
              <a:t>details and your identity with all</a:t>
            </a:r>
            <a:r>
              <a:rPr sz="2400" b="1" spc="-79" dirty="0">
                <a:latin typeface="NettoOT-Bold" panose="02000800000000000000" pitchFamily="50" charset="0"/>
                <a:cs typeface="Netto OT"/>
              </a:rPr>
              <a:t> </a:t>
            </a:r>
            <a:r>
              <a:rPr sz="2400" b="1" dirty="0">
                <a:latin typeface="NettoOT-Bold" panose="02000800000000000000" pitchFamily="50" charset="0"/>
                <a:cs typeface="Netto OT"/>
              </a:rPr>
              <a:t>staff</a:t>
            </a:r>
            <a:endParaRPr sz="2400" dirty="0">
              <a:latin typeface="NettoOT-Bold" panose="02000800000000000000" pitchFamily="50" charset="0"/>
              <a:cs typeface="Netto OT"/>
            </a:endParaRPr>
          </a:p>
          <a:p>
            <a:pPr marL="352425" indent="-342900">
              <a:lnSpc>
                <a:spcPts val="2400"/>
              </a:lnSpc>
              <a:buChar char="•"/>
              <a:tabLst>
                <a:tab pos="351949" algn="l"/>
                <a:tab pos="352425" algn="l"/>
              </a:tabLst>
            </a:pPr>
            <a:r>
              <a:rPr sz="2400" b="1" dirty="0">
                <a:latin typeface="NettoOT-Bold" panose="02000800000000000000" pitchFamily="50" charset="0"/>
                <a:cs typeface="Netto OT"/>
              </a:rPr>
              <a:t>Demand access to your social media</a:t>
            </a:r>
            <a:r>
              <a:rPr sz="2400" b="1" spc="-75" dirty="0">
                <a:latin typeface="NettoOT-Bold" panose="02000800000000000000" pitchFamily="50" charset="0"/>
                <a:cs typeface="Netto OT"/>
              </a:rPr>
              <a:t> </a:t>
            </a:r>
            <a:r>
              <a:rPr sz="2400" b="1" dirty="0">
                <a:latin typeface="NettoOT-Bold" panose="02000800000000000000" pitchFamily="50" charset="0"/>
                <a:cs typeface="Netto OT"/>
              </a:rPr>
              <a:t>accounts</a:t>
            </a:r>
            <a:endParaRPr sz="2400" dirty="0">
              <a:latin typeface="NettoOT-Bold" panose="02000800000000000000" pitchFamily="50" charset="0"/>
              <a:cs typeface="Netto OT"/>
            </a:endParaRPr>
          </a:p>
          <a:p>
            <a:pPr marL="352425" indent="-342900">
              <a:lnSpc>
                <a:spcPts val="2400"/>
              </a:lnSpc>
              <a:buChar char="•"/>
              <a:tabLst>
                <a:tab pos="351949" algn="l"/>
                <a:tab pos="352425" algn="l"/>
              </a:tabLst>
            </a:pPr>
            <a:r>
              <a:rPr sz="2400" b="1" dirty="0">
                <a:latin typeface="NettoOT-Bold" panose="02000800000000000000" pitchFamily="50" charset="0"/>
                <a:cs typeface="Netto OT"/>
              </a:rPr>
              <a:t>Demand you close your social media</a:t>
            </a:r>
            <a:r>
              <a:rPr sz="2400" b="1" spc="-75" dirty="0">
                <a:latin typeface="NettoOT-Bold" panose="02000800000000000000" pitchFamily="50" charset="0"/>
                <a:cs typeface="Netto OT"/>
              </a:rPr>
              <a:t> </a:t>
            </a:r>
            <a:r>
              <a:rPr sz="2400" b="1" dirty="0">
                <a:latin typeface="NettoOT-Bold" panose="02000800000000000000" pitchFamily="50" charset="0"/>
                <a:cs typeface="Netto OT"/>
              </a:rPr>
              <a:t>accounts</a:t>
            </a:r>
            <a:endParaRPr sz="2400" dirty="0">
              <a:latin typeface="NettoOT-Bold" panose="02000800000000000000" pitchFamily="50" charset="0"/>
              <a:cs typeface="Netto OT"/>
            </a:endParaRPr>
          </a:p>
          <a:p>
            <a:pPr marL="352425" indent="-342900">
              <a:lnSpc>
                <a:spcPts val="2400"/>
              </a:lnSpc>
              <a:buChar char="•"/>
              <a:tabLst>
                <a:tab pos="351949" algn="l"/>
                <a:tab pos="352425" algn="l"/>
              </a:tabLst>
            </a:pPr>
            <a:r>
              <a:rPr sz="2400" b="1" dirty="0">
                <a:latin typeface="NettoOT-Bold" panose="02000800000000000000" pitchFamily="50" charset="0"/>
                <a:cs typeface="Netto OT"/>
              </a:rPr>
              <a:t>Laugh the incident off as a</a:t>
            </a:r>
            <a:r>
              <a:rPr sz="2400" b="1" spc="-15" dirty="0">
                <a:latin typeface="NettoOT-Bold" panose="02000800000000000000" pitchFamily="50" charset="0"/>
                <a:cs typeface="Netto OT"/>
              </a:rPr>
              <a:t> </a:t>
            </a:r>
            <a:r>
              <a:rPr sz="2400" b="1" dirty="0">
                <a:latin typeface="NettoOT-Bold" panose="02000800000000000000" pitchFamily="50" charset="0"/>
                <a:cs typeface="Netto OT"/>
              </a:rPr>
              <a:t>joke</a:t>
            </a:r>
            <a:endParaRPr sz="2400" dirty="0">
              <a:latin typeface="NettoOT-Bold" panose="02000800000000000000" pitchFamily="50" charset="0"/>
              <a:cs typeface="Netto OT"/>
            </a:endParaRPr>
          </a:p>
          <a:p>
            <a:pPr marL="352425" indent="-342900">
              <a:lnSpc>
                <a:spcPts val="2459"/>
              </a:lnSpc>
              <a:buChar char="•"/>
              <a:tabLst>
                <a:tab pos="351949" algn="l"/>
                <a:tab pos="352425" algn="l"/>
              </a:tabLst>
            </a:pPr>
            <a:r>
              <a:rPr sz="2400" b="1" dirty="0">
                <a:latin typeface="NettoOT-Bold" panose="02000800000000000000" pitchFamily="50" charset="0"/>
                <a:cs typeface="Netto OT"/>
              </a:rPr>
              <a:t>Use you as an example </a:t>
            </a:r>
            <a:r>
              <a:rPr sz="2400" b="1" spc="-8" dirty="0">
                <a:latin typeface="NettoOT-Bold" panose="02000800000000000000" pitchFamily="50" charset="0"/>
                <a:cs typeface="Netto OT"/>
              </a:rPr>
              <a:t>for </a:t>
            </a:r>
            <a:r>
              <a:rPr sz="2400" b="1" dirty="0">
                <a:latin typeface="NettoOT-Bold" panose="02000800000000000000" pitchFamily="50" charset="0"/>
                <a:cs typeface="Netto OT"/>
              </a:rPr>
              <a:t>other</a:t>
            </a:r>
            <a:r>
              <a:rPr sz="2400" b="1" spc="-19" dirty="0">
                <a:latin typeface="NettoOT-Bold" panose="02000800000000000000" pitchFamily="50" charset="0"/>
                <a:cs typeface="Netto OT"/>
              </a:rPr>
              <a:t> </a:t>
            </a:r>
            <a:r>
              <a:rPr sz="2400" b="1" dirty="0">
                <a:latin typeface="NettoOT-Bold" panose="02000800000000000000" pitchFamily="50" charset="0"/>
                <a:cs typeface="Netto OT"/>
              </a:rPr>
              <a:t>students</a:t>
            </a:r>
            <a:endParaRPr sz="2400" dirty="0">
              <a:latin typeface="NettoOT-Bold" panose="02000800000000000000" pitchFamily="50" charset="0"/>
              <a:cs typeface="Netto OT"/>
            </a:endParaRPr>
          </a:p>
        </p:txBody>
      </p:sp>
      <p:sp>
        <p:nvSpPr>
          <p:cNvPr id="6" name="object 6"/>
          <p:cNvSpPr/>
          <p:nvPr/>
        </p:nvSpPr>
        <p:spPr>
          <a:xfrm>
            <a:off x="1720559" y="3187925"/>
            <a:ext cx="2225779" cy="227205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6256000" h="7620000">
                <a:moveTo>
                  <a:pt x="0" y="7620000"/>
                </a:moveTo>
                <a:lnTo>
                  <a:pt x="16256000" y="7620000"/>
                </a:lnTo>
                <a:lnTo>
                  <a:pt x="16256000" y="0"/>
                </a:lnTo>
                <a:lnTo>
                  <a:pt x="0" y="0"/>
                </a:lnTo>
                <a:lnTo>
                  <a:pt x="0" y="7620000"/>
                </a:lnTo>
                <a:close/>
              </a:path>
            </a:pathLst>
          </a:custGeom>
          <a:solidFill>
            <a:srgbClr val="B0D151"/>
          </a:solidFill>
        </p:spPr>
        <p:txBody>
          <a:bodyPr wrap="square" lIns="0" tIns="0" rIns="0" bIns="0" rtlCol="0"/>
          <a:lstStyle/>
          <a:p>
            <a:endParaRPr sz="1077" dirty="0">
              <a:latin typeface="NettoOT-Bold" panose="02000800000000000000" pitchFamily="50" charset="0"/>
            </a:endParaRPr>
          </a:p>
        </p:txBody>
      </p:sp>
      <p:sp>
        <p:nvSpPr>
          <p:cNvPr id="3" name="object 3"/>
          <p:cNvSpPr/>
          <p:nvPr/>
        </p:nvSpPr>
        <p:spPr>
          <a:xfrm>
            <a:off x="3981450" y="914391"/>
            <a:ext cx="4248150" cy="65531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4" name="object 4"/>
          <p:cNvSpPr/>
          <p:nvPr/>
        </p:nvSpPr>
        <p:spPr>
          <a:xfrm>
            <a:off x="4533900" y="1650426"/>
            <a:ext cx="3124200" cy="65531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5" name="object 5"/>
          <p:cNvSpPr txBox="1">
            <a:spLocks noGrp="1"/>
          </p:cNvSpPr>
          <p:nvPr>
            <p:ph type="title"/>
          </p:nvPr>
        </p:nvSpPr>
        <p:spPr>
          <a:xfrm>
            <a:off x="4075966" y="790302"/>
            <a:ext cx="4005263" cy="1408238"/>
          </a:xfrm>
          <a:prstGeom prst="rect">
            <a:avLst/>
          </a:prstGeom>
        </p:spPr>
        <p:txBody>
          <a:bodyPr vert="horz" wrap="square" lIns="0" tIns="9049" rIns="0" bIns="0" rtlCol="0">
            <a:spAutoFit/>
          </a:bodyPr>
          <a:lstStyle/>
          <a:p>
            <a:pPr marL="602933" marR="3810" indent="-593884">
              <a:lnSpc>
                <a:spcPct val="139900"/>
              </a:lnSpc>
              <a:spcBef>
                <a:spcPts val="71"/>
              </a:spcBef>
              <a:tabLst>
                <a:tab pos="1329214" algn="l"/>
                <a:tab pos="2479358" algn="l"/>
                <a:tab pos="2939415" algn="l"/>
              </a:tabLst>
            </a:pPr>
            <a:r>
              <a:rPr dirty="0">
                <a:latin typeface="NettoOT" panose="02010504010101010104" pitchFamily="50" charset="0"/>
              </a:rPr>
              <a:t>Things we will do</a:t>
            </a:r>
            <a:r>
              <a:rPr spc="-394" dirty="0">
                <a:latin typeface="NettoOT" panose="02010504010101010104" pitchFamily="50" charset="0"/>
              </a:rPr>
              <a:t> </a:t>
            </a:r>
            <a:r>
              <a:rPr dirty="0">
                <a:latin typeface="NettoOT" panose="02010504010101010104" pitchFamily="50" charset="0"/>
              </a:rPr>
              <a:t>when  you	</a:t>
            </a:r>
            <a:r>
              <a:rPr spc="-8" dirty="0">
                <a:latin typeface="NettoOT" panose="02010504010101010104" pitchFamily="50" charset="0"/>
              </a:rPr>
              <a:t>report	</a:t>
            </a:r>
            <a:r>
              <a:rPr dirty="0">
                <a:latin typeface="NettoOT" panose="02010504010101010104" pitchFamily="50" charset="0"/>
              </a:rPr>
              <a:t>to	us:</a:t>
            </a:r>
          </a:p>
        </p:txBody>
      </p:sp>
      <p:sp>
        <p:nvSpPr>
          <p:cNvPr id="6" name="object 6"/>
          <p:cNvSpPr txBox="1">
            <a:spLocks noGrp="1"/>
          </p:cNvSpPr>
          <p:nvPr>
            <p:ph type="body" idx="1"/>
          </p:nvPr>
        </p:nvSpPr>
        <p:spPr>
          <a:xfrm>
            <a:off x="1660317" y="2943989"/>
            <a:ext cx="8626683" cy="1574149"/>
          </a:xfrm>
          <a:prstGeom prst="rect">
            <a:avLst/>
          </a:prstGeom>
        </p:spPr>
        <p:txBody>
          <a:bodyPr vert="horz" wrap="square" lIns="0" tIns="9525" rIns="0" bIns="0" rtlCol="0">
            <a:spAutoFit/>
          </a:bodyPr>
          <a:lstStyle/>
          <a:p>
            <a:pPr marL="2372201" indent="-342900">
              <a:lnSpc>
                <a:spcPts val="2459"/>
              </a:lnSpc>
              <a:spcBef>
                <a:spcPts val="75"/>
              </a:spcBef>
              <a:buChar char="•"/>
              <a:tabLst>
                <a:tab pos="2371725" algn="l"/>
                <a:tab pos="2372201" algn="l"/>
              </a:tabLst>
            </a:pPr>
            <a:r>
              <a:rPr sz="2400" spc="-60" dirty="0"/>
              <a:t>Take </a:t>
            </a:r>
            <a:r>
              <a:rPr sz="2400" dirty="0"/>
              <a:t>the issue</a:t>
            </a:r>
            <a:r>
              <a:rPr sz="2400" spc="49" dirty="0"/>
              <a:t> </a:t>
            </a:r>
            <a:r>
              <a:rPr sz="2400" dirty="0"/>
              <a:t>seriously</a:t>
            </a:r>
          </a:p>
          <a:p>
            <a:pPr marL="2372201" indent="-342900">
              <a:lnSpc>
                <a:spcPts val="2400"/>
              </a:lnSpc>
              <a:buChar char="•"/>
              <a:tabLst>
                <a:tab pos="2371725" algn="l"/>
                <a:tab pos="2372201" algn="l"/>
              </a:tabLst>
            </a:pPr>
            <a:r>
              <a:rPr sz="2400" dirty="0"/>
              <a:t>Respect your privacy and your</a:t>
            </a:r>
            <a:r>
              <a:rPr sz="2400" spc="-19" dirty="0"/>
              <a:t> </a:t>
            </a:r>
            <a:r>
              <a:rPr sz="2400" dirty="0"/>
              <a:t>choices</a:t>
            </a:r>
          </a:p>
          <a:p>
            <a:pPr marL="2372201" indent="-342900">
              <a:lnSpc>
                <a:spcPts val="2400"/>
              </a:lnSpc>
              <a:buChar char="•"/>
              <a:tabLst>
                <a:tab pos="2371725" algn="l"/>
                <a:tab pos="2372201" algn="l"/>
              </a:tabLst>
            </a:pPr>
            <a:r>
              <a:rPr sz="2400" dirty="0"/>
              <a:t>Discuss ways in which we can support</a:t>
            </a:r>
            <a:r>
              <a:rPr sz="2400" spc="-210" dirty="0"/>
              <a:t> </a:t>
            </a:r>
            <a:r>
              <a:rPr sz="2400" dirty="0"/>
              <a:t>you</a:t>
            </a:r>
          </a:p>
          <a:p>
            <a:pPr marL="2372201" indent="-342900">
              <a:lnSpc>
                <a:spcPts val="2400"/>
              </a:lnSpc>
              <a:buChar char="•"/>
              <a:tabLst>
                <a:tab pos="2371725" algn="l"/>
                <a:tab pos="2372201" algn="l"/>
              </a:tabLst>
            </a:pPr>
            <a:r>
              <a:rPr sz="2400" dirty="0"/>
              <a:t>Discuss ways in which we can stop the</a:t>
            </a:r>
            <a:r>
              <a:rPr sz="2400" spc="-255" dirty="0"/>
              <a:t> </a:t>
            </a:r>
            <a:r>
              <a:rPr sz="2400" dirty="0"/>
              <a:t>behaviour</a:t>
            </a:r>
          </a:p>
          <a:p>
            <a:pPr marL="2372201" indent="-342900">
              <a:lnSpc>
                <a:spcPts val="2459"/>
              </a:lnSpc>
              <a:buChar char="•"/>
              <a:tabLst>
                <a:tab pos="2371725" algn="l"/>
                <a:tab pos="2372201" algn="l"/>
              </a:tabLst>
            </a:pPr>
            <a:r>
              <a:rPr sz="2400" dirty="0"/>
              <a:t>Speak to you </a:t>
            </a:r>
            <a:r>
              <a:rPr sz="2400" spc="-8" dirty="0"/>
              <a:t>before </a:t>
            </a:r>
            <a:r>
              <a:rPr sz="2400" spc="-4" dirty="0"/>
              <a:t>informing </a:t>
            </a:r>
            <a:r>
              <a:rPr sz="2400" dirty="0"/>
              <a:t>anyone</a:t>
            </a:r>
            <a:r>
              <a:rPr sz="2400" spc="-15" dirty="0"/>
              <a:t> </a:t>
            </a:r>
            <a:r>
              <a:rPr sz="2400" dirty="0"/>
              <a:t>else</a:t>
            </a:r>
          </a:p>
        </p:txBody>
      </p:sp>
      <p:sp>
        <p:nvSpPr>
          <p:cNvPr id="7" name="object 7"/>
          <p:cNvSpPr/>
          <p:nvPr/>
        </p:nvSpPr>
        <p:spPr>
          <a:xfrm>
            <a:off x="1085050" y="1887481"/>
            <a:ext cx="2363800" cy="3099873"/>
          </a:xfrm>
          <a:prstGeom prst="rect">
            <a:avLst/>
          </a:prstGeom>
          <a:blipFill>
            <a:blip r:embed="rId5" cstate="print">
              <a:extLst>
                <a:ext uri="{BEBA8EAE-BF5A-486C-A8C5-ECC9F3942E4B}">
                  <a14:imgProps xmlns:a14="http://schemas.microsoft.com/office/drawing/2010/main">
                    <a14:imgLayer r:embed="rId6">
                      <a14:imgEffect>
                        <a14:backgroundRemoval t="1434" b="93852" l="0" r="100000"/>
                      </a14:imgEffect>
                    </a14:imgLayer>
                  </a14:imgProps>
                </a:ext>
              </a:extLst>
            </a:blip>
            <a:stretch>
              <a:fillRect/>
            </a:stretch>
          </a:blipFill>
        </p:spPr>
        <p:txBody>
          <a:bodyPr wrap="square" lIns="0" tIns="0" rIns="0" bIns="0" rtlCol="0"/>
          <a:lstStyle/>
          <a:p>
            <a:endParaRPr sz="1077" dirty="0">
              <a:latin typeface="NettoOT-Bold" panose="02000800000000000000" pitchFamily="50"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71750" y="914391"/>
            <a:ext cx="6991350" cy="65531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3" name="object 3"/>
          <p:cNvSpPr txBox="1">
            <a:spLocks noGrp="1"/>
          </p:cNvSpPr>
          <p:nvPr>
            <p:ph type="title"/>
          </p:nvPr>
        </p:nvSpPr>
        <p:spPr>
          <a:xfrm>
            <a:off x="2770737" y="907483"/>
            <a:ext cx="6615589" cy="540533"/>
          </a:xfrm>
          <a:prstGeom prst="rect">
            <a:avLst/>
          </a:prstGeom>
        </p:spPr>
        <p:txBody>
          <a:bodyPr vert="horz" wrap="square" lIns="0" tIns="9525" rIns="0" bIns="0" rtlCol="0">
            <a:spAutoFit/>
          </a:bodyPr>
          <a:lstStyle/>
          <a:p>
            <a:pPr marL="9525">
              <a:spcBef>
                <a:spcPts val="75"/>
              </a:spcBef>
              <a:tabLst>
                <a:tab pos="1246346" algn="l"/>
                <a:tab pos="2351723" algn="l"/>
                <a:tab pos="3098483" algn="l"/>
                <a:tab pos="4878705" algn="l"/>
              </a:tabLst>
            </a:pPr>
            <a:r>
              <a:rPr dirty="0">
                <a:latin typeface="NettoOT" panose="02010504010101010104" pitchFamily="50" charset="0"/>
              </a:rPr>
              <a:t>School	</a:t>
            </a:r>
            <a:r>
              <a:rPr spc="-11" dirty="0">
                <a:latin typeface="NettoOT" panose="02010504010101010104" pitchFamily="50" charset="0"/>
              </a:rPr>
              <a:t>Policy	</a:t>
            </a:r>
            <a:r>
              <a:rPr dirty="0">
                <a:latin typeface="NettoOT" panose="02010504010101010104" pitchFamily="50" charset="0"/>
              </a:rPr>
              <a:t>and	Reporting	</a:t>
            </a:r>
            <a:r>
              <a:rPr spc="-11" dirty="0">
                <a:latin typeface="NettoOT" panose="02010504010101010104" pitchFamily="50" charset="0"/>
              </a:rPr>
              <a:t>Procedure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335630" y="1519648"/>
            <a:ext cx="3676649" cy="65531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3" name="object 3"/>
          <p:cNvSpPr/>
          <p:nvPr/>
        </p:nvSpPr>
        <p:spPr>
          <a:xfrm>
            <a:off x="387540" y="793243"/>
            <a:ext cx="5340095" cy="5248655"/>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4" name="object 4"/>
          <p:cNvSpPr txBox="1">
            <a:spLocks noGrp="1"/>
          </p:cNvSpPr>
          <p:nvPr>
            <p:ph type="title"/>
          </p:nvPr>
        </p:nvSpPr>
        <p:spPr>
          <a:xfrm>
            <a:off x="952881" y="1206900"/>
            <a:ext cx="3782854" cy="1220206"/>
          </a:xfrm>
          <a:prstGeom prst="rect">
            <a:avLst/>
          </a:prstGeom>
        </p:spPr>
        <p:txBody>
          <a:bodyPr vert="horz" wrap="square" lIns="0" tIns="40005" rIns="0" bIns="0" rtlCol="0">
            <a:spAutoFit/>
          </a:bodyPr>
          <a:lstStyle/>
          <a:p>
            <a:pPr marL="9525" marR="3810">
              <a:lnSpc>
                <a:spcPts val="2325"/>
              </a:lnSpc>
              <a:spcBef>
                <a:spcPts val="315"/>
              </a:spcBef>
            </a:pPr>
            <a:r>
              <a:rPr sz="2100" b="1" spc="-8" dirty="0">
                <a:solidFill>
                  <a:srgbClr val="000000"/>
                </a:solidFill>
              </a:rPr>
              <a:t>Simran </a:t>
            </a:r>
            <a:r>
              <a:rPr sz="2100" b="1" dirty="0">
                <a:solidFill>
                  <a:srgbClr val="000000"/>
                </a:solidFill>
              </a:rPr>
              <a:t>and Alex have both been  </a:t>
            </a:r>
            <a:r>
              <a:rPr sz="2100" b="1" spc="-4" dirty="0">
                <a:solidFill>
                  <a:srgbClr val="000000"/>
                </a:solidFill>
              </a:rPr>
              <a:t>receiving </a:t>
            </a:r>
            <a:r>
              <a:rPr sz="2100" b="1" dirty="0">
                <a:solidFill>
                  <a:srgbClr val="000000"/>
                </a:solidFill>
              </a:rPr>
              <a:t>sexual and abusive  </a:t>
            </a:r>
            <a:r>
              <a:rPr sz="2100" b="1" spc="-4" dirty="0">
                <a:solidFill>
                  <a:srgbClr val="000000"/>
                </a:solidFill>
              </a:rPr>
              <a:t>direct </a:t>
            </a:r>
            <a:r>
              <a:rPr sz="2100" b="1" dirty="0">
                <a:solidFill>
                  <a:srgbClr val="000000"/>
                </a:solidFill>
              </a:rPr>
              <a:t>messages </a:t>
            </a:r>
            <a:r>
              <a:rPr sz="2100" b="1" spc="-8" dirty="0">
                <a:solidFill>
                  <a:srgbClr val="000000"/>
                </a:solidFill>
              </a:rPr>
              <a:t>from </a:t>
            </a:r>
            <a:r>
              <a:rPr sz="2100" b="1" dirty="0">
                <a:solidFill>
                  <a:srgbClr val="000000"/>
                </a:solidFill>
              </a:rPr>
              <a:t>a number</a:t>
            </a:r>
            <a:r>
              <a:rPr sz="2100" b="1" spc="-56" dirty="0">
                <a:solidFill>
                  <a:srgbClr val="000000"/>
                </a:solidFill>
              </a:rPr>
              <a:t> </a:t>
            </a:r>
            <a:r>
              <a:rPr sz="2100" b="1" dirty="0">
                <a:solidFill>
                  <a:srgbClr val="000000"/>
                </a:solidFill>
              </a:rPr>
              <a:t>of  anonymous </a:t>
            </a:r>
            <a:r>
              <a:rPr sz="2100" b="1" spc="-8" dirty="0">
                <a:solidFill>
                  <a:srgbClr val="000000"/>
                </a:solidFill>
              </a:rPr>
              <a:t>Instagram</a:t>
            </a:r>
            <a:r>
              <a:rPr sz="2100" b="1" spc="-19" dirty="0">
                <a:solidFill>
                  <a:srgbClr val="000000"/>
                </a:solidFill>
              </a:rPr>
              <a:t> </a:t>
            </a:r>
            <a:r>
              <a:rPr sz="2100" b="1" dirty="0">
                <a:solidFill>
                  <a:srgbClr val="000000"/>
                </a:solidFill>
              </a:rPr>
              <a:t>accounts.</a:t>
            </a:r>
            <a:endParaRPr sz="2100"/>
          </a:p>
        </p:txBody>
      </p:sp>
      <p:sp>
        <p:nvSpPr>
          <p:cNvPr id="5" name="object 5"/>
          <p:cNvSpPr txBox="1"/>
          <p:nvPr/>
        </p:nvSpPr>
        <p:spPr>
          <a:xfrm>
            <a:off x="952881" y="2492774"/>
            <a:ext cx="4152424" cy="2502608"/>
          </a:xfrm>
          <a:prstGeom prst="rect">
            <a:avLst/>
          </a:prstGeom>
        </p:spPr>
        <p:txBody>
          <a:bodyPr vert="horz" wrap="square" lIns="0" tIns="40005" rIns="0" bIns="0" rtlCol="0">
            <a:spAutoFit/>
          </a:bodyPr>
          <a:lstStyle/>
          <a:p>
            <a:pPr marL="9525" marR="186690">
              <a:lnSpc>
                <a:spcPts val="2325"/>
              </a:lnSpc>
              <a:spcBef>
                <a:spcPts val="315"/>
              </a:spcBef>
            </a:pPr>
            <a:r>
              <a:rPr sz="2100" b="1" dirty="0">
                <a:latin typeface="NettoOT-Bold" panose="02000800000000000000" pitchFamily="50" charset="0"/>
                <a:cs typeface="Netto OT"/>
              </a:rPr>
              <a:t>They have </a:t>
            </a:r>
            <a:r>
              <a:rPr sz="2100" b="1" spc="-4" dirty="0">
                <a:latin typeface="NettoOT-Bold" panose="02000800000000000000" pitchFamily="50" charset="0"/>
                <a:cs typeface="Netto OT"/>
              </a:rPr>
              <a:t>reported </a:t>
            </a:r>
            <a:r>
              <a:rPr sz="2100" b="1" dirty="0">
                <a:latin typeface="NettoOT-Bold" panose="02000800000000000000" pitchFamily="50" charset="0"/>
                <a:cs typeface="Netto OT"/>
              </a:rPr>
              <a:t>the accounts</a:t>
            </a:r>
            <a:r>
              <a:rPr sz="2100" b="1" spc="-64" dirty="0">
                <a:latin typeface="NettoOT-Bold" panose="02000800000000000000" pitchFamily="50" charset="0"/>
                <a:cs typeface="Netto OT"/>
              </a:rPr>
              <a:t> </a:t>
            </a:r>
            <a:r>
              <a:rPr sz="2100" b="1" dirty="0">
                <a:latin typeface="NettoOT-Bold" panose="02000800000000000000" pitchFamily="50" charset="0"/>
                <a:cs typeface="Netto OT"/>
              </a:rPr>
              <a:t>on  </a:t>
            </a:r>
            <a:r>
              <a:rPr sz="2100" b="1" spc="-8" dirty="0">
                <a:latin typeface="NettoOT-Bold" panose="02000800000000000000" pitchFamily="50" charset="0"/>
                <a:cs typeface="Netto OT"/>
              </a:rPr>
              <a:t>Instagram </a:t>
            </a:r>
            <a:r>
              <a:rPr sz="2100" b="1" dirty="0">
                <a:latin typeface="NettoOT-Bold" panose="02000800000000000000" pitchFamily="50" charset="0"/>
                <a:cs typeface="Netto OT"/>
              </a:rPr>
              <a:t>but it doesn’t look like  anything has been done and new  accounts keep being</a:t>
            </a:r>
            <a:r>
              <a:rPr sz="2100" b="1" spc="-15" dirty="0">
                <a:latin typeface="NettoOT-Bold" panose="02000800000000000000" pitchFamily="50" charset="0"/>
                <a:cs typeface="Netto OT"/>
              </a:rPr>
              <a:t> </a:t>
            </a:r>
            <a:r>
              <a:rPr sz="2100" b="1" spc="-4" dirty="0">
                <a:latin typeface="NettoOT-Bold" panose="02000800000000000000" pitchFamily="50" charset="0"/>
                <a:cs typeface="Netto OT"/>
              </a:rPr>
              <a:t>created.</a:t>
            </a:r>
            <a:endParaRPr sz="2100" dirty="0">
              <a:latin typeface="NettoOT-Bold" panose="02000800000000000000" pitchFamily="50" charset="0"/>
              <a:cs typeface="Netto OT"/>
            </a:endParaRPr>
          </a:p>
          <a:p>
            <a:pPr marL="9525" marR="3810">
              <a:lnSpc>
                <a:spcPts val="2325"/>
              </a:lnSpc>
              <a:spcBef>
                <a:spcPts val="825"/>
              </a:spcBef>
            </a:pPr>
            <a:r>
              <a:rPr sz="2100" b="1" spc="-8" dirty="0">
                <a:latin typeface="NettoOT-Bold" panose="02000800000000000000" pitchFamily="50" charset="0"/>
                <a:cs typeface="Netto OT"/>
              </a:rPr>
              <a:t>Simran </a:t>
            </a:r>
            <a:r>
              <a:rPr sz="2100" b="1" dirty="0">
                <a:latin typeface="NettoOT-Bold" panose="02000800000000000000" pitchFamily="50" charset="0"/>
                <a:cs typeface="Netto OT"/>
              </a:rPr>
              <a:t>wants to speak to someone</a:t>
            </a:r>
            <a:r>
              <a:rPr sz="2100" b="1" spc="-124" dirty="0">
                <a:latin typeface="NettoOT-Bold" panose="02000800000000000000" pitchFamily="50" charset="0"/>
                <a:cs typeface="Netto OT"/>
              </a:rPr>
              <a:t> </a:t>
            </a:r>
            <a:r>
              <a:rPr sz="2100" b="1" dirty="0">
                <a:latin typeface="NettoOT-Bold" panose="02000800000000000000" pitchFamily="50" charset="0"/>
                <a:cs typeface="Netto OT"/>
              </a:rPr>
              <a:t>at  school but Alex doesn’t see the point.  </a:t>
            </a:r>
            <a:r>
              <a:rPr sz="2100" b="1" spc="-26" dirty="0">
                <a:latin typeface="NettoOT-Bold" panose="02000800000000000000" pitchFamily="50" charset="0"/>
                <a:cs typeface="Netto OT"/>
              </a:rPr>
              <a:t>Teachers </a:t>
            </a:r>
            <a:r>
              <a:rPr sz="2100" b="1" dirty="0">
                <a:latin typeface="NettoOT-Bold" panose="02000800000000000000" pitchFamily="50" charset="0"/>
                <a:cs typeface="Netto OT"/>
              </a:rPr>
              <a:t>don’t use or understand  </a:t>
            </a:r>
            <a:r>
              <a:rPr sz="2100" b="1" spc="-8" dirty="0">
                <a:latin typeface="NettoOT-Bold" panose="02000800000000000000" pitchFamily="50" charset="0"/>
                <a:cs typeface="Netto OT"/>
              </a:rPr>
              <a:t>Instagram!</a:t>
            </a:r>
            <a:endParaRPr sz="2100" dirty="0">
              <a:latin typeface="NettoOT-Bold" panose="02000800000000000000" pitchFamily="50" charset="0"/>
              <a:cs typeface="Netto OT"/>
            </a:endParaRPr>
          </a:p>
        </p:txBody>
      </p:sp>
      <p:sp>
        <p:nvSpPr>
          <p:cNvPr id="6" name="object 6"/>
          <p:cNvSpPr txBox="1">
            <a:spLocks noGrp="1"/>
          </p:cNvSpPr>
          <p:nvPr>
            <p:ph sz="half" idx="3"/>
          </p:nvPr>
        </p:nvSpPr>
        <p:spPr>
          <a:xfrm>
            <a:off x="6352663" y="1519648"/>
            <a:ext cx="5305937" cy="3900427"/>
          </a:xfrm>
          <a:prstGeom prst="rect">
            <a:avLst/>
          </a:prstGeom>
        </p:spPr>
        <p:txBody>
          <a:bodyPr vert="horz" wrap="square" lIns="0" tIns="9525" rIns="0" bIns="0" rtlCol="0">
            <a:spAutoFit/>
          </a:bodyPr>
          <a:lstStyle/>
          <a:p>
            <a:pPr marL="9525">
              <a:spcBef>
                <a:spcPts val="75"/>
              </a:spcBef>
              <a:tabLst>
                <a:tab pos="2150745" algn="l"/>
                <a:tab pos="2877503" algn="l"/>
              </a:tabLst>
            </a:pPr>
            <a:r>
              <a:rPr dirty="0">
                <a:latin typeface="NettoOT" panose="02010504010101010104" pitchFamily="50" charset="0"/>
              </a:rPr>
              <a:t>What</a:t>
            </a:r>
            <a:r>
              <a:rPr spc="-105" dirty="0">
                <a:latin typeface="NettoOT" panose="02010504010101010104" pitchFamily="50" charset="0"/>
              </a:rPr>
              <a:t> </a:t>
            </a:r>
            <a:r>
              <a:rPr dirty="0">
                <a:latin typeface="NettoOT" panose="02010504010101010104" pitchFamily="50" charset="0"/>
              </a:rPr>
              <a:t>would	you	do?</a:t>
            </a:r>
          </a:p>
          <a:p>
            <a:pPr marL="352425" marR="536258" indent="-342900">
              <a:lnSpc>
                <a:spcPts val="2400"/>
              </a:lnSpc>
              <a:spcBef>
                <a:spcPts val="2190"/>
              </a:spcBef>
              <a:buAutoNum type="alphaUcParenR"/>
              <a:tabLst>
                <a:tab pos="352425" algn="l"/>
                <a:tab pos="352901" algn="l"/>
              </a:tabLst>
            </a:pPr>
            <a:r>
              <a:rPr sz="2100" b="1" spc="-8" dirty="0">
                <a:solidFill>
                  <a:srgbClr val="00ADBB"/>
                </a:solidFill>
              </a:rPr>
              <a:t>Keep </a:t>
            </a:r>
            <a:r>
              <a:rPr sz="2100" b="1" spc="-4" dirty="0">
                <a:solidFill>
                  <a:srgbClr val="00ADBB"/>
                </a:solidFill>
              </a:rPr>
              <a:t>reporting</a:t>
            </a:r>
            <a:r>
              <a:rPr sz="2100" b="1" spc="-8" dirty="0">
                <a:solidFill>
                  <a:srgbClr val="00ADBB"/>
                </a:solidFill>
              </a:rPr>
              <a:t> </a:t>
            </a:r>
            <a:r>
              <a:rPr sz="2100" b="1" dirty="0">
                <a:solidFill>
                  <a:srgbClr val="00ADBB"/>
                </a:solidFill>
              </a:rPr>
              <a:t>on</a:t>
            </a:r>
            <a:r>
              <a:rPr sz="2100" b="1" spc="-8" dirty="0">
                <a:solidFill>
                  <a:srgbClr val="00ADBB"/>
                </a:solidFill>
              </a:rPr>
              <a:t> Instagram</a:t>
            </a:r>
            <a:r>
              <a:rPr sz="2100" b="1" spc="-214" dirty="0">
                <a:solidFill>
                  <a:srgbClr val="00ADBB"/>
                </a:solidFill>
              </a:rPr>
              <a:t> </a:t>
            </a:r>
            <a:r>
              <a:rPr sz="2100" b="1" dirty="0">
                <a:solidFill>
                  <a:srgbClr val="000000"/>
                </a:solidFill>
              </a:rPr>
              <a:t>–</a:t>
            </a:r>
            <a:r>
              <a:rPr sz="2100" b="1" spc="-214" dirty="0">
                <a:solidFill>
                  <a:srgbClr val="000000"/>
                </a:solidFill>
              </a:rPr>
              <a:t> </a:t>
            </a:r>
            <a:r>
              <a:rPr sz="2100" b="1" dirty="0">
                <a:solidFill>
                  <a:srgbClr val="000000"/>
                </a:solidFill>
              </a:rPr>
              <a:t>it’ll</a:t>
            </a:r>
            <a:r>
              <a:rPr sz="2100" b="1" spc="-8" dirty="0">
                <a:solidFill>
                  <a:srgbClr val="000000"/>
                </a:solidFill>
              </a:rPr>
              <a:t> </a:t>
            </a:r>
            <a:r>
              <a:rPr sz="2100" b="1" dirty="0">
                <a:solidFill>
                  <a:srgbClr val="000000"/>
                </a:solidFill>
              </a:rPr>
              <a:t>get  sorted</a:t>
            </a:r>
            <a:r>
              <a:rPr sz="2100" b="1" spc="-4" dirty="0">
                <a:solidFill>
                  <a:srgbClr val="000000"/>
                </a:solidFill>
              </a:rPr>
              <a:t> </a:t>
            </a:r>
            <a:r>
              <a:rPr sz="2100" b="1" spc="-15" dirty="0">
                <a:solidFill>
                  <a:srgbClr val="000000"/>
                </a:solidFill>
              </a:rPr>
              <a:t>eventually.</a:t>
            </a:r>
            <a:endParaRPr sz="2100" dirty="0"/>
          </a:p>
          <a:p>
            <a:pPr marL="352425" marR="122873" indent="-342900">
              <a:lnSpc>
                <a:spcPts val="2400"/>
              </a:lnSpc>
              <a:buAutoNum type="alphaUcParenR"/>
              <a:tabLst>
                <a:tab pos="351949" algn="l"/>
                <a:tab pos="352425" algn="l"/>
              </a:tabLst>
            </a:pPr>
            <a:r>
              <a:rPr sz="2100" b="1" dirty="0">
                <a:solidFill>
                  <a:srgbClr val="00ADBB"/>
                </a:solidFill>
              </a:rPr>
              <a:t>Respond </a:t>
            </a:r>
            <a:r>
              <a:rPr sz="2100" b="1" dirty="0">
                <a:solidFill>
                  <a:srgbClr val="000000"/>
                </a:solidFill>
              </a:rPr>
              <a:t>to some of the messages and</a:t>
            </a:r>
            <a:r>
              <a:rPr sz="2100" b="1" spc="-79" dirty="0">
                <a:solidFill>
                  <a:srgbClr val="000000"/>
                </a:solidFill>
              </a:rPr>
              <a:t> </a:t>
            </a:r>
            <a:r>
              <a:rPr sz="2100" b="1" dirty="0">
                <a:solidFill>
                  <a:srgbClr val="000000"/>
                </a:solidFill>
              </a:rPr>
              <a:t>try  to work out who’s doing</a:t>
            </a:r>
            <a:r>
              <a:rPr sz="2100" b="1" spc="-135" dirty="0">
                <a:solidFill>
                  <a:srgbClr val="000000"/>
                </a:solidFill>
              </a:rPr>
              <a:t> </a:t>
            </a:r>
            <a:r>
              <a:rPr sz="2100" b="1" dirty="0">
                <a:solidFill>
                  <a:srgbClr val="000000"/>
                </a:solidFill>
              </a:rPr>
              <a:t>it.</a:t>
            </a:r>
            <a:endParaRPr sz="2100" dirty="0"/>
          </a:p>
          <a:p>
            <a:pPr marL="352425" marR="3810" indent="-342900">
              <a:lnSpc>
                <a:spcPts val="2400"/>
              </a:lnSpc>
              <a:buAutoNum type="alphaUcParenR"/>
              <a:tabLst>
                <a:tab pos="352425" algn="l"/>
                <a:tab pos="352901" algn="l"/>
              </a:tabLst>
            </a:pPr>
            <a:r>
              <a:rPr sz="2100" b="1" spc="-71" dirty="0">
                <a:solidFill>
                  <a:srgbClr val="00ADBB"/>
                </a:solidFill>
              </a:rPr>
              <a:t>Try </a:t>
            </a:r>
            <a:r>
              <a:rPr sz="2100" b="1" dirty="0">
                <a:solidFill>
                  <a:srgbClr val="00ADBB"/>
                </a:solidFill>
              </a:rPr>
              <a:t>and </a:t>
            </a:r>
            <a:r>
              <a:rPr sz="2100" b="1" spc="-8" dirty="0">
                <a:solidFill>
                  <a:srgbClr val="00ADBB"/>
                </a:solidFill>
              </a:rPr>
              <a:t>find </a:t>
            </a:r>
            <a:r>
              <a:rPr sz="2100" b="1" dirty="0">
                <a:solidFill>
                  <a:srgbClr val="00ADBB"/>
                </a:solidFill>
              </a:rPr>
              <a:t>some help online </a:t>
            </a:r>
            <a:r>
              <a:rPr sz="2100" b="1" dirty="0">
                <a:solidFill>
                  <a:srgbClr val="000000"/>
                </a:solidFill>
              </a:rPr>
              <a:t>– it’s less  </a:t>
            </a:r>
            <a:r>
              <a:rPr sz="2100" b="1" spc="-8" dirty="0">
                <a:solidFill>
                  <a:srgbClr val="000000"/>
                </a:solidFill>
              </a:rPr>
              <a:t>embarrassing </a:t>
            </a:r>
            <a:r>
              <a:rPr sz="2100" b="1" dirty="0">
                <a:solidFill>
                  <a:srgbClr val="000000"/>
                </a:solidFill>
              </a:rPr>
              <a:t>than speaking to someone</a:t>
            </a:r>
            <a:r>
              <a:rPr sz="2100" b="1" spc="-49" dirty="0">
                <a:solidFill>
                  <a:srgbClr val="000000"/>
                </a:solidFill>
              </a:rPr>
              <a:t> </a:t>
            </a:r>
            <a:r>
              <a:rPr sz="2100" b="1" dirty="0">
                <a:solidFill>
                  <a:srgbClr val="000000"/>
                </a:solidFill>
              </a:rPr>
              <a:t>in  person.</a:t>
            </a:r>
            <a:endParaRPr sz="2100" dirty="0"/>
          </a:p>
          <a:p>
            <a:pPr marL="352425" marR="102870" indent="-342900">
              <a:lnSpc>
                <a:spcPts val="2400"/>
              </a:lnSpc>
              <a:buAutoNum type="alphaUcParenR"/>
              <a:tabLst>
                <a:tab pos="352425" algn="l"/>
                <a:tab pos="352901" algn="l"/>
              </a:tabLst>
            </a:pPr>
            <a:r>
              <a:rPr sz="2100" b="1" dirty="0">
                <a:solidFill>
                  <a:srgbClr val="00ADBB"/>
                </a:solidFill>
              </a:rPr>
              <a:t>Speak to someone in school </a:t>
            </a:r>
            <a:r>
              <a:rPr sz="2100" b="1" dirty="0">
                <a:solidFill>
                  <a:srgbClr val="000000"/>
                </a:solidFill>
              </a:rPr>
              <a:t>– even if you  can block the users online, it doesn’t</a:t>
            </a:r>
            <a:r>
              <a:rPr sz="2100" b="1" spc="-153" dirty="0">
                <a:solidFill>
                  <a:srgbClr val="000000"/>
                </a:solidFill>
              </a:rPr>
              <a:t> </a:t>
            </a:r>
            <a:r>
              <a:rPr sz="2100" b="1" dirty="0">
                <a:solidFill>
                  <a:srgbClr val="000000"/>
                </a:solidFill>
              </a:rPr>
              <a:t>undo  the damage this has </a:t>
            </a:r>
            <a:r>
              <a:rPr sz="2100" b="1" spc="-4" dirty="0">
                <a:solidFill>
                  <a:srgbClr val="000000"/>
                </a:solidFill>
              </a:rPr>
              <a:t>already</a:t>
            </a:r>
            <a:r>
              <a:rPr sz="2100" b="1" spc="-23" dirty="0">
                <a:solidFill>
                  <a:srgbClr val="000000"/>
                </a:solidFill>
              </a:rPr>
              <a:t> </a:t>
            </a:r>
            <a:r>
              <a:rPr sz="2100" b="1" dirty="0">
                <a:solidFill>
                  <a:srgbClr val="000000"/>
                </a:solidFill>
              </a:rPr>
              <a:t>done.</a:t>
            </a:r>
            <a:endParaRPr sz="21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18217" y="2674025"/>
            <a:ext cx="2048351" cy="1246656"/>
          </a:xfrm>
          <a:prstGeom prst="rect">
            <a:avLst/>
          </a:prstGeom>
        </p:spPr>
        <p:txBody>
          <a:bodyPr vert="horz" wrap="square" lIns="0" tIns="28099" rIns="0" bIns="0" rtlCol="0">
            <a:spAutoFit/>
          </a:bodyPr>
          <a:lstStyle/>
          <a:p>
            <a:pPr marL="9049" marR="3810" indent="-476" algn="ctr">
              <a:lnSpc>
                <a:spcPts val="1943"/>
              </a:lnSpc>
              <a:spcBef>
                <a:spcPts val="221"/>
              </a:spcBef>
            </a:pPr>
            <a:r>
              <a:rPr sz="1688" b="1" dirty="0">
                <a:solidFill>
                  <a:srgbClr val="000000"/>
                </a:solidFill>
              </a:rPr>
              <a:t>School staff might not  </a:t>
            </a:r>
            <a:r>
              <a:rPr lang="en-GB" sz="1688" b="1" dirty="0" smtClean="0">
                <a:solidFill>
                  <a:srgbClr val="000000"/>
                </a:solidFill>
              </a:rPr>
              <a:t>always </a:t>
            </a:r>
            <a:r>
              <a:rPr sz="1688" b="1" dirty="0" smtClean="0">
                <a:solidFill>
                  <a:srgbClr val="000000"/>
                </a:solidFill>
              </a:rPr>
              <a:t>be </a:t>
            </a:r>
            <a:r>
              <a:rPr sz="1688" b="1" dirty="0">
                <a:solidFill>
                  <a:srgbClr val="000000"/>
                </a:solidFill>
              </a:rPr>
              <a:t>experts in social </a:t>
            </a:r>
            <a:r>
              <a:rPr sz="1688" b="1" dirty="0" smtClean="0">
                <a:solidFill>
                  <a:srgbClr val="000000"/>
                </a:solidFill>
              </a:rPr>
              <a:t>media </a:t>
            </a:r>
            <a:r>
              <a:rPr sz="1688" b="1" dirty="0">
                <a:solidFill>
                  <a:srgbClr val="000000"/>
                </a:solidFill>
              </a:rPr>
              <a:t>but that</a:t>
            </a:r>
            <a:r>
              <a:rPr sz="1688" b="1" spc="-38" dirty="0">
                <a:solidFill>
                  <a:srgbClr val="000000"/>
                </a:solidFill>
              </a:rPr>
              <a:t> </a:t>
            </a:r>
            <a:r>
              <a:rPr sz="1688" b="1" dirty="0">
                <a:solidFill>
                  <a:srgbClr val="000000"/>
                </a:solidFill>
              </a:rPr>
              <a:t>doesn’t </a:t>
            </a:r>
            <a:r>
              <a:rPr sz="1688" b="1" spc="4" dirty="0" smtClean="0">
                <a:solidFill>
                  <a:srgbClr val="000000"/>
                </a:solidFill>
              </a:rPr>
              <a:t>mean </a:t>
            </a:r>
            <a:r>
              <a:rPr sz="1688" b="1" dirty="0">
                <a:solidFill>
                  <a:srgbClr val="000000"/>
                </a:solidFill>
              </a:rPr>
              <a:t>they can’t</a:t>
            </a:r>
            <a:r>
              <a:rPr sz="1688" b="1" spc="-49" dirty="0">
                <a:solidFill>
                  <a:srgbClr val="000000"/>
                </a:solidFill>
              </a:rPr>
              <a:t> </a:t>
            </a:r>
            <a:r>
              <a:rPr sz="1688" b="1" dirty="0">
                <a:solidFill>
                  <a:srgbClr val="000000"/>
                </a:solidFill>
              </a:rPr>
              <a:t>help.</a:t>
            </a:r>
            <a:endParaRPr sz="1688" dirty="0"/>
          </a:p>
        </p:txBody>
      </p:sp>
      <p:sp>
        <p:nvSpPr>
          <p:cNvPr id="3" name="object 3"/>
          <p:cNvSpPr txBox="1"/>
          <p:nvPr/>
        </p:nvSpPr>
        <p:spPr>
          <a:xfrm>
            <a:off x="3812633" y="2674025"/>
            <a:ext cx="2057876" cy="1490312"/>
          </a:xfrm>
          <a:prstGeom prst="rect">
            <a:avLst/>
          </a:prstGeom>
        </p:spPr>
        <p:txBody>
          <a:bodyPr vert="horz" wrap="square" lIns="0" tIns="28099" rIns="0" bIns="0" rtlCol="0">
            <a:spAutoFit/>
          </a:bodyPr>
          <a:lstStyle/>
          <a:p>
            <a:pPr marL="9525" marR="3810" algn="ctr">
              <a:lnSpc>
                <a:spcPts val="1943"/>
              </a:lnSpc>
              <a:spcBef>
                <a:spcPts val="221"/>
              </a:spcBef>
            </a:pPr>
            <a:r>
              <a:rPr sz="1688" b="1" dirty="0">
                <a:latin typeface="NettoOT-Bold" panose="02000800000000000000" pitchFamily="50" charset="0"/>
                <a:cs typeface="Netto OT"/>
              </a:rPr>
              <a:t>Schools have access</a:t>
            </a:r>
            <a:r>
              <a:rPr sz="1688" b="1" spc="-38" dirty="0">
                <a:latin typeface="NettoOT-Bold" panose="02000800000000000000" pitchFamily="50" charset="0"/>
                <a:cs typeface="Netto OT"/>
              </a:rPr>
              <a:t> </a:t>
            </a:r>
            <a:r>
              <a:rPr sz="1688" b="1" dirty="0">
                <a:latin typeface="NettoOT-Bold" panose="02000800000000000000" pitchFamily="50" charset="0"/>
                <a:cs typeface="Netto OT"/>
              </a:rPr>
              <a:t>to  resources and support  </a:t>
            </a:r>
            <a:r>
              <a:rPr sz="1688" b="1" spc="4" dirty="0">
                <a:latin typeface="NettoOT-Bold" panose="02000800000000000000" pitchFamily="50" charset="0"/>
                <a:cs typeface="Netto OT"/>
              </a:rPr>
              <a:t>services </a:t>
            </a:r>
            <a:r>
              <a:rPr sz="1688" b="1" dirty="0">
                <a:latin typeface="NettoOT-Bold" panose="02000800000000000000" pitchFamily="50" charset="0"/>
                <a:cs typeface="Netto OT"/>
              </a:rPr>
              <a:t>which </a:t>
            </a:r>
            <a:r>
              <a:rPr sz="1688" b="1" spc="-4" dirty="0">
                <a:latin typeface="NettoOT-Bold" panose="02000800000000000000" pitchFamily="50" charset="0"/>
                <a:cs typeface="Netto OT"/>
              </a:rPr>
              <a:t>are  </a:t>
            </a:r>
            <a:r>
              <a:rPr sz="1688" b="1" dirty="0">
                <a:latin typeface="NettoOT-Bold" panose="02000800000000000000" pitchFamily="50" charset="0"/>
                <a:cs typeface="Netto OT"/>
              </a:rPr>
              <a:t>specifically intended  </a:t>
            </a:r>
            <a:r>
              <a:rPr sz="1688" b="1" spc="-4" dirty="0">
                <a:latin typeface="NettoOT-Bold" panose="02000800000000000000" pitchFamily="50" charset="0"/>
                <a:cs typeface="Netto OT"/>
              </a:rPr>
              <a:t>for </a:t>
            </a:r>
            <a:r>
              <a:rPr sz="1688" b="1" dirty="0">
                <a:latin typeface="NettoOT-Bold" panose="02000800000000000000" pitchFamily="50" charset="0"/>
                <a:cs typeface="Netto OT"/>
              </a:rPr>
              <a:t>these kinds of  situations.</a:t>
            </a:r>
            <a:endParaRPr sz="1688" dirty="0">
              <a:latin typeface="NettoOT-Bold" panose="02000800000000000000" pitchFamily="50" charset="0"/>
              <a:cs typeface="Netto OT"/>
            </a:endParaRPr>
          </a:p>
        </p:txBody>
      </p:sp>
      <p:sp>
        <p:nvSpPr>
          <p:cNvPr id="4" name="object 4"/>
          <p:cNvSpPr txBox="1"/>
          <p:nvPr/>
        </p:nvSpPr>
        <p:spPr>
          <a:xfrm>
            <a:off x="6171190" y="2674024"/>
            <a:ext cx="2138839" cy="1977625"/>
          </a:xfrm>
          <a:prstGeom prst="rect">
            <a:avLst/>
          </a:prstGeom>
        </p:spPr>
        <p:txBody>
          <a:bodyPr vert="horz" wrap="square" lIns="0" tIns="28099" rIns="0" bIns="0" rtlCol="0">
            <a:spAutoFit/>
          </a:bodyPr>
          <a:lstStyle/>
          <a:p>
            <a:pPr marL="9049" marR="3810" indent="-476" algn="ctr">
              <a:lnSpc>
                <a:spcPts val="1943"/>
              </a:lnSpc>
              <a:spcBef>
                <a:spcPts val="221"/>
              </a:spcBef>
            </a:pPr>
            <a:r>
              <a:rPr sz="1688" b="1" dirty="0">
                <a:latin typeface="NettoOT-Bold" panose="02000800000000000000" pitchFamily="50" charset="0"/>
                <a:cs typeface="Netto OT"/>
              </a:rPr>
              <a:t>Using the tools on  social media is a  positive </a:t>
            </a:r>
            <a:r>
              <a:rPr sz="1688" b="1" spc="-4" dirty="0">
                <a:latin typeface="NettoOT-Bold" panose="02000800000000000000" pitchFamily="50" charset="0"/>
                <a:cs typeface="Netto OT"/>
              </a:rPr>
              <a:t>first </a:t>
            </a:r>
            <a:r>
              <a:rPr sz="1688" b="1" dirty="0">
                <a:latin typeface="NettoOT-Bold" panose="02000800000000000000" pitchFamily="50" charset="0"/>
                <a:cs typeface="Netto OT"/>
              </a:rPr>
              <a:t>step, but  even if you successfully  block someone online,  it doesn’t always block  the emotions you</a:t>
            </a:r>
            <a:r>
              <a:rPr sz="1688" b="1" spc="-34" dirty="0">
                <a:latin typeface="NettoOT-Bold" panose="02000800000000000000" pitchFamily="50" charset="0"/>
                <a:cs typeface="Netto OT"/>
              </a:rPr>
              <a:t> </a:t>
            </a:r>
            <a:r>
              <a:rPr sz="1688" b="1" dirty="0">
                <a:latin typeface="NettoOT-Bold" panose="02000800000000000000" pitchFamily="50" charset="0"/>
                <a:cs typeface="Netto OT"/>
              </a:rPr>
              <a:t>might  be</a:t>
            </a:r>
            <a:r>
              <a:rPr sz="1688" b="1" spc="-8" dirty="0">
                <a:latin typeface="NettoOT-Bold" panose="02000800000000000000" pitchFamily="50" charset="0"/>
                <a:cs typeface="Netto OT"/>
              </a:rPr>
              <a:t> </a:t>
            </a:r>
            <a:r>
              <a:rPr sz="1688" b="1" dirty="0">
                <a:latin typeface="NettoOT-Bold" panose="02000800000000000000" pitchFamily="50" charset="0"/>
                <a:cs typeface="Netto OT"/>
              </a:rPr>
              <a:t>feeling.</a:t>
            </a:r>
            <a:endParaRPr sz="1688" dirty="0">
              <a:latin typeface="NettoOT-Bold" panose="02000800000000000000" pitchFamily="50" charset="0"/>
              <a:cs typeface="Netto OT"/>
            </a:endParaRPr>
          </a:p>
        </p:txBody>
      </p:sp>
      <p:sp>
        <p:nvSpPr>
          <p:cNvPr id="5" name="object 5"/>
          <p:cNvSpPr txBox="1"/>
          <p:nvPr/>
        </p:nvSpPr>
        <p:spPr>
          <a:xfrm>
            <a:off x="8611076" y="2674025"/>
            <a:ext cx="2056924" cy="1490312"/>
          </a:xfrm>
          <a:prstGeom prst="rect">
            <a:avLst/>
          </a:prstGeom>
        </p:spPr>
        <p:txBody>
          <a:bodyPr vert="horz" wrap="square" lIns="0" tIns="28099" rIns="0" bIns="0" rtlCol="0">
            <a:spAutoFit/>
          </a:bodyPr>
          <a:lstStyle/>
          <a:p>
            <a:pPr marL="9525" marR="3810" algn="ctr">
              <a:lnSpc>
                <a:spcPts val="1943"/>
              </a:lnSpc>
              <a:spcBef>
                <a:spcPts val="221"/>
              </a:spcBef>
            </a:pPr>
            <a:r>
              <a:rPr sz="1688" b="1" dirty="0">
                <a:latin typeface="NettoOT-Bold" panose="02000800000000000000" pitchFamily="50" charset="0"/>
                <a:cs typeface="Netto OT"/>
              </a:rPr>
              <a:t>If you don’t feel  comfortable talking to  teachers right </a:t>
            </a:r>
            <a:r>
              <a:rPr sz="1688" b="1" spc="-15" dirty="0">
                <a:latin typeface="NettoOT-Bold" panose="02000800000000000000" pitchFamily="50" charset="0"/>
                <a:cs typeface="Netto OT"/>
              </a:rPr>
              <a:t>away,  </a:t>
            </a:r>
            <a:r>
              <a:rPr sz="1688" b="1" dirty="0">
                <a:latin typeface="NettoOT-Bold" panose="02000800000000000000" pitchFamily="50" charset="0"/>
                <a:cs typeface="Netto OT"/>
              </a:rPr>
              <a:t>there </a:t>
            </a:r>
            <a:r>
              <a:rPr sz="1688" b="1" spc="-4" dirty="0">
                <a:latin typeface="NettoOT-Bold" panose="02000800000000000000" pitchFamily="50" charset="0"/>
                <a:cs typeface="Netto OT"/>
              </a:rPr>
              <a:t>are </a:t>
            </a:r>
            <a:r>
              <a:rPr sz="1688" b="1" dirty="0">
                <a:latin typeface="NettoOT-Bold" panose="02000800000000000000" pitchFamily="50" charset="0"/>
                <a:cs typeface="Netto OT"/>
              </a:rPr>
              <a:t>helplines</a:t>
            </a:r>
            <a:r>
              <a:rPr sz="1688" b="1" spc="-26" dirty="0">
                <a:latin typeface="NettoOT-Bold" panose="02000800000000000000" pitchFamily="50" charset="0"/>
                <a:cs typeface="Netto OT"/>
              </a:rPr>
              <a:t> </a:t>
            </a:r>
            <a:r>
              <a:rPr sz="1688" b="1" dirty="0">
                <a:latin typeface="NettoOT-Bold" panose="02000800000000000000" pitchFamily="50" charset="0"/>
                <a:cs typeface="Netto OT"/>
              </a:rPr>
              <a:t>you  can call </a:t>
            </a:r>
            <a:r>
              <a:rPr sz="1688" b="1" spc="-4" dirty="0">
                <a:latin typeface="NettoOT-Bold" panose="02000800000000000000" pitchFamily="50" charset="0"/>
                <a:cs typeface="Netto OT"/>
              </a:rPr>
              <a:t>for </a:t>
            </a:r>
            <a:r>
              <a:rPr sz="1688" b="1" dirty="0">
                <a:latin typeface="NettoOT-Bold" panose="02000800000000000000" pitchFamily="50" charset="0"/>
                <a:cs typeface="Netto OT"/>
              </a:rPr>
              <a:t>advice and  support</a:t>
            </a:r>
            <a:r>
              <a:rPr sz="1688" b="1" spc="-8" dirty="0">
                <a:latin typeface="NettoOT-Bold" panose="02000800000000000000" pitchFamily="50" charset="0"/>
                <a:cs typeface="Netto OT"/>
              </a:rPr>
              <a:t> </a:t>
            </a:r>
            <a:r>
              <a:rPr sz="1688" b="1" dirty="0">
                <a:latin typeface="NettoOT-Bold" panose="02000800000000000000" pitchFamily="50" charset="0"/>
                <a:cs typeface="Netto OT"/>
              </a:rPr>
              <a:t>too.</a:t>
            </a:r>
            <a:endParaRPr sz="1688" dirty="0">
              <a:latin typeface="NettoOT-Bold" panose="02000800000000000000" pitchFamily="50" charset="0"/>
              <a:cs typeface="Netto OT"/>
            </a:endParaRPr>
          </a:p>
        </p:txBody>
      </p:sp>
      <p:sp>
        <p:nvSpPr>
          <p:cNvPr id="6" name="object 6"/>
          <p:cNvSpPr/>
          <p:nvPr/>
        </p:nvSpPr>
        <p:spPr>
          <a:xfrm>
            <a:off x="6695172" y="1339590"/>
            <a:ext cx="1019204" cy="109556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7" name="object 7"/>
          <p:cNvSpPr/>
          <p:nvPr/>
        </p:nvSpPr>
        <p:spPr>
          <a:xfrm>
            <a:off x="9088891" y="1339590"/>
            <a:ext cx="1019204" cy="109556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8" name="object 8"/>
          <p:cNvSpPr/>
          <p:nvPr/>
        </p:nvSpPr>
        <p:spPr>
          <a:xfrm>
            <a:off x="4282347" y="1339590"/>
            <a:ext cx="1019204" cy="109556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9" name="object 9"/>
          <p:cNvSpPr/>
          <p:nvPr/>
        </p:nvSpPr>
        <p:spPr>
          <a:xfrm>
            <a:off x="1964191" y="1339590"/>
            <a:ext cx="1019204" cy="109556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6256000" h="7620000">
                <a:moveTo>
                  <a:pt x="0" y="7620000"/>
                </a:moveTo>
                <a:lnTo>
                  <a:pt x="16256000" y="7620000"/>
                </a:lnTo>
                <a:lnTo>
                  <a:pt x="16256000" y="0"/>
                </a:lnTo>
                <a:lnTo>
                  <a:pt x="0" y="0"/>
                </a:lnTo>
                <a:lnTo>
                  <a:pt x="0" y="7620000"/>
                </a:lnTo>
                <a:close/>
              </a:path>
            </a:pathLst>
          </a:custGeom>
          <a:solidFill>
            <a:srgbClr val="F68A3B"/>
          </a:solidFill>
        </p:spPr>
        <p:txBody>
          <a:bodyPr wrap="square" lIns="0" tIns="0" rIns="0" bIns="0" rtlCol="0"/>
          <a:lstStyle/>
          <a:p>
            <a:endParaRPr sz="1077" dirty="0">
              <a:latin typeface="NettoOT-Bold" panose="02000800000000000000" pitchFamily="50" charset="0"/>
            </a:endParaRPr>
          </a:p>
        </p:txBody>
      </p:sp>
      <p:sp>
        <p:nvSpPr>
          <p:cNvPr id="3" name="object 3"/>
          <p:cNvSpPr/>
          <p:nvPr/>
        </p:nvSpPr>
        <p:spPr>
          <a:xfrm>
            <a:off x="2096757" y="3067888"/>
            <a:ext cx="6991350" cy="65530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l="14266" t="23333" r="14071" b="9717"/>
          <a:stretch/>
        </p:blipFill>
        <p:spPr>
          <a:xfrm rot="452503">
            <a:off x="6291062" y="-509694"/>
            <a:ext cx="4737477" cy="7929297"/>
          </a:xfrm>
          <a:prstGeom prst="rect">
            <a:avLst/>
          </a:prstGeom>
        </p:spPr>
      </p:pic>
      <p:sp>
        <p:nvSpPr>
          <p:cNvPr id="4" name="object 4"/>
          <p:cNvSpPr txBox="1">
            <a:spLocks noGrp="1"/>
          </p:cNvSpPr>
          <p:nvPr>
            <p:ph type="title"/>
          </p:nvPr>
        </p:nvSpPr>
        <p:spPr>
          <a:xfrm>
            <a:off x="2292684" y="3060967"/>
            <a:ext cx="3561874" cy="540533"/>
          </a:xfrm>
          <a:prstGeom prst="rect">
            <a:avLst/>
          </a:prstGeom>
        </p:spPr>
        <p:txBody>
          <a:bodyPr vert="horz" wrap="square" lIns="0" tIns="9525" rIns="0" bIns="0" rtlCol="0">
            <a:spAutoFit/>
          </a:bodyPr>
          <a:lstStyle/>
          <a:p>
            <a:pPr marL="9525">
              <a:spcBef>
                <a:spcPts val="75"/>
              </a:spcBef>
              <a:tabLst>
                <a:tab pos="861060" algn="l"/>
                <a:tab pos="2105501" algn="l"/>
                <a:tab pos="2311241" algn="l"/>
              </a:tabLst>
            </a:pPr>
            <a:r>
              <a:rPr dirty="0">
                <a:latin typeface="NettoOT" panose="02010504010101010104" pitchFamily="50" charset="0"/>
              </a:rPr>
              <a:t>Why	should	I	</a:t>
            </a:r>
            <a:r>
              <a:rPr spc="-38" dirty="0">
                <a:latin typeface="NettoOT" panose="02010504010101010104" pitchFamily="50" charset="0"/>
              </a:rPr>
              <a:t>r</a:t>
            </a:r>
            <a:r>
              <a:rPr dirty="0">
                <a:latin typeface="NettoOT" panose="02010504010101010104" pitchFamily="50" charset="0"/>
              </a:rPr>
              <a:t>eport?</a:t>
            </a:r>
          </a:p>
        </p:txBody>
      </p:sp>
      <p:sp>
        <p:nvSpPr>
          <p:cNvPr id="6" name="object 6"/>
          <p:cNvSpPr/>
          <p:nvPr/>
        </p:nvSpPr>
        <p:spPr>
          <a:xfrm>
            <a:off x="6553200" y="346167"/>
            <a:ext cx="4248178" cy="542959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r>
              <a:rPr lang="en-GB" sz="1077" dirty="0" smtClean="0">
                <a:latin typeface="NettoOT-Bold" panose="02000800000000000000" pitchFamily="50" charset="0"/>
              </a:rPr>
              <a:t> </a:t>
            </a:r>
            <a:endParaRPr sz="1077" dirty="0">
              <a:latin typeface="NettoOT-Bold" panose="02000800000000000000" pitchFamily="50" charset="0"/>
            </a:endParaRPr>
          </a:p>
        </p:txBody>
      </p:sp>
      <p:sp>
        <p:nvSpPr>
          <p:cNvPr id="7" name="object 7"/>
          <p:cNvSpPr txBox="1"/>
          <p:nvPr/>
        </p:nvSpPr>
        <p:spPr>
          <a:xfrm rot="420000">
            <a:off x="7255740" y="874726"/>
            <a:ext cx="2104071" cy="4154984"/>
          </a:xfrm>
          <a:prstGeom prst="rect">
            <a:avLst/>
          </a:prstGeom>
        </p:spPr>
        <p:txBody>
          <a:bodyPr vert="horz" wrap="square" lIns="0" tIns="0" rIns="0" bIns="0" rtlCol="0">
            <a:spAutoFit/>
          </a:bodyPr>
          <a:lstStyle/>
          <a:p>
            <a:r>
              <a:rPr lang="en-GB" sz="1800" b="1" dirty="0" smtClean="0">
                <a:solidFill>
                  <a:schemeClr val="bg1"/>
                </a:solidFill>
                <a:latin typeface="NettoOT-Bold" panose="02000800000000000000" pitchFamily="50" charset="0"/>
                <a:cs typeface="Netto OT"/>
              </a:rPr>
              <a:t>Hey </a:t>
            </a:r>
            <a:r>
              <a:rPr lang="en-GB" sz="1800" b="1" dirty="0">
                <a:solidFill>
                  <a:schemeClr val="bg1"/>
                </a:solidFill>
                <a:latin typeface="NettoOT-Bold" panose="02000800000000000000" pitchFamily="50" charset="0"/>
                <a:cs typeface="Netto OT"/>
              </a:rPr>
              <a:t>Alex</a:t>
            </a:r>
            <a:r>
              <a:rPr lang="en-GB" sz="1800" b="1" dirty="0" smtClean="0">
                <a:solidFill>
                  <a:schemeClr val="bg1"/>
                </a:solidFill>
                <a:latin typeface="NettoOT-Bold" panose="02000800000000000000" pitchFamily="50" charset="0"/>
                <a:cs typeface="Netto OT"/>
              </a:rPr>
              <a:t>,</a:t>
            </a:r>
          </a:p>
          <a:p>
            <a:r>
              <a:rPr lang="en-GB" sz="1800" b="1" dirty="0" smtClean="0">
                <a:solidFill>
                  <a:schemeClr val="bg1"/>
                </a:solidFill>
                <a:latin typeface="NettoOT-Bold" panose="02000800000000000000" pitchFamily="50" charset="0"/>
                <a:cs typeface="Netto OT"/>
              </a:rPr>
              <a:t>I </a:t>
            </a:r>
            <a:r>
              <a:rPr lang="en-GB" sz="1800" b="1" dirty="0">
                <a:solidFill>
                  <a:schemeClr val="bg1"/>
                </a:solidFill>
                <a:latin typeface="NettoOT-Bold" panose="02000800000000000000" pitchFamily="50" charset="0"/>
                <a:cs typeface="Netto OT"/>
              </a:rPr>
              <a:t>spoke to Mr </a:t>
            </a:r>
            <a:r>
              <a:rPr lang="en-GB" sz="1800" b="1" dirty="0" smtClean="0">
                <a:solidFill>
                  <a:schemeClr val="bg1"/>
                </a:solidFill>
                <a:latin typeface="NettoOT-Bold" panose="02000800000000000000" pitchFamily="50" charset="0"/>
                <a:cs typeface="Netto OT"/>
              </a:rPr>
              <a:t>Green </a:t>
            </a:r>
            <a:r>
              <a:rPr lang="en-GB" sz="1800" b="1" dirty="0">
                <a:solidFill>
                  <a:schemeClr val="bg1"/>
                </a:solidFill>
                <a:latin typeface="NettoOT-Bold" panose="02000800000000000000" pitchFamily="50" charset="0"/>
                <a:cs typeface="Netto OT"/>
              </a:rPr>
              <a:t>at school about what’s been happening. He’s been so helpful!  </a:t>
            </a:r>
          </a:p>
          <a:p>
            <a:endParaRPr lang="en-GB" sz="1800" b="1" dirty="0">
              <a:solidFill>
                <a:schemeClr val="bg1"/>
              </a:solidFill>
              <a:latin typeface="NettoOT-Bold" panose="02000800000000000000" pitchFamily="50" charset="0"/>
              <a:cs typeface="Netto OT"/>
            </a:endParaRPr>
          </a:p>
          <a:p>
            <a:r>
              <a:rPr lang="en-GB" sz="1800" b="1" dirty="0">
                <a:solidFill>
                  <a:schemeClr val="bg1"/>
                </a:solidFill>
                <a:latin typeface="NettoOT-Bold" panose="02000800000000000000" pitchFamily="50" charset="0"/>
                <a:cs typeface="Netto OT"/>
              </a:rPr>
              <a:t>I feel so much better. This is going to get sorted - I just know it.</a:t>
            </a:r>
          </a:p>
          <a:p>
            <a:endParaRPr lang="en-GB" sz="1800" b="1" dirty="0">
              <a:solidFill>
                <a:schemeClr val="bg1"/>
              </a:solidFill>
              <a:latin typeface="NettoOT-Bold" panose="02000800000000000000" pitchFamily="50" charset="0"/>
              <a:cs typeface="Netto OT"/>
            </a:endParaRPr>
          </a:p>
          <a:p>
            <a:r>
              <a:rPr lang="en-GB" sz="1800" b="1" dirty="0">
                <a:solidFill>
                  <a:schemeClr val="bg1"/>
                </a:solidFill>
                <a:latin typeface="NettoOT-Bold" panose="02000800000000000000" pitchFamily="50" charset="0"/>
                <a:cs typeface="Netto OT"/>
              </a:rPr>
              <a:t>I really think you should speak to him too...</a:t>
            </a:r>
          </a:p>
          <a:p>
            <a:r>
              <a:rPr lang="en-GB" sz="1800" b="1" dirty="0">
                <a:solidFill>
                  <a:schemeClr val="bg1"/>
                </a:solidFill>
                <a:latin typeface="NettoOT-Bold" panose="02000800000000000000" pitchFamily="50" charset="0"/>
                <a:cs typeface="Netto OT"/>
              </a:rPr>
              <a:t>Simi </a:t>
            </a:r>
          </a:p>
          <a:p>
            <a:endParaRPr sz="1800" b="1" dirty="0">
              <a:solidFill>
                <a:schemeClr val="bg1"/>
              </a:solidFill>
              <a:latin typeface="NettoOT-Bold" panose="02000800000000000000" pitchFamily="50" charset="0"/>
              <a:cs typeface="Netto OT"/>
            </a:endParaRPr>
          </a:p>
        </p:txBody>
      </p:sp>
      <p:sp>
        <p:nvSpPr>
          <p:cNvPr id="19" name="object 19"/>
          <p:cNvSpPr/>
          <p:nvPr/>
        </p:nvSpPr>
        <p:spPr>
          <a:xfrm>
            <a:off x="8991600" y="2022368"/>
            <a:ext cx="331051" cy="31816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57386">
            <a:off x="348221" y="1681512"/>
            <a:ext cx="3038729" cy="3038729"/>
          </a:xfrm>
          <a:prstGeom prst="rect">
            <a:avLst/>
          </a:prstGeom>
        </p:spPr>
      </p:pic>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51936">
            <a:off x="5507403" y="1790251"/>
            <a:ext cx="2821253" cy="2821253"/>
          </a:xfrm>
          <a:prstGeom prst="rect">
            <a:avLst/>
          </a:prstGeom>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68409">
            <a:off x="2944871" y="2992782"/>
            <a:ext cx="2879537" cy="2879537"/>
          </a:xfrm>
          <a:prstGeom prst="rect">
            <a:avLst/>
          </a:prstGeom>
        </p:spPr>
      </p:pic>
      <p:sp>
        <p:nvSpPr>
          <p:cNvPr id="2" name="object 2"/>
          <p:cNvSpPr/>
          <p:nvPr/>
        </p:nvSpPr>
        <p:spPr>
          <a:xfrm>
            <a:off x="8307783" y="1726039"/>
            <a:ext cx="3465972" cy="3455108"/>
          </a:xfrm>
          <a:prstGeom prst="rect">
            <a:avLst/>
          </a:prstGeom>
          <a:blipFill>
            <a:blip r:embed="rId6" cstate="print"/>
            <a:stretch>
              <a:fillRect/>
            </a:stretch>
          </a:blipFill>
        </p:spPr>
        <p:txBody>
          <a:bodyPr wrap="square" lIns="0" tIns="0" rIns="0" bIns="0" rtlCol="0"/>
          <a:lstStyle/>
          <a:p>
            <a:endParaRPr sz="1077" dirty="0">
              <a:latin typeface="NettoOT-Bold" panose="02000800000000000000" pitchFamily="50" charset="0"/>
            </a:endParaRPr>
          </a:p>
        </p:txBody>
      </p:sp>
      <p:sp>
        <p:nvSpPr>
          <p:cNvPr id="6" name="object 6"/>
          <p:cNvSpPr txBox="1"/>
          <p:nvPr/>
        </p:nvSpPr>
        <p:spPr>
          <a:xfrm>
            <a:off x="8873538" y="2643943"/>
            <a:ext cx="2419826" cy="1418658"/>
          </a:xfrm>
          <a:prstGeom prst="rect">
            <a:avLst/>
          </a:prstGeom>
        </p:spPr>
        <p:txBody>
          <a:bodyPr vert="horz" wrap="square" lIns="0" tIns="33338" rIns="0" bIns="0" rtlCol="0">
            <a:spAutoFit/>
          </a:bodyPr>
          <a:lstStyle/>
          <a:p>
            <a:pPr marL="9525" marR="3810" indent="-476" algn="ctr">
              <a:lnSpc>
                <a:spcPts val="2708"/>
              </a:lnSpc>
              <a:spcBef>
                <a:spcPts val="263"/>
              </a:spcBef>
            </a:pPr>
            <a:r>
              <a:rPr sz="2363" b="1" spc="-4" dirty="0">
                <a:solidFill>
                  <a:srgbClr val="FFFFFF"/>
                </a:solidFill>
                <a:latin typeface="NettoOT-Bold" panose="02000800000000000000" pitchFamily="50" charset="0"/>
                <a:cs typeface="Netto OT"/>
              </a:rPr>
              <a:t>“Something has  </a:t>
            </a:r>
            <a:r>
              <a:rPr sz="2363" b="1" spc="-8" dirty="0">
                <a:solidFill>
                  <a:srgbClr val="FFFFFF"/>
                </a:solidFill>
                <a:latin typeface="NettoOT-Bold" panose="02000800000000000000" pitchFamily="50" charset="0"/>
                <a:cs typeface="Netto OT"/>
              </a:rPr>
              <a:t>happened </a:t>
            </a:r>
            <a:r>
              <a:rPr sz="2363" b="1" spc="-4" dirty="0">
                <a:solidFill>
                  <a:srgbClr val="FFFFFF"/>
                </a:solidFill>
                <a:latin typeface="NettoOT-Bold" panose="02000800000000000000" pitchFamily="50" charset="0"/>
                <a:cs typeface="Netto OT"/>
              </a:rPr>
              <a:t>online  </a:t>
            </a:r>
            <a:r>
              <a:rPr sz="2363" b="1" spc="-8" dirty="0">
                <a:solidFill>
                  <a:srgbClr val="FFFFFF"/>
                </a:solidFill>
                <a:latin typeface="NettoOT-Bold" panose="02000800000000000000" pitchFamily="50" charset="0"/>
                <a:cs typeface="Netto OT"/>
              </a:rPr>
              <a:t>and </a:t>
            </a:r>
            <a:r>
              <a:rPr sz="2363" b="1" spc="-4" dirty="0">
                <a:solidFill>
                  <a:srgbClr val="FFFFFF"/>
                </a:solidFill>
                <a:latin typeface="NettoOT-Bold" panose="02000800000000000000" pitchFamily="50" charset="0"/>
                <a:cs typeface="Netto OT"/>
              </a:rPr>
              <a:t>I </a:t>
            </a:r>
            <a:r>
              <a:rPr sz="2363" b="1" spc="-8" dirty="0">
                <a:solidFill>
                  <a:srgbClr val="FFFFFF"/>
                </a:solidFill>
                <a:latin typeface="NettoOT-Bold" panose="02000800000000000000" pitchFamily="50" charset="0"/>
                <a:cs typeface="Netto OT"/>
              </a:rPr>
              <a:t>need</a:t>
            </a:r>
            <a:r>
              <a:rPr sz="2363" b="1" spc="-38" dirty="0">
                <a:solidFill>
                  <a:srgbClr val="FFFFFF"/>
                </a:solidFill>
                <a:latin typeface="NettoOT-Bold" panose="02000800000000000000" pitchFamily="50" charset="0"/>
                <a:cs typeface="Netto OT"/>
              </a:rPr>
              <a:t> </a:t>
            </a:r>
            <a:r>
              <a:rPr sz="2363" b="1" spc="-4" dirty="0">
                <a:solidFill>
                  <a:srgbClr val="FFFFFF"/>
                </a:solidFill>
                <a:latin typeface="NettoOT-Bold" panose="02000800000000000000" pitchFamily="50" charset="0"/>
                <a:cs typeface="Netto OT"/>
              </a:rPr>
              <a:t>to</a:t>
            </a:r>
            <a:r>
              <a:rPr sz="2363" b="1" spc="-19" dirty="0">
                <a:solidFill>
                  <a:srgbClr val="FFFFFF"/>
                </a:solidFill>
                <a:latin typeface="NettoOT-Bold" panose="02000800000000000000" pitchFamily="50" charset="0"/>
                <a:cs typeface="Netto OT"/>
              </a:rPr>
              <a:t> </a:t>
            </a:r>
            <a:r>
              <a:rPr sz="2363" b="1" spc="-4" dirty="0">
                <a:solidFill>
                  <a:srgbClr val="FFFFFF"/>
                </a:solidFill>
                <a:latin typeface="NettoOT-Bold" panose="02000800000000000000" pitchFamily="50" charset="0"/>
                <a:cs typeface="Netto OT"/>
              </a:rPr>
              <a:t>speak  to you about</a:t>
            </a:r>
            <a:r>
              <a:rPr sz="2363" b="1" spc="-41" dirty="0">
                <a:solidFill>
                  <a:srgbClr val="FFFFFF"/>
                </a:solidFill>
                <a:latin typeface="NettoOT-Bold" panose="02000800000000000000" pitchFamily="50" charset="0"/>
                <a:cs typeface="Netto OT"/>
              </a:rPr>
              <a:t> </a:t>
            </a:r>
            <a:r>
              <a:rPr sz="2363" b="1" spc="-4" dirty="0">
                <a:solidFill>
                  <a:srgbClr val="FFFFFF"/>
                </a:solidFill>
                <a:latin typeface="NettoOT-Bold" panose="02000800000000000000" pitchFamily="50" charset="0"/>
                <a:cs typeface="Netto OT"/>
              </a:rPr>
              <a:t>it.”</a:t>
            </a:r>
            <a:endParaRPr sz="2363" dirty="0">
              <a:latin typeface="NettoOT-Bold" panose="02000800000000000000" pitchFamily="50" charset="0"/>
              <a:cs typeface="Netto OT"/>
            </a:endParaRPr>
          </a:p>
        </p:txBody>
      </p:sp>
      <p:sp>
        <p:nvSpPr>
          <p:cNvPr id="7" name="object 7"/>
          <p:cNvSpPr txBox="1"/>
          <p:nvPr/>
        </p:nvSpPr>
        <p:spPr>
          <a:xfrm>
            <a:off x="908742" y="2763334"/>
            <a:ext cx="1854994" cy="566982"/>
          </a:xfrm>
          <a:prstGeom prst="rect">
            <a:avLst/>
          </a:prstGeom>
        </p:spPr>
        <p:txBody>
          <a:bodyPr vert="horz" wrap="square" lIns="0" tIns="28099" rIns="0" bIns="0" rtlCol="0">
            <a:spAutoFit/>
          </a:bodyPr>
          <a:lstStyle/>
          <a:p>
            <a:pPr marL="9525" marR="3810" indent="82391">
              <a:lnSpc>
                <a:spcPts val="2055"/>
              </a:lnSpc>
              <a:spcBef>
                <a:spcPts val="221"/>
              </a:spcBef>
            </a:pPr>
            <a:r>
              <a:rPr sz="1763" b="1" dirty="0">
                <a:latin typeface="NettoOT-Bold" panose="02000800000000000000" pitchFamily="50" charset="0"/>
                <a:cs typeface="Netto OT"/>
              </a:rPr>
              <a:t>Write </a:t>
            </a:r>
            <a:r>
              <a:rPr sz="1763" b="1" spc="4" dirty="0">
                <a:latin typeface="NettoOT-Bold" panose="02000800000000000000" pitchFamily="50" charset="0"/>
                <a:cs typeface="Netto OT"/>
              </a:rPr>
              <a:t>it </a:t>
            </a:r>
            <a:r>
              <a:rPr sz="1763" b="1" spc="11" dirty="0">
                <a:latin typeface="NettoOT-Bold" panose="02000800000000000000" pitchFamily="50" charset="0"/>
                <a:cs typeface="Netto OT"/>
              </a:rPr>
              <a:t>down </a:t>
            </a:r>
            <a:r>
              <a:rPr sz="1763" b="1" spc="8" dirty="0">
                <a:latin typeface="NettoOT-Bold" panose="02000800000000000000" pitchFamily="50" charset="0"/>
                <a:cs typeface="Netto OT"/>
              </a:rPr>
              <a:t>and  pass </a:t>
            </a:r>
            <a:r>
              <a:rPr sz="1763" b="1" spc="4" dirty="0">
                <a:latin typeface="NettoOT-Bold" panose="02000800000000000000" pitchFamily="50" charset="0"/>
                <a:cs typeface="Netto OT"/>
              </a:rPr>
              <a:t>it </a:t>
            </a:r>
            <a:r>
              <a:rPr sz="1763" b="1" spc="8" dirty="0">
                <a:latin typeface="NettoOT-Bold" panose="02000800000000000000" pitchFamily="50" charset="0"/>
                <a:cs typeface="Netto OT"/>
              </a:rPr>
              <a:t>to a</a:t>
            </a:r>
            <a:r>
              <a:rPr sz="1763" b="1" spc="-56" dirty="0">
                <a:latin typeface="NettoOT-Bold" panose="02000800000000000000" pitchFamily="50" charset="0"/>
                <a:cs typeface="Netto OT"/>
              </a:rPr>
              <a:t> </a:t>
            </a:r>
            <a:r>
              <a:rPr sz="1763" b="1" spc="-4" dirty="0">
                <a:latin typeface="NettoOT-Bold" panose="02000800000000000000" pitchFamily="50" charset="0"/>
                <a:cs typeface="Netto OT"/>
              </a:rPr>
              <a:t>teacher.</a:t>
            </a:r>
            <a:endParaRPr sz="1763" dirty="0">
              <a:latin typeface="NettoOT-Bold" panose="02000800000000000000" pitchFamily="50" charset="0"/>
              <a:cs typeface="Netto OT"/>
            </a:endParaRPr>
          </a:p>
        </p:txBody>
      </p:sp>
      <p:sp>
        <p:nvSpPr>
          <p:cNvPr id="8" name="object 8"/>
          <p:cNvSpPr txBox="1"/>
          <p:nvPr/>
        </p:nvSpPr>
        <p:spPr>
          <a:xfrm>
            <a:off x="6131435" y="2682305"/>
            <a:ext cx="1570914" cy="836287"/>
          </a:xfrm>
          <a:prstGeom prst="rect">
            <a:avLst/>
          </a:prstGeom>
        </p:spPr>
        <p:txBody>
          <a:bodyPr vert="horz" wrap="square" lIns="0" tIns="28099" rIns="0" bIns="0" rtlCol="0">
            <a:spAutoFit/>
          </a:bodyPr>
          <a:lstStyle/>
          <a:p>
            <a:pPr marL="24765" marR="3810" indent="-15716" algn="ctr">
              <a:lnSpc>
                <a:spcPts val="2055"/>
              </a:lnSpc>
              <a:spcBef>
                <a:spcPts val="221"/>
              </a:spcBef>
            </a:pPr>
            <a:r>
              <a:rPr sz="1763" b="1" spc="4" dirty="0">
                <a:latin typeface="NettoOT-Bold" panose="02000800000000000000" pitchFamily="50" charset="0"/>
                <a:cs typeface="Netto OT"/>
              </a:rPr>
              <a:t>Ask </a:t>
            </a:r>
            <a:r>
              <a:rPr sz="1763" b="1" spc="8" dirty="0" smtClean="0">
                <a:latin typeface="NettoOT-Bold" panose="02000800000000000000" pitchFamily="50" charset="0"/>
                <a:cs typeface="Netto OT"/>
              </a:rPr>
              <a:t>a</a:t>
            </a:r>
            <a:r>
              <a:rPr lang="en-GB" sz="1763" b="1" spc="-60" dirty="0" smtClean="0">
                <a:latin typeface="NettoOT-Bold" panose="02000800000000000000" pitchFamily="50" charset="0"/>
                <a:cs typeface="Netto OT"/>
              </a:rPr>
              <a:t> </a:t>
            </a:r>
            <a:r>
              <a:rPr sz="1763" b="1" spc="8" dirty="0" smtClean="0">
                <a:latin typeface="NettoOT-Bold" panose="02000800000000000000" pitchFamily="50" charset="0"/>
                <a:cs typeface="Netto OT"/>
              </a:rPr>
              <a:t>teacher  </a:t>
            </a:r>
            <a:r>
              <a:rPr sz="1763" b="1" dirty="0">
                <a:latin typeface="NettoOT-Bold" panose="02000800000000000000" pitchFamily="50" charset="0"/>
                <a:cs typeface="Netto OT"/>
              </a:rPr>
              <a:t>for </a:t>
            </a:r>
            <a:r>
              <a:rPr sz="1763" b="1" spc="8" dirty="0">
                <a:latin typeface="NettoOT-Bold" panose="02000800000000000000" pitchFamily="50" charset="0"/>
                <a:cs typeface="Netto OT"/>
              </a:rPr>
              <a:t>a </a:t>
            </a:r>
            <a:r>
              <a:rPr sz="1763" b="1" spc="4" dirty="0">
                <a:latin typeface="NettoOT-Bold" panose="02000800000000000000" pitchFamily="50" charset="0"/>
                <a:cs typeface="Netto OT"/>
              </a:rPr>
              <a:t>private  </a:t>
            </a:r>
            <a:r>
              <a:rPr sz="1763" b="1" spc="8" dirty="0">
                <a:latin typeface="NettoOT-Bold" panose="02000800000000000000" pitchFamily="50" charset="0"/>
                <a:cs typeface="Netto OT"/>
              </a:rPr>
              <a:t>conversation.</a:t>
            </a:r>
            <a:endParaRPr sz="1763" dirty="0">
              <a:latin typeface="NettoOT-Bold" panose="02000800000000000000" pitchFamily="50" charset="0"/>
              <a:cs typeface="Netto OT"/>
            </a:endParaRPr>
          </a:p>
        </p:txBody>
      </p:sp>
      <p:sp>
        <p:nvSpPr>
          <p:cNvPr id="9" name="object 9"/>
          <p:cNvSpPr txBox="1"/>
          <p:nvPr/>
        </p:nvSpPr>
        <p:spPr>
          <a:xfrm rot="21480000">
            <a:off x="3418948" y="3965507"/>
            <a:ext cx="1818341" cy="230832"/>
          </a:xfrm>
          <a:prstGeom prst="rect">
            <a:avLst/>
          </a:prstGeom>
        </p:spPr>
        <p:txBody>
          <a:bodyPr vert="horz" wrap="square" lIns="0" tIns="0" rIns="0" bIns="0" rtlCol="0">
            <a:spAutoFit/>
          </a:bodyPr>
          <a:lstStyle/>
          <a:p>
            <a:pPr>
              <a:lnSpc>
                <a:spcPts val="1789"/>
              </a:lnSpc>
            </a:pPr>
            <a:r>
              <a:rPr sz="1763" b="1" spc="8" dirty="0">
                <a:latin typeface="NettoOT-Bold" panose="02000800000000000000" pitchFamily="50" charset="0"/>
                <a:cs typeface="Netto OT"/>
              </a:rPr>
              <a:t>Speak </a:t>
            </a:r>
            <a:r>
              <a:rPr sz="2644" b="1" spc="11" baseline="1182" dirty="0">
                <a:latin typeface="NettoOT-Bold" panose="02000800000000000000" pitchFamily="50" charset="0"/>
                <a:cs typeface="Netto OT"/>
              </a:rPr>
              <a:t>with a</a:t>
            </a:r>
            <a:r>
              <a:rPr sz="2644" b="1" spc="-180" baseline="1182" dirty="0">
                <a:latin typeface="NettoOT-Bold" panose="02000800000000000000" pitchFamily="50" charset="0"/>
                <a:cs typeface="Netto OT"/>
              </a:rPr>
              <a:t> </a:t>
            </a:r>
            <a:r>
              <a:rPr sz="2644" b="1" spc="5" baseline="1182" dirty="0">
                <a:latin typeface="NettoOT-Bold" panose="02000800000000000000" pitchFamily="50" charset="0"/>
                <a:cs typeface="Netto OT"/>
              </a:rPr>
              <a:t>friend</a:t>
            </a:r>
            <a:endParaRPr sz="2644" baseline="1182" dirty="0">
              <a:latin typeface="NettoOT-Bold" panose="02000800000000000000" pitchFamily="50" charset="0"/>
              <a:cs typeface="Netto OT"/>
            </a:endParaRPr>
          </a:p>
        </p:txBody>
      </p:sp>
      <p:sp>
        <p:nvSpPr>
          <p:cNvPr id="10" name="object 10"/>
          <p:cNvSpPr txBox="1"/>
          <p:nvPr/>
        </p:nvSpPr>
        <p:spPr>
          <a:xfrm rot="21480000">
            <a:off x="3650315" y="4226706"/>
            <a:ext cx="1375801" cy="230832"/>
          </a:xfrm>
          <a:prstGeom prst="rect">
            <a:avLst/>
          </a:prstGeom>
        </p:spPr>
        <p:txBody>
          <a:bodyPr vert="horz" wrap="square" lIns="0" tIns="0" rIns="0" bIns="0" rtlCol="0">
            <a:spAutoFit/>
          </a:bodyPr>
          <a:lstStyle/>
          <a:p>
            <a:pPr>
              <a:lnSpc>
                <a:spcPts val="1789"/>
              </a:lnSpc>
            </a:pPr>
            <a:r>
              <a:rPr sz="1763" b="1" spc="8" dirty="0">
                <a:latin typeface="NettoOT-Bold" panose="02000800000000000000" pitchFamily="50" charset="0"/>
                <a:cs typeface="Netto OT"/>
              </a:rPr>
              <a:t>and then </a:t>
            </a:r>
            <a:r>
              <a:rPr sz="2644" b="1" spc="5" baseline="1182" dirty="0">
                <a:latin typeface="NettoOT-Bold" panose="02000800000000000000" pitchFamily="50" charset="0"/>
                <a:cs typeface="Netto OT"/>
              </a:rPr>
              <a:t>tell</a:t>
            </a:r>
            <a:r>
              <a:rPr sz="2644" b="1" spc="-129" baseline="1182" dirty="0">
                <a:latin typeface="NettoOT-Bold" panose="02000800000000000000" pitchFamily="50" charset="0"/>
                <a:cs typeface="Netto OT"/>
              </a:rPr>
              <a:t> </a:t>
            </a:r>
            <a:r>
              <a:rPr sz="2644" b="1" spc="11" baseline="1182" dirty="0">
                <a:latin typeface="NettoOT-Bold" panose="02000800000000000000" pitchFamily="50" charset="0"/>
                <a:cs typeface="Netto OT"/>
              </a:rPr>
              <a:t>a</a:t>
            </a:r>
            <a:endParaRPr sz="2644" baseline="1182" dirty="0">
              <a:latin typeface="NettoOT-Bold" panose="02000800000000000000" pitchFamily="50" charset="0"/>
              <a:cs typeface="Netto OT"/>
            </a:endParaRPr>
          </a:p>
        </p:txBody>
      </p:sp>
      <p:sp>
        <p:nvSpPr>
          <p:cNvPr id="11" name="object 11"/>
          <p:cNvSpPr txBox="1"/>
          <p:nvPr/>
        </p:nvSpPr>
        <p:spPr>
          <a:xfrm rot="21480000">
            <a:off x="3540209" y="4487744"/>
            <a:ext cx="1624799" cy="230832"/>
          </a:xfrm>
          <a:prstGeom prst="rect">
            <a:avLst/>
          </a:prstGeom>
        </p:spPr>
        <p:txBody>
          <a:bodyPr vert="horz" wrap="square" lIns="0" tIns="0" rIns="0" bIns="0" rtlCol="0">
            <a:spAutoFit/>
          </a:bodyPr>
          <a:lstStyle/>
          <a:p>
            <a:pPr>
              <a:lnSpc>
                <a:spcPts val="1789"/>
              </a:lnSpc>
            </a:pPr>
            <a:r>
              <a:rPr sz="1763" b="1" spc="8" dirty="0">
                <a:latin typeface="NettoOT-Bold" panose="02000800000000000000" pitchFamily="50" charset="0"/>
                <a:cs typeface="Netto OT"/>
              </a:rPr>
              <a:t>teacher</a:t>
            </a:r>
            <a:r>
              <a:rPr sz="1763" b="1" spc="-53" dirty="0">
                <a:latin typeface="NettoOT-Bold" panose="02000800000000000000" pitchFamily="50" charset="0"/>
                <a:cs typeface="Netto OT"/>
              </a:rPr>
              <a:t> </a:t>
            </a:r>
            <a:r>
              <a:rPr sz="2644" b="1" spc="-5" baseline="1182" dirty="0">
                <a:latin typeface="NettoOT-Bold" panose="02000800000000000000" pitchFamily="50" charset="0"/>
                <a:cs typeface="Netto OT"/>
              </a:rPr>
              <a:t>together.</a:t>
            </a:r>
            <a:endParaRPr sz="2644" baseline="1182" dirty="0">
              <a:latin typeface="NettoOT-Bold" panose="02000800000000000000" pitchFamily="50" charset="0"/>
              <a:cs typeface="Netto OT"/>
            </a:endParaRPr>
          </a:p>
        </p:txBody>
      </p:sp>
      <p:sp>
        <p:nvSpPr>
          <p:cNvPr id="12" name="object 12"/>
          <p:cNvSpPr/>
          <p:nvPr/>
        </p:nvSpPr>
        <p:spPr>
          <a:xfrm>
            <a:off x="3873503" y="914391"/>
            <a:ext cx="4384672" cy="65531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3" name="object 13"/>
          <p:cNvSpPr txBox="1">
            <a:spLocks noGrp="1"/>
          </p:cNvSpPr>
          <p:nvPr>
            <p:ph type="title"/>
          </p:nvPr>
        </p:nvSpPr>
        <p:spPr>
          <a:xfrm>
            <a:off x="4062164" y="907483"/>
            <a:ext cx="4032885" cy="540533"/>
          </a:xfrm>
          <a:prstGeom prst="rect">
            <a:avLst/>
          </a:prstGeom>
        </p:spPr>
        <p:txBody>
          <a:bodyPr vert="horz" wrap="square" lIns="0" tIns="9525" rIns="0" bIns="0" rtlCol="0">
            <a:spAutoFit/>
          </a:bodyPr>
          <a:lstStyle/>
          <a:p>
            <a:pPr marL="9525">
              <a:spcBef>
                <a:spcPts val="75"/>
              </a:spcBef>
              <a:tabLst>
                <a:tab pos="883444" algn="l"/>
                <a:tab pos="1417320" algn="l"/>
                <a:tab pos="1623536" algn="l"/>
                <a:tab pos="2265998" algn="l"/>
              </a:tabLst>
            </a:pPr>
            <a:r>
              <a:rPr dirty="0">
                <a:latin typeface="NettoOT" panose="02010504010101010104" pitchFamily="50" charset="0"/>
              </a:rPr>
              <a:t>How	do	I	tell	someone?</a:t>
            </a:r>
          </a:p>
        </p:txBody>
      </p:sp>
      <p:sp>
        <p:nvSpPr>
          <p:cNvPr id="14" name="object 14"/>
          <p:cNvSpPr/>
          <p:nvPr/>
        </p:nvSpPr>
        <p:spPr>
          <a:xfrm>
            <a:off x="4931559" y="2821067"/>
            <a:ext cx="498481" cy="489928"/>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5" name="object 15"/>
          <p:cNvSpPr txBox="1"/>
          <p:nvPr/>
        </p:nvSpPr>
        <p:spPr>
          <a:xfrm>
            <a:off x="5011965" y="2763901"/>
            <a:ext cx="338138" cy="492026"/>
          </a:xfrm>
          <a:prstGeom prst="rect">
            <a:avLst/>
          </a:prstGeom>
        </p:spPr>
        <p:txBody>
          <a:bodyPr vert="horz" wrap="square" lIns="0" tIns="12859" rIns="0" bIns="0" rtlCol="0">
            <a:spAutoFit/>
          </a:bodyPr>
          <a:lstStyle/>
          <a:p>
            <a:pPr marL="9525">
              <a:spcBef>
                <a:spcPts val="101"/>
              </a:spcBef>
            </a:pPr>
            <a:r>
              <a:rPr sz="3113" spc="4" dirty="0">
                <a:solidFill>
                  <a:srgbClr val="FFFFFF"/>
                </a:solidFill>
                <a:latin typeface="+mj-lt"/>
                <a:cs typeface="Netto OT"/>
              </a:rPr>
              <a:t>or</a:t>
            </a:r>
            <a:endParaRPr sz="3113" dirty="0">
              <a:latin typeface="+mj-lt"/>
              <a:cs typeface="Netto OT"/>
            </a:endParaRPr>
          </a:p>
        </p:txBody>
      </p:sp>
      <p:sp>
        <p:nvSpPr>
          <p:cNvPr id="16" name="object 16"/>
          <p:cNvSpPr/>
          <p:nvPr/>
        </p:nvSpPr>
        <p:spPr>
          <a:xfrm>
            <a:off x="2529697" y="4295241"/>
            <a:ext cx="498472" cy="489928"/>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7" name="object 17"/>
          <p:cNvSpPr txBox="1"/>
          <p:nvPr/>
        </p:nvSpPr>
        <p:spPr>
          <a:xfrm>
            <a:off x="2610102" y="4238083"/>
            <a:ext cx="338138" cy="492026"/>
          </a:xfrm>
          <a:prstGeom prst="rect">
            <a:avLst/>
          </a:prstGeom>
        </p:spPr>
        <p:txBody>
          <a:bodyPr vert="horz" wrap="square" lIns="0" tIns="12859" rIns="0" bIns="0" rtlCol="0">
            <a:spAutoFit/>
          </a:bodyPr>
          <a:lstStyle/>
          <a:p>
            <a:pPr marL="9525">
              <a:spcBef>
                <a:spcPts val="101"/>
              </a:spcBef>
            </a:pPr>
            <a:r>
              <a:rPr sz="3113" spc="4" dirty="0">
                <a:solidFill>
                  <a:srgbClr val="FFFFFF"/>
                </a:solidFill>
                <a:latin typeface="NettoOT" panose="02010504010101010104" pitchFamily="50" charset="0"/>
                <a:cs typeface="Netto OT"/>
              </a:rPr>
              <a:t>or</a:t>
            </a:r>
            <a:endParaRPr sz="3113" dirty="0">
              <a:latin typeface="NettoOT" panose="02010504010101010104" pitchFamily="50" charset="0"/>
              <a:cs typeface="Netto O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6256000" h="7620000">
                <a:moveTo>
                  <a:pt x="0" y="7620000"/>
                </a:moveTo>
                <a:lnTo>
                  <a:pt x="16256000" y="7620000"/>
                </a:lnTo>
                <a:lnTo>
                  <a:pt x="16256000" y="0"/>
                </a:lnTo>
                <a:lnTo>
                  <a:pt x="0" y="0"/>
                </a:lnTo>
                <a:lnTo>
                  <a:pt x="0" y="7620000"/>
                </a:lnTo>
                <a:close/>
              </a:path>
            </a:pathLst>
          </a:custGeom>
          <a:solidFill>
            <a:srgbClr val="F68A3B"/>
          </a:solidFill>
        </p:spPr>
        <p:txBody>
          <a:bodyPr wrap="square" lIns="0" tIns="0" rIns="0" bIns="0" rtlCol="0"/>
          <a:lstStyle/>
          <a:p>
            <a:endParaRPr sz="1077" dirty="0">
              <a:latin typeface="NettoOT-Bold" panose="02000800000000000000" pitchFamily="50" charset="0"/>
            </a:endParaRPr>
          </a:p>
        </p:txBody>
      </p:sp>
      <p:sp>
        <p:nvSpPr>
          <p:cNvPr id="3" name="object 3"/>
          <p:cNvSpPr/>
          <p:nvPr/>
        </p:nvSpPr>
        <p:spPr>
          <a:xfrm>
            <a:off x="3105150" y="1628775"/>
            <a:ext cx="5915025" cy="65530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4" name="object 4"/>
          <p:cNvSpPr/>
          <p:nvPr/>
        </p:nvSpPr>
        <p:spPr>
          <a:xfrm>
            <a:off x="6394018" y="2482253"/>
            <a:ext cx="1379534" cy="65647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5" name="object 5"/>
          <p:cNvSpPr/>
          <p:nvPr/>
        </p:nvSpPr>
        <p:spPr>
          <a:xfrm>
            <a:off x="2414587" y="914391"/>
            <a:ext cx="7319963" cy="65531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6" name="object 6"/>
          <p:cNvSpPr txBox="1">
            <a:spLocks noGrp="1"/>
          </p:cNvSpPr>
          <p:nvPr>
            <p:ph type="title"/>
          </p:nvPr>
        </p:nvSpPr>
        <p:spPr>
          <a:xfrm>
            <a:off x="2596127" y="838200"/>
            <a:ext cx="6964680" cy="1408238"/>
          </a:xfrm>
          <a:prstGeom prst="rect">
            <a:avLst/>
          </a:prstGeom>
        </p:spPr>
        <p:txBody>
          <a:bodyPr vert="horz" wrap="square" lIns="0" tIns="9049" rIns="0" bIns="0" rtlCol="0">
            <a:spAutoFit/>
          </a:bodyPr>
          <a:lstStyle/>
          <a:p>
            <a:pPr marL="691039" marR="3810" indent="-681989">
              <a:lnSpc>
                <a:spcPct val="139900"/>
              </a:lnSpc>
              <a:spcBef>
                <a:spcPts val="71"/>
              </a:spcBef>
              <a:tabLst>
                <a:tab pos="732949" algn="l"/>
                <a:tab pos="1150620" algn="l"/>
                <a:tab pos="1448753" algn="l"/>
                <a:tab pos="1871186" algn="l"/>
                <a:tab pos="2598896" algn="l"/>
                <a:tab pos="3399949" algn="l"/>
                <a:tab pos="3758565" algn="l"/>
                <a:tab pos="3853339" algn="l"/>
                <a:tab pos="4747736" algn="l"/>
                <a:tab pos="4950619" algn="l"/>
                <a:tab pos="5176838" algn="l"/>
              </a:tabLst>
            </a:pPr>
            <a:r>
              <a:rPr spc="-244" dirty="0">
                <a:latin typeface="+mj-lt"/>
              </a:rPr>
              <a:t>Y</a:t>
            </a:r>
            <a:r>
              <a:rPr dirty="0">
                <a:latin typeface="+mj-lt"/>
              </a:rPr>
              <a:t>ou		can	</a:t>
            </a:r>
            <a:r>
              <a:rPr spc="-38" dirty="0">
                <a:latin typeface="+mj-lt"/>
              </a:rPr>
              <a:t>r</a:t>
            </a:r>
            <a:r>
              <a:rPr dirty="0">
                <a:latin typeface="+mj-lt"/>
              </a:rPr>
              <a:t>eport	online	sexual	ha</a:t>
            </a:r>
            <a:r>
              <a:rPr spc="-71" dirty="0">
                <a:latin typeface="+mj-lt"/>
              </a:rPr>
              <a:t>r</a:t>
            </a:r>
            <a:r>
              <a:rPr dirty="0">
                <a:latin typeface="+mj-lt"/>
              </a:rPr>
              <a:t>assment  to	any	member	of		staff	in	school</a:t>
            </a:r>
          </a:p>
        </p:txBody>
      </p:sp>
      <p:sp>
        <p:nvSpPr>
          <p:cNvPr id="7" name="object 7"/>
          <p:cNvSpPr/>
          <p:nvPr/>
        </p:nvSpPr>
        <p:spPr>
          <a:xfrm>
            <a:off x="7866059" y="2424113"/>
            <a:ext cx="2362200" cy="2714625"/>
          </a:xfrm>
          <a:custGeom>
            <a:avLst/>
            <a:gdLst/>
            <a:ahLst/>
            <a:cxnLst/>
            <a:rect l="l" t="t" r="r" b="b"/>
            <a:pathLst>
              <a:path w="3149600" h="3619500">
                <a:moveTo>
                  <a:pt x="0" y="3619500"/>
                </a:moveTo>
                <a:lnTo>
                  <a:pt x="3149600" y="3619500"/>
                </a:lnTo>
                <a:lnTo>
                  <a:pt x="3149600" y="0"/>
                </a:lnTo>
                <a:lnTo>
                  <a:pt x="0" y="0"/>
                </a:lnTo>
                <a:lnTo>
                  <a:pt x="0" y="3619500"/>
                </a:lnTo>
                <a:close/>
              </a:path>
            </a:pathLst>
          </a:custGeom>
          <a:solidFill>
            <a:srgbClr val="FFFFFF"/>
          </a:solidFill>
        </p:spPr>
        <p:txBody>
          <a:bodyPr wrap="square" lIns="0" tIns="0" rIns="0" bIns="0" rtlCol="0"/>
          <a:lstStyle/>
          <a:p>
            <a:endParaRPr sz="1077" dirty="0">
              <a:latin typeface="NettoOT-Bold" panose="02000800000000000000" pitchFamily="50" charset="0"/>
            </a:endParaRPr>
          </a:p>
        </p:txBody>
      </p:sp>
      <p:sp>
        <p:nvSpPr>
          <p:cNvPr id="8" name="object 8"/>
          <p:cNvSpPr txBox="1"/>
          <p:nvPr/>
        </p:nvSpPr>
        <p:spPr>
          <a:xfrm>
            <a:off x="7842896" y="3524671"/>
            <a:ext cx="2362200" cy="436017"/>
          </a:xfrm>
          <a:prstGeom prst="rect">
            <a:avLst/>
          </a:prstGeom>
          <a:ln w="12700">
            <a:noFill/>
          </a:ln>
        </p:spPr>
        <p:txBody>
          <a:bodyPr vert="horz" wrap="square" lIns="0" tIns="0" rIns="0" bIns="0" rtlCol="0" anchor="ctr">
            <a:spAutoFit/>
          </a:bodyPr>
          <a:lstStyle/>
          <a:p>
            <a:pPr marL="538639" marR="525780" indent="60484">
              <a:lnSpc>
                <a:spcPts val="1725"/>
              </a:lnSpc>
              <a:spcBef>
                <a:spcPts val="4"/>
              </a:spcBef>
            </a:pPr>
            <a:r>
              <a:rPr sz="1500" b="1" dirty="0" smtClean="0">
                <a:latin typeface="NettoOT-Bold" panose="02000800000000000000" pitchFamily="50" charset="0"/>
                <a:cs typeface="Netto OT"/>
              </a:rPr>
              <a:t>Insert </a:t>
            </a:r>
            <a:r>
              <a:rPr sz="1500" b="1" dirty="0">
                <a:latin typeface="NettoOT-Bold" panose="02000800000000000000" pitchFamily="50" charset="0"/>
                <a:cs typeface="Netto OT"/>
              </a:rPr>
              <a:t>photo of  school DSL</a:t>
            </a:r>
            <a:r>
              <a:rPr sz="1500" b="1" spc="-71" dirty="0">
                <a:latin typeface="NettoOT-Bold" panose="02000800000000000000" pitchFamily="50" charset="0"/>
                <a:cs typeface="Netto OT"/>
              </a:rPr>
              <a:t> </a:t>
            </a:r>
            <a:r>
              <a:rPr sz="1500" b="1" spc="-4" dirty="0">
                <a:latin typeface="NettoOT-Bold" panose="02000800000000000000" pitchFamily="50" charset="0"/>
                <a:cs typeface="Netto OT"/>
              </a:rPr>
              <a:t>here.</a:t>
            </a:r>
            <a:endParaRPr sz="1500" dirty="0">
              <a:latin typeface="NettoOT-Bold" panose="02000800000000000000" pitchFamily="50" charset="0"/>
              <a:cs typeface="Netto OT"/>
            </a:endParaRPr>
          </a:p>
        </p:txBody>
      </p:sp>
      <p:sp>
        <p:nvSpPr>
          <p:cNvPr id="9" name="object 9"/>
          <p:cNvSpPr txBox="1"/>
          <p:nvPr/>
        </p:nvSpPr>
        <p:spPr>
          <a:xfrm>
            <a:off x="8396135" y="5262942"/>
            <a:ext cx="1302067" cy="240450"/>
          </a:xfrm>
          <a:prstGeom prst="rect">
            <a:avLst/>
          </a:prstGeom>
        </p:spPr>
        <p:txBody>
          <a:bodyPr vert="horz" wrap="square" lIns="0" tIns="9525" rIns="0" bIns="0" rtlCol="0">
            <a:spAutoFit/>
          </a:bodyPr>
          <a:lstStyle/>
          <a:p>
            <a:pPr marL="9525">
              <a:spcBef>
                <a:spcPts val="75"/>
              </a:spcBef>
            </a:pPr>
            <a:r>
              <a:rPr sz="1500" b="1" dirty="0">
                <a:latin typeface="NettoOT-Bold" panose="02000800000000000000" pitchFamily="50" charset="0"/>
                <a:cs typeface="Netto OT"/>
              </a:rPr>
              <a:t>Their name</a:t>
            </a:r>
            <a:r>
              <a:rPr sz="1500" b="1" spc="-71" dirty="0">
                <a:latin typeface="NettoOT-Bold" panose="02000800000000000000" pitchFamily="50" charset="0"/>
                <a:cs typeface="Netto OT"/>
              </a:rPr>
              <a:t> </a:t>
            </a:r>
            <a:r>
              <a:rPr sz="1500" b="1" spc="-4" dirty="0">
                <a:latin typeface="NettoOT-Bold" panose="02000800000000000000" pitchFamily="50" charset="0"/>
                <a:cs typeface="Netto OT"/>
              </a:rPr>
              <a:t>here</a:t>
            </a:r>
            <a:endParaRPr sz="1500" dirty="0">
              <a:latin typeface="NettoOT-Bold" panose="02000800000000000000" pitchFamily="50" charset="0"/>
              <a:cs typeface="Netto OT"/>
            </a:endParaRPr>
          </a:p>
        </p:txBody>
      </p:sp>
      <p:sp>
        <p:nvSpPr>
          <p:cNvPr id="10" name="object 10"/>
          <p:cNvSpPr/>
          <p:nvPr/>
        </p:nvSpPr>
        <p:spPr>
          <a:xfrm>
            <a:off x="6740337" y="2143125"/>
            <a:ext cx="1578163" cy="1538935"/>
          </a:xfrm>
          <a:prstGeom prst="rect">
            <a:avLst/>
          </a:prstGeom>
          <a:blipFill>
            <a:blip r:embed="rId6" cstate="screen">
              <a:extLst>
                <a:ext uri="{BEBA8EAE-BF5A-486C-A8C5-ECC9F3942E4B}">
                  <a14:imgProps xmlns:a14="http://schemas.microsoft.com/office/drawing/2010/main">
                    <a14:imgLayer r:embed="rId7">
                      <a14:imgEffect>
                        <a14:backgroundRemoval t="0" b="100000" l="0" r="9725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1" name="object 11"/>
          <p:cNvSpPr txBox="1"/>
          <p:nvPr/>
        </p:nvSpPr>
        <p:spPr>
          <a:xfrm rot="21360000">
            <a:off x="6482229" y="2633075"/>
            <a:ext cx="1302654" cy="384721"/>
          </a:xfrm>
          <a:prstGeom prst="rect">
            <a:avLst/>
          </a:prstGeom>
        </p:spPr>
        <p:txBody>
          <a:bodyPr vert="horz" wrap="square" lIns="0" tIns="0" rIns="0" bIns="0" rtlCol="0">
            <a:spAutoFit/>
          </a:bodyPr>
          <a:lstStyle/>
          <a:p>
            <a:pPr>
              <a:lnSpc>
                <a:spcPts val="1500"/>
              </a:lnSpc>
            </a:pPr>
            <a:r>
              <a:rPr sz="1500" b="1" dirty="0">
                <a:solidFill>
                  <a:srgbClr val="FFFFFF"/>
                </a:solidFill>
                <a:latin typeface="NettoOT-Bold" panose="02000800000000000000" pitchFamily="50" charset="0"/>
                <a:cs typeface="Netto OT"/>
              </a:rPr>
              <a:t>(have</a:t>
            </a:r>
            <a:r>
              <a:rPr sz="1500" b="1" spc="-98" dirty="0">
                <a:solidFill>
                  <a:srgbClr val="FFFFFF"/>
                </a:solidFill>
                <a:latin typeface="NettoOT-Bold" panose="02000800000000000000" pitchFamily="50" charset="0"/>
                <a:cs typeface="Netto OT"/>
              </a:rPr>
              <a:t> </a:t>
            </a:r>
            <a:r>
              <a:rPr sz="2250" b="1" baseline="2777" dirty="0" smtClean="0">
                <a:solidFill>
                  <a:srgbClr val="FFFFFF"/>
                </a:solidFill>
                <a:latin typeface="NettoOT-Bold" panose="02000800000000000000" pitchFamily="50" charset="0"/>
                <a:cs typeface="Netto OT"/>
              </a:rPr>
              <a:t>you</a:t>
            </a:r>
            <a:r>
              <a:rPr lang="en-GB" sz="2250" b="1" baseline="2777" dirty="0" smtClean="0">
                <a:solidFill>
                  <a:srgbClr val="FFFFFF"/>
                </a:solidFill>
                <a:latin typeface="NettoOT-Bold" panose="02000800000000000000" pitchFamily="50" charset="0"/>
                <a:cs typeface="Netto OT"/>
              </a:rPr>
              <a:t> seen them around?)</a:t>
            </a:r>
            <a:endParaRPr sz="2250" baseline="2777" dirty="0">
              <a:latin typeface="NettoOT-Bold" panose="02000800000000000000" pitchFamily="50" charset="0"/>
              <a:cs typeface="Netto OT"/>
            </a:endParaRPr>
          </a:p>
        </p:txBody>
      </p:sp>
      <p:sp>
        <p:nvSpPr>
          <p:cNvPr id="13" name="object 13"/>
          <p:cNvSpPr txBox="1"/>
          <p:nvPr/>
        </p:nvSpPr>
        <p:spPr>
          <a:xfrm>
            <a:off x="1600200" y="3007574"/>
            <a:ext cx="4890612" cy="1881925"/>
          </a:xfrm>
          <a:prstGeom prst="rect">
            <a:avLst/>
          </a:prstGeom>
        </p:spPr>
        <p:txBody>
          <a:bodyPr vert="horz" wrap="square" lIns="0" tIns="9525" rIns="0" bIns="0" rtlCol="0">
            <a:spAutoFit/>
          </a:bodyPr>
          <a:lstStyle/>
          <a:p>
            <a:pPr marL="238125" indent="-228600">
              <a:lnSpc>
                <a:spcPts val="2459"/>
              </a:lnSpc>
              <a:spcBef>
                <a:spcPts val="75"/>
              </a:spcBef>
              <a:buChar char="•"/>
              <a:tabLst>
                <a:tab pos="238125" algn="l"/>
              </a:tabLst>
            </a:pPr>
            <a:r>
              <a:rPr sz="2400" b="1" spc="-23" dirty="0">
                <a:latin typeface="NettoOT-Bold" panose="02000800000000000000" pitchFamily="50" charset="0"/>
                <a:cs typeface="Netto OT"/>
              </a:rPr>
              <a:t>We </a:t>
            </a:r>
            <a:r>
              <a:rPr sz="2400" b="1" dirty="0">
                <a:latin typeface="NettoOT-Bold" panose="02000800000000000000" pitchFamily="50" charset="0"/>
                <a:cs typeface="Netto OT"/>
              </a:rPr>
              <a:t>will listen </a:t>
            </a:r>
            <a:r>
              <a:rPr sz="2400" dirty="0">
                <a:latin typeface="+mj-lt"/>
                <a:cs typeface="Netto OT"/>
              </a:rPr>
              <a:t>and take it</a:t>
            </a:r>
            <a:r>
              <a:rPr sz="2400" spc="-68" dirty="0">
                <a:latin typeface="+mj-lt"/>
                <a:cs typeface="Netto OT"/>
              </a:rPr>
              <a:t> </a:t>
            </a:r>
            <a:r>
              <a:rPr sz="2400" dirty="0">
                <a:latin typeface="+mj-lt"/>
                <a:cs typeface="Netto OT"/>
              </a:rPr>
              <a:t>seriously</a:t>
            </a:r>
          </a:p>
          <a:p>
            <a:pPr marL="238125" marR="318611" indent="-228600">
              <a:lnSpc>
                <a:spcPts val="2400"/>
              </a:lnSpc>
              <a:spcBef>
                <a:spcPts val="120"/>
              </a:spcBef>
              <a:buChar char="•"/>
              <a:tabLst>
                <a:tab pos="238125" algn="l"/>
              </a:tabLst>
            </a:pPr>
            <a:r>
              <a:rPr sz="2400" b="1" spc="-23" dirty="0">
                <a:latin typeface="NettoOT-Bold" panose="02000800000000000000" pitchFamily="50" charset="0"/>
                <a:cs typeface="Netto OT"/>
              </a:rPr>
              <a:t>We </a:t>
            </a:r>
            <a:r>
              <a:rPr sz="2400" b="1" dirty="0">
                <a:latin typeface="NettoOT-Bold" panose="02000800000000000000" pitchFamily="50" charset="0"/>
                <a:cs typeface="Netto OT"/>
              </a:rPr>
              <a:t>will </a:t>
            </a:r>
            <a:r>
              <a:rPr sz="2400" b="1" spc="-8" dirty="0">
                <a:latin typeface="NettoOT-Bold" panose="02000800000000000000" pitchFamily="50" charset="0"/>
                <a:cs typeface="Netto OT"/>
              </a:rPr>
              <a:t>offer </a:t>
            </a:r>
            <a:r>
              <a:rPr sz="2400" b="1" dirty="0">
                <a:latin typeface="NettoOT-Bold" panose="02000800000000000000" pitchFamily="50" charset="0"/>
                <a:cs typeface="Netto OT"/>
              </a:rPr>
              <a:t>support and guidance</a:t>
            </a:r>
            <a:r>
              <a:rPr sz="2400" b="1" spc="-90" dirty="0">
                <a:latin typeface="NettoOT-Bold" panose="02000800000000000000" pitchFamily="50" charset="0"/>
                <a:cs typeface="Netto OT"/>
              </a:rPr>
              <a:t> </a:t>
            </a:r>
            <a:r>
              <a:rPr sz="2400" dirty="0">
                <a:latin typeface="+mj-lt"/>
                <a:cs typeface="Netto OT"/>
              </a:rPr>
              <a:t>to  help you move</a:t>
            </a:r>
            <a:r>
              <a:rPr sz="2400" spc="-11" dirty="0">
                <a:latin typeface="+mj-lt"/>
                <a:cs typeface="Netto OT"/>
              </a:rPr>
              <a:t> </a:t>
            </a:r>
            <a:r>
              <a:rPr sz="2400" spc="-4" dirty="0">
                <a:latin typeface="+mj-lt"/>
                <a:cs typeface="Netto OT"/>
              </a:rPr>
              <a:t>forward</a:t>
            </a:r>
            <a:endParaRPr sz="2400" dirty="0">
              <a:latin typeface="+mj-lt"/>
              <a:cs typeface="Netto OT"/>
            </a:endParaRPr>
          </a:p>
          <a:p>
            <a:pPr marL="238125" marR="3810" indent="-228600">
              <a:lnSpc>
                <a:spcPts val="2400"/>
              </a:lnSpc>
              <a:buChar char="•"/>
              <a:tabLst>
                <a:tab pos="238125" algn="l"/>
              </a:tabLst>
            </a:pPr>
            <a:r>
              <a:rPr sz="2400" b="1" spc="-23" dirty="0">
                <a:latin typeface="NettoOT-Bold" panose="02000800000000000000" pitchFamily="50" charset="0"/>
                <a:cs typeface="Netto OT"/>
              </a:rPr>
              <a:t>We </a:t>
            </a:r>
            <a:r>
              <a:rPr sz="2400" b="1" dirty="0">
                <a:latin typeface="NettoOT-Bold" panose="02000800000000000000" pitchFamily="50" charset="0"/>
                <a:cs typeface="Netto OT"/>
              </a:rPr>
              <a:t>will </a:t>
            </a:r>
            <a:r>
              <a:rPr sz="2400" b="1" spc="-4" dirty="0">
                <a:latin typeface="NettoOT-Bold" panose="02000800000000000000" pitchFamily="50" charset="0"/>
                <a:cs typeface="Netto OT"/>
              </a:rPr>
              <a:t>respect </a:t>
            </a:r>
            <a:r>
              <a:rPr sz="2400" b="1" dirty="0">
                <a:latin typeface="NettoOT-Bold" panose="02000800000000000000" pitchFamily="50" charset="0"/>
                <a:cs typeface="Netto OT"/>
              </a:rPr>
              <a:t>your privacy </a:t>
            </a:r>
            <a:r>
              <a:rPr sz="2400" dirty="0">
                <a:latin typeface="NettoOT" panose="02010504010101010104" pitchFamily="50" charset="0"/>
                <a:cs typeface="Netto OT"/>
              </a:rPr>
              <a:t>but may  have to </a:t>
            </a:r>
            <a:r>
              <a:rPr sz="2400" spc="-8" dirty="0">
                <a:latin typeface="NettoOT" panose="02010504010101010104" pitchFamily="50" charset="0"/>
                <a:cs typeface="Netto OT"/>
              </a:rPr>
              <a:t>share </a:t>
            </a:r>
            <a:r>
              <a:rPr sz="2400" dirty="0">
                <a:latin typeface="NettoOT" panose="02010504010101010104" pitchFamily="50" charset="0"/>
                <a:cs typeface="Netto OT"/>
              </a:rPr>
              <a:t>what you’ve told us with</a:t>
            </a:r>
            <a:r>
              <a:rPr sz="2400" spc="-180" dirty="0">
                <a:latin typeface="NettoOT" panose="02010504010101010104" pitchFamily="50" charset="0"/>
                <a:cs typeface="Netto OT"/>
              </a:rPr>
              <a:t> </a:t>
            </a:r>
            <a:r>
              <a:rPr sz="2400" dirty="0">
                <a:latin typeface="NettoOT" panose="02010504010101010104" pitchFamily="50" charset="0"/>
                <a:cs typeface="Netto OT"/>
              </a:rPr>
              <a:t>the  school’s</a:t>
            </a:r>
            <a:r>
              <a:rPr sz="2400" spc="-4" dirty="0">
                <a:latin typeface="NettoOT" panose="02010504010101010104" pitchFamily="50" charset="0"/>
                <a:cs typeface="Netto OT"/>
              </a:rPr>
              <a:t> </a:t>
            </a:r>
            <a:r>
              <a:rPr sz="2400" dirty="0">
                <a:latin typeface="NettoOT" panose="02010504010101010104" pitchFamily="50" charset="0"/>
                <a:cs typeface="Netto OT"/>
              </a:rPr>
              <a:t>DSL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200" y="0"/>
            <a:ext cx="12192000" cy="6858000"/>
          </a:xfrm>
          <a:custGeom>
            <a:avLst/>
            <a:gdLst/>
            <a:ahLst/>
            <a:cxnLst/>
            <a:rect l="l" t="t" r="r" b="b"/>
            <a:pathLst>
              <a:path w="16256000" h="7620000">
                <a:moveTo>
                  <a:pt x="0" y="7620000"/>
                </a:moveTo>
                <a:lnTo>
                  <a:pt x="16256000" y="7620000"/>
                </a:lnTo>
                <a:lnTo>
                  <a:pt x="16256000" y="0"/>
                </a:lnTo>
                <a:lnTo>
                  <a:pt x="0" y="0"/>
                </a:lnTo>
                <a:lnTo>
                  <a:pt x="0" y="7620000"/>
                </a:lnTo>
                <a:close/>
              </a:path>
            </a:pathLst>
          </a:custGeom>
          <a:solidFill>
            <a:srgbClr val="F68A3B"/>
          </a:solidFill>
        </p:spPr>
        <p:txBody>
          <a:bodyPr wrap="square" lIns="0" tIns="0" rIns="0" bIns="0" rtlCol="0"/>
          <a:lstStyle/>
          <a:p>
            <a:endParaRPr sz="1077" dirty="0">
              <a:latin typeface="NettoOT-Bold" panose="02000800000000000000" pitchFamily="50" charset="0"/>
            </a:endParaRPr>
          </a:p>
        </p:txBody>
      </p:sp>
      <p:sp>
        <p:nvSpPr>
          <p:cNvPr id="3" name="object 3"/>
          <p:cNvSpPr/>
          <p:nvPr/>
        </p:nvSpPr>
        <p:spPr>
          <a:xfrm>
            <a:off x="4129088" y="1628661"/>
            <a:ext cx="3933825" cy="65531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4" name="object 4"/>
          <p:cNvSpPr txBox="1">
            <a:spLocks noGrp="1"/>
          </p:cNvSpPr>
          <p:nvPr>
            <p:ph type="title"/>
          </p:nvPr>
        </p:nvSpPr>
        <p:spPr>
          <a:xfrm>
            <a:off x="4719653" y="1566865"/>
            <a:ext cx="2779395" cy="655949"/>
          </a:xfrm>
          <a:prstGeom prst="rect">
            <a:avLst/>
          </a:prstGeom>
        </p:spPr>
        <p:txBody>
          <a:bodyPr vert="horz" wrap="square" lIns="0" tIns="9525" rIns="0" bIns="0" rtlCol="0">
            <a:spAutoFit/>
          </a:bodyPr>
          <a:lstStyle/>
          <a:p>
            <a:pPr marL="9525">
              <a:spcBef>
                <a:spcPts val="75"/>
              </a:spcBef>
              <a:tabLst>
                <a:tab pos="1648301" algn="l"/>
              </a:tabLst>
            </a:pPr>
            <a:r>
              <a:rPr sz="4200" dirty="0">
                <a:latin typeface="NettoOT" panose="02010504010101010104" pitchFamily="50" charset="0"/>
              </a:rPr>
              <a:t>G</a:t>
            </a:r>
            <a:r>
              <a:rPr sz="4200" spc="-45" dirty="0">
                <a:latin typeface="NettoOT" panose="02010504010101010104" pitchFamily="50" charset="0"/>
              </a:rPr>
              <a:t>r</a:t>
            </a:r>
            <a:r>
              <a:rPr sz="4200" dirty="0">
                <a:latin typeface="NettoOT" panose="02010504010101010104" pitchFamily="50" charset="0"/>
              </a:rPr>
              <a:t>ound	rules:</a:t>
            </a:r>
          </a:p>
        </p:txBody>
      </p:sp>
      <p:sp>
        <p:nvSpPr>
          <p:cNvPr id="5" name="object 5"/>
          <p:cNvSpPr/>
          <p:nvPr/>
        </p:nvSpPr>
        <p:spPr>
          <a:xfrm>
            <a:off x="1252699" y="4186992"/>
            <a:ext cx="1030100" cy="22631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6" name="object 6"/>
          <p:cNvSpPr/>
          <p:nvPr/>
        </p:nvSpPr>
        <p:spPr>
          <a:xfrm>
            <a:off x="4673203" y="4193742"/>
            <a:ext cx="1150562" cy="226306"/>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7" name="object 7"/>
          <p:cNvSpPr/>
          <p:nvPr/>
        </p:nvSpPr>
        <p:spPr>
          <a:xfrm>
            <a:off x="8089906" y="4191375"/>
            <a:ext cx="962025" cy="22631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8" name="object 8"/>
          <p:cNvSpPr/>
          <p:nvPr/>
        </p:nvSpPr>
        <p:spPr>
          <a:xfrm>
            <a:off x="2097522" y="2797305"/>
            <a:ext cx="1122023" cy="112202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9" name="object 9"/>
          <p:cNvSpPr/>
          <p:nvPr/>
        </p:nvSpPr>
        <p:spPr>
          <a:xfrm>
            <a:off x="5510746" y="2750372"/>
            <a:ext cx="1313174" cy="1283399"/>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0" name="object 10"/>
          <p:cNvSpPr/>
          <p:nvPr/>
        </p:nvSpPr>
        <p:spPr>
          <a:xfrm>
            <a:off x="6417192" y="2685822"/>
            <a:ext cx="590569" cy="557974"/>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1" name="object 11"/>
          <p:cNvSpPr/>
          <p:nvPr/>
        </p:nvSpPr>
        <p:spPr>
          <a:xfrm>
            <a:off x="8892292" y="2829991"/>
            <a:ext cx="1055875" cy="103010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2" name="object 12"/>
          <p:cNvSpPr/>
          <p:nvPr/>
        </p:nvSpPr>
        <p:spPr>
          <a:xfrm>
            <a:off x="5233206" y="3291049"/>
            <a:ext cx="590569" cy="557965"/>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3" name="object 13"/>
          <p:cNvSpPr/>
          <p:nvPr/>
        </p:nvSpPr>
        <p:spPr>
          <a:xfrm>
            <a:off x="5418362" y="2822848"/>
            <a:ext cx="428644" cy="404984"/>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4" name="object 14"/>
          <p:cNvSpPr/>
          <p:nvPr/>
        </p:nvSpPr>
        <p:spPr>
          <a:xfrm>
            <a:off x="6450377" y="3429638"/>
            <a:ext cx="537134" cy="522475"/>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5" name="object 15"/>
          <p:cNvSpPr txBox="1"/>
          <p:nvPr/>
        </p:nvSpPr>
        <p:spPr>
          <a:xfrm>
            <a:off x="1264452" y="3963640"/>
            <a:ext cx="2788444" cy="956031"/>
          </a:xfrm>
          <a:prstGeom prst="rect">
            <a:avLst/>
          </a:prstGeom>
        </p:spPr>
        <p:txBody>
          <a:bodyPr vert="horz" wrap="square" lIns="0" tIns="32385" rIns="0" bIns="0" rtlCol="0">
            <a:spAutoFit/>
          </a:bodyPr>
          <a:lstStyle/>
          <a:p>
            <a:pPr marL="9525" marR="3810" algn="ctr">
              <a:lnSpc>
                <a:spcPts val="2400"/>
              </a:lnSpc>
              <a:spcBef>
                <a:spcPts val="255"/>
              </a:spcBef>
            </a:pPr>
            <a:r>
              <a:rPr sz="2100" b="1" dirty="0">
                <a:solidFill>
                  <a:srgbClr val="FFFFFF"/>
                </a:solidFill>
                <a:latin typeface="NettoOT-Bold" panose="02000800000000000000" pitchFamily="50" charset="0"/>
                <a:cs typeface="Netto OT"/>
              </a:rPr>
              <a:t>Everyone </a:t>
            </a:r>
            <a:r>
              <a:rPr sz="2100" b="1" dirty="0">
                <a:latin typeface="NettoOT-Bold" panose="02000800000000000000" pitchFamily="50" charset="0"/>
                <a:cs typeface="Netto OT"/>
              </a:rPr>
              <a:t>has the</a:t>
            </a:r>
            <a:r>
              <a:rPr sz="2100" b="1" spc="-60" dirty="0">
                <a:latin typeface="NettoOT-Bold" panose="02000800000000000000" pitchFamily="50" charset="0"/>
                <a:cs typeface="Netto OT"/>
              </a:rPr>
              <a:t> </a:t>
            </a:r>
            <a:r>
              <a:rPr sz="2100" b="1" dirty="0">
                <a:latin typeface="NettoOT-Bold" panose="02000800000000000000" pitchFamily="50" charset="0"/>
                <a:cs typeface="Netto OT"/>
              </a:rPr>
              <a:t>right</a:t>
            </a:r>
            <a:r>
              <a:rPr sz="2100" b="1" spc="-19" dirty="0">
                <a:latin typeface="NettoOT-Bold" panose="02000800000000000000" pitchFamily="50" charset="0"/>
                <a:cs typeface="Netto OT"/>
              </a:rPr>
              <a:t> </a:t>
            </a:r>
            <a:r>
              <a:rPr sz="2100" b="1" dirty="0">
                <a:latin typeface="NettoOT-Bold" panose="02000800000000000000" pitchFamily="50" charset="0"/>
                <a:cs typeface="Netto OT"/>
              </a:rPr>
              <a:t>to  be listened to and their  views</a:t>
            </a:r>
            <a:r>
              <a:rPr sz="2100" b="1" spc="-8" dirty="0">
                <a:latin typeface="NettoOT-Bold" panose="02000800000000000000" pitchFamily="50" charset="0"/>
                <a:cs typeface="Netto OT"/>
              </a:rPr>
              <a:t> </a:t>
            </a:r>
            <a:r>
              <a:rPr sz="2100" b="1" spc="-4" dirty="0">
                <a:latin typeface="NettoOT-Bold" panose="02000800000000000000" pitchFamily="50" charset="0"/>
                <a:cs typeface="Netto OT"/>
              </a:rPr>
              <a:t>respected</a:t>
            </a:r>
            <a:endParaRPr sz="2100" dirty="0">
              <a:latin typeface="NettoOT-Bold" panose="02000800000000000000" pitchFamily="50" charset="0"/>
              <a:cs typeface="Netto OT"/>
            </a:endParaRPr>
          </a:p>
        </p:txBody>
      </p:sp>
      <p:sp>
        <p:nvSpPr>
          <p:cNvPr id="16" name="object 16"/>
          <p:cNvSpPr txBox="1"/>
          <p:nvPr/>
        </p:nvSpPr>
        <p:spPr>
          <a:xfrm>
            <a:off x="4664183" y="3963640"/>
            <a:ext cx="2727217" cy="648254"/>
          </a:xfrm>
          <a:prstGeom prst="rect">
            <a:avLst/>
          </a:prstGeom>
        </p:spPr>
        <p:txBody>
          <a:bodyPr vert="horz" wrap="square" lIns="0" tIns="32385" rIns="0" bIns="0" rtlCol="0">
            <a:spAutoFit/>
          </a:bodyPr>
          <a:lstStyle/>
          <a:p>
            <a:pPr marL="1174909" marR="3810" indent="-1165860">
              <a:lnSpc>
                <a:spcPts val="2400"/>
              </a:lnSpc>
              <a:spcBef>
                <a:spcPts val="255"/>
              </a:spcBef>
            </a:pPr>
            <a:r>
              <a:rPr sz="2100" b="1" dirty="0">
                <a:solidFill>
                  <a:srgbClr val="FFFFFF"/>
                </a:solidFill>
                <a:latin typeface="NettoOT-Bold" panose="02000800000000000000" pitchFamily="50" charset="0"/>
                <a:cs typeface="Netto OT"/>
              </a:rPr>
              <a:t>Everyone’s </a:t>
            </a:r>
            <a:r>
              <a:rPr sz="2100" b="1" dirty="0">
                <a:latin typeface="NettoOT-Bold" panose="02000800000000000000" pitchFamily="50" charset="0"/>
                <a:cs typeface="Netto OT"/>
              </a:rPr>
              <a:t>contribution</a:t>
            </a:r>
            <a:r>
              <a:rPr sz="2100" b="1" spc="-79" dirty="0">
                <a:latin typeface="NettoOT-Bold" panose="02000800000000000000" pitchFamily="50" charset="0"/>
                <a:cs typeface="Netto OT"/>
              </a:rPr>
              <a:t> </a:t>
            </a:r>
            <a:r>
              <a:rPr sz="2100" b="1" dirty="0">
                <a:latin typeface="NettoOT-Bold" panose="02000800000000000000" pitchFamily="50" charset="0"/>
                <a:cs typeface="Netto OT"/>
              </a:rPr>
              <a:t>is  valid</a:t>
            </a:r>
            <a:endParaRPr sz="2100" dirty="0">
              <a:latin typeface="NettoOT-Bold" panose="02000800000000000000" pitchFamily="50" charset="0"/>
              <a:cs typeface="Netto OT"/>
            </a:endParaRPr>
          </a:p>
        </p:txBody>
      </p:sp>
      <p:sp>
        <p:nvSpPr>
          <p:cNvPr id="17" name="object 17"/>
          <p:cNvSpPr txBox="1"/>
          <p:nvPr/>
        </p:nvSpPr>
        <p:spPr>
          <a:xfrm>
            <a:off x="8079645" y="3963640"/>
            <a:ext cx="2907983" cy="648254"/>
          </a:xfrm>
          <a:prstGeom prst="rect">
            <a:avLst/>
          </a:prstGeom>
        </p:spPr>
        <p:txBody>
          <a:bodyPr vert="horz" wrap="square" lIns="0" tIns="32385" rIns="0" bIns="0" rtlCol="0">
            <a:spAutoFit/>
          </a:bodyPr>
          <a:lstStyle/>
          <a:p>
            <a:pPr marL="720566" marR="3810" indent="-711518">
              <a:lnSpc>
                <a:spcPts val="2400"/>
              </a:lnSpc>
              <a:spcBef>
                <a:spcPts val="255"/>
              </a:spcBef>
            </a:pPr>
            <a:r>
              <a:rPr sz="2100" b="1" dirty="0">
                <a:solidFill>
                  <a:srgbClr val="FFFFFF"/>
                </a:solidFill>
                <a:latin typeface="NettoOT-Bold" panose="02000800000000000000" pitchFamily="50" charset="0"/>
                <a:cs typeface="Netto OT"/>
              </a:rPr>
              <a:t>Mistakes</a:t>
            </a:r>
            <a:r>
              <a:rPr sz="2100" b="1" spc="-23" dirty="0">
                <a:solidFill>
                  <a:srgbClr val="FFFFFF"/>
                </a:solidFill>
                <a:latin typeface="NettoOT-Bold" panose="02000800000000000000" pitchFamily="50" charset="0"/>
                <a:cs typeface="Netto OT"/>
              </a:rPr>
              <a:t> </a:t>
            </a:r>
            <a:r>
              <a:rPr sz="2100" b="1" spc="-8" dirty="0">
                <a:latin typeface="NettoOT-Bold" panose="02000800000000000000" pitchFamily="50" charset="0"/>
                <a:cs typeface="Netto OT"/>
              </a:rPr>
              <a:t>are</a:t>
            </a:r>
            <a:r>
              <a:rPr sz="2100" b="1" spc="-19" dirty="0">
                <a:latin typeface="NettoOT-Bold" panose="02000800000000000000" pitchFamily="50" charset="0"/>
                <a:cs typeface="Netto OT"/>
              </a:rPr>
              <a:t> </a:t>
            </a:r>
            <a:r>
              <a:rPr sz="2100" b="1" dirty="0">
                <a:latin typeface="NettoOT-Bold" panose="02000800000000000000" pitchFamily="50" charset="0"/>
                <a:cs typeface="Netto OT"/>
              </a:rPr>
              <a:t>okay</a:t>
            </a:r>
            <a:r>
              <a:rPr sz="2100" b="1" spc="-221" dirty="0">
                <a:latin typeface="NettoOT-Bold" panose="02000800000000000000" pitchFamily="50" charset="0"/>
                <a:cs typeface="Netto OT"/>
              </a:rPr>
              <a:t> </a:t>
            </a:r>
            <a:r>
              <a:rPr sz="2100" b="1" dirty="0">
                <a:latin typeface="NettoOT-Bold" panose="02000800000000000000" pitchFamily="50" charset="0"/>
                <a:cs typeface="Netto OT"/>
              </a:rPr>
              <a:t>–</a:t>
            </a:r>
            <a:r>
              <a:rPr sz="2100" b="1" spc="-221" dirty="0">
                <a:latin typeface="NettoOT-Bold" panose="02000800000000000000" pitchFamily="50" charset="0"/>
                <a:cs typeface="Netto OT"/>
              </a:rPr>
              <a:t> </a:t>
            </a:r>
            <a:r>
              <a:rPr sz="2100" b="1" dirty="0">
                <a:latin typeface="NettoOT-Bold" panose="02000800000000000000" pitchFamily="50" charset="0"/>
                <a:cs typeface="Netto OT"/>
              </a:rPr>
              <a:t>that’s  how we</a:t>
            </a:r>
            <a:r>
              <a:rPr sz="2100" b="1" spc="-71" dirty="0">
                <a:latin typeface="NettoOT-Bold" panose="02000800000000000000" pitchFamily="50" charset="0"/>
                <a:cs typeface="Netto OT"/>
              </a:rPr>
              <a:t> </a:t>
            </a:r>
            <a:r>
              <a:rPr sz="2100" b="1" dirty="0">
                <a:latin typeface="NettoOT-Bold" panose="02000800000000000000" pitchFamily="50" charset="0"/>
                <a:cs typeface="Netto OT"/>
              </a:rPr>
              <a:t>learn</a:t>
            </a:r>
            <a:endParaRPr sz="2100" dirty="0">
              <a:latin typeface="NettoOT-Bold" panose="02000800000000000000" pitchFamily="50" charset="0"/>
              <a:cs typeface="Netto O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56474" y="2238032"/>
            <a:ext cx="3647123" cy="2092945"/>
          </a:xfrm>
          <a:prstGeom prst="rect">
            <a:avLst/>
          </a:prstGeom>
        </p:spPr>
        <p:txBody>
          <a:bodyPr vert="horz" wrap="square" lIns="0" tIns="32385" rIns="0" bIns="0" rtlCol="0">
            <a:spAutoFit/>
          </a:bodyPr>
          <a:lstStyle/>
          <a:p>
            <a:pPr marL="9525" marR="3810">
              <a:lnSpc>
                <a:spcPts val="2400"/>
              </a:lnSpc>
              <a:spcBef>
                <a:spcPts val="255"/>
              </a:spcBef>
            </a:pPr>
            <a:r>
              <a:rPr sz="2100" b="1" spc="-8" dirty="0">
                <a:latin typeface="NettoOT-Bold" panose="02000800000000000000" pitchFamily="50" charset="0"/>
                <a:cs typeface="Netto OT"/>
              </a:rPr>
              <a:t>As </a:t>
            </a:r>
            <a:r>
              <a:rPr sz="2100" b="1" dirty="0">
                <a:latin typeface="NettoOT-Bold" panose="02000800000000000000" pitchFamily="50" charset="0"/>
                <a:cs typeface="Netto OT"/>
              </a:rPr>
              <a:t>a school we want to take  action on online sexual  </a:t>
            </a:r>
            <a:r>
              <a:rPr sz="2100" b="1" spc="-4" dirty="0">
                <a:latin typeface="NettoOT-Bold" panose="02000800000000000000" pitchFamily="50" charset="0"/>
                <a:cs typeface="Netto OT"/>
              </a:rPr>
              <a:t>harassment. </a:t>
            </a:r>
            <a:r>
              <a:rPr sz="2100" b="1" spc="-23" dirty="0">
                <a:latin typeface="NettoOT-Bold" panose="02000800000000000000" pitchFamily="50" charset="0"/>
                <a:cs typeface="Netto OT"/>
              </a:rPr>
              <a:t>We </a:t>
            </a:r>
            <a:r>
              <a:rPr sz="2100" b="1" dirty="0">
                <a:latin typeface="NettoOT-Bold" panose="02000800000000000000" pitchFamily="50" charset="0"/>
                <a:cs typeface="Netto OT"/>
              </a:rPr>
              <a:t>want to</a:t>
            </a:r>
            <a:r>
              <a:rPr sz="2100" b="1" spc="-195" dirty="0">
                <a:latin typeface="NettoOT-Bold" panose="02000800000000000000" pitchFamily="50" charset="0"/>
                <a:cs typeface="Netto OT"/>
              </a:rPr>
              <a:t> </a:t>
            </a:r>
            <a:r>
              <a:rPr sz="2100" b="1" spc="-4" dirty="0">
                <a:latin typeface="NettoOT-Bold" panose="02000800000000000000" pitchFamily="50" charset="0"/>
                <a:cs typeface="Netto OT"/>
              </a:rPr>
              <a:t>increase  reporting </a:t>
            </a:r>
            <a:r>
              <a:rPr sz="2100" b="1" dirty="0">
                <a:latin typeface="NettoOT-Bold" panose="02000800000000000000" pitchFamily="50" charset="0"/>
                <a:cs typeface="Netto OT"/>
              </a:rPr>
              <a:t>and </a:t>
            </a:r>
            <a:r>
              <a:rPr sz="2100" b="1" spc="-8" dirty="0">
                <a:latin typeface="NettoOT-Bold" panose="02000800000000000000" pitchFamily="50" charset="0"/>
                <a:cs typeface="Netto OT"/>
              </a:rPr>
              <a:t>offer</a:t>
            </a:r>
            <a:r>
              <a:rPr sz="2100" b="1" spc="-11" dirty="0">
                <a:latin typeface="NettoOT-Bold" panose="02000800000000000000" pitchFamily="50" charset="0"/>
                <a:cs typeface="Netto OT"/>
              </a:rPr>
              <a:t> </a:t>
            </a:r>
            <a:r>
              <a:rPr sz="2100" b="1" dirty="0">
                <a:latin typeface="NettoOT-Bold" panose="02000800000000000000" pitchFamily="50" charset="0"/>
                <a:cs typeface="Netto OT"/>
              </a:rPr>
              <a:t>support.</a:t>
            </a:r>
            <a:endParaRPr sz="2100" dirty="0">
              <a:latin typeface="NettoOT-Bold" panose="02000800000000000000" pitchFamily="50" charset="0"/>
              <a:cs typeface="Netto OT"/>
            </a:endParaRPr>
          </a:p>
          <a:p>
            <a:pPr>
              <a:spcBef>
                <a:spcPts val="41"/>
              </a:spcBef>
            </a:pPr>
            <a:endParaRPr sz="1388" dirty="0">
              <a:latin typeface="Times"/>
              <a:cs typeface="Times"/>
            </a:endParaRPr>
          </a:p>
          <a:p>
            <a:pPr marL="9525" marR="556260">
              <a:lnSpc>
                <a:spcPts val="2400"/>
              </a:lnSpc>
            </a:pPr>
            <a:r>
              <a:rPr sz="2100" b="1" dirty="0">
                <a:latin typeface="NettoOT-Bold" panose="02000800000000000000" pitchFamily="50" charset="0"/>
                <a:cs typeface="Netto OT"/>
              </a:rPr>
              <a:t>But we can’t do it alone…  </a:t>
            </a:r>
            <a:r>
              <a:rPr sz="2100" b="1" spc="-15" dirty="0">
                <a:latin typeface="NettoOT-Bold" panose="02000800000000000000" pitchFamily="50" charset="0"/>
                <a:cs typeface="Netto OT"/>
              </a:rPr>
              <a:t>YOU </a:t>
            </a:r>
            <a:r>
              <a:rPr sz="2100" b="1" dirty="0">
                <a:latin typeface="NettoOT-Bold" panose="02000800000000000000" pitchFamily="50" charset="0"/>
                <a:cs typeface="Netto OT"/>
              </a:rPr>
              <a:t>need to take action</a:t>
            </a:r>
            <a:r>
              <a:rPr sz="2100" b="1" spc="-56" dirty="0">
                <a:latin typeface="NettoOT-Bold" panose="02000800000000000000" pitchFamily="50" charset="0"/>
                <a:cs typeface="Netto OT"/>
              </a:rPr>
              <a:t> </a:t>
            </a:r>
            <a:r>
              <a:rPr sz="2100" b="1" dirty="0">
                <a:latin typeface="NettoOT-Bold" panose="02000800000000000000" pitchFamily="50" charset="0"/>
                <a:cs typeface="Netto OT"/>
              </a:rPr>
              <a:t>too</a:t>
            </a:r>
            <a:endParaRPr sz="2100" dirty="0">
              <a:latin typeface="NettoOT-Bold" panose="02000800000000000000" pitchFamily="50" charset="0"/>
              <a:cs typeface="Netto OT"/>
            </a:endParaRPr>
          </a:p>
        </p:txBody>
      </p:sp>
      <p:sp>
        <p:nvSpPr>
          <p:cNvPr id="3" name="object 3"/>
          <p:cNvSpPr/>
          <p:nvPr/>
        </p:nvSpPr>
        <p:spPr>
          <a:xfrm>
            <a:off x="6191250" y="2224411"/>
            <a:ext cx="1279522" cy="4425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4" name="object 4"/>
          <p:cNvSpPr txBox="1"/>
          <p:nvPr/>
        </p:nvSpPr>
        <p:spPr>
          <a:xfrm>
            <a:off x="6281768" y="2231373"/>
            <a:ext cx="3103245" cy="740427"/>
          </a:xfrm>
          <a:prstGeom prst="rect">
            <a:avLst/>
          </a:prstGeom>
        </p:spPr>
        <p:txBody>
          <a:bodyPr vert="horz" wrap="square" lIns="0" tIns="4286" rIns="0" bIns="0" rtlCol="0">
            <a:spAutoFit/>
          </a:bodyPr>
          <a:lstStyle/>
          <a:p>
            <a:pPr marL="14288">
              <a:spcBef>
                <a:spcPts val="34"/>
              </a:spcBef>
            </a:pPr>
            <a:r>
              <a:rPr sz="2100" b="1" dirty="0">
                <a:solidFill>
                  <a:srgbClr val="FFFFFF"/>
                </a:solidFill>
                <a:latin typeface="NettoOT-Bold" panose="02000800000000000000" pitchFamily="50" charset="0"/>
                <a:cs typeface="Netto OT"/>
              </a:rPr>
              <a:t>Support…</a:t>
            </a:r>
            <a:endParaRPr sz="2100" dirty="0">
              <a:latin typeface="NettoOT-Bold" panose="02000800000000000000" pitchFamily="50" charset="0"/>
              <a:cs typeface="Netto OT"/>
            </a:endParaRPr>
          </a:p>
          <a:p>
            <a:pPr marL="9525">
              <a:spcBef>
                <a:spcPts val="671"/>
              </a:spcBef>
            </a:pPr>
            <a:r>
              <a:rPr sz="3150" b="1" baseline="4960" dirty="0">
                <a:latin typeface="NettoOT-Bold" panose="02000800000000000000" pitchFamily="50" charset="0"/>
                <a:cs typeface="Netto OT"/>
              </a:rPr>
              <a:t>your </a:t>
            </a:r>
            <a:r>
              <a:rPr sz="3150" b="1" baseline="3968" dirty="0">
                <a:latin typeface="NettoOT-Bold" panose="02000800000000000000" pitchFamily="50" charset="0"/>
                <a:cs typeface="Netto OT"/>
              </a:rPr>
              <a:t>friends </a:t>
            </a:r>
            <a:r>
              <a:rPr sz="2100" b="1" dirty="0">
                <a:latin typeface="NettoOT-Bold" panose="02000800000000000000" pitchFamily="50" charset="0"/>
                <a:cs typeface="Netto OT"/>
              </a:rPr>
              <a:t>and</a:t>
            </a:r>
            <a:r>
              <a:rPr sz="2100" b="1" spc="-169" dirty="0">
                <a:latin typeface="NettoOT-Bold" panose="02000800000000000000" pitchFamily="50" charset="0"/>
                <a:cs typeface="Netto OT"/>
              </a:rPr>
              <a:t> </a:t>
            </a:r>
            <a:r>
              <a:rPr sz="2100" b="1" dirty="0">
                <a:latin typeface="NettoOT-Bold" panose="02000800000000000000" pitchFamily="50" charset="0"/>
                <a:cs typeface="Netto OT"/>
              </a:rPr>
              <a:t>classmates</a:t>
            </a:r>
            <a:endParaRPr sz="2100" dirty="0">
              <a:latin typeface="NettoOT-Bold" panose="02000800000000000000" pitchFamily="50" charset="0"/>
              <a:cs typeface="Netto OT"/>
            </a:endParaRPr>
          </a:p>
        </p:txBody>
      </p:sp>
      <p:sp>
        <p:nvSpPr>
          <p:cNvPr id="5" name="object 5"/>
          <p:cNvSpPr/>
          <p:nvPr/>
        </p:nvSpPr>
        <p:spPr>
          <a:xfrm>
            <a:off x="6225387" y="3066202"/>
            <a:ext cx="1500759" cy="438998"/>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6" name="object 6"/>
          <p:cNvSpPr txBox="1"/>
          <p:nvPr/>
        </p:nvSpPr>
        <p:spPr>
          <a:xfrm>
            <a:off x="6282673" y="3028376"/>
            <a:ext cx="3858101" cy="781624"/>
          </a:xfrm>
          <a:prstGeom prst="rect">
            <a:avLst/>
          </a:prstGeom>
        </p:spPr>
        <p:txBody>
          <a:bodyPr vert="horz" wrap="square" lIns="0" tIns="70485" rIns="0" bIns="0" rtlCol="0">
            <a:spAutoFit/>
          </a:bodyPr>
          <a:lstStyle/>
          <a:p>
            <a:pPr marL="9525">
              <a:spcBef>
                <a:spcPts val="555"/>
              </a:spcBef>
            </a:pPr>
            <a:r>
              <a:rPr sz="2100" b="1" spc="-8" dirty="0">
                <a:solidFill>
                  <a:srgbClr val="FFFFFF"/>
                </a:solidFill>
                <a:latin typeface="NettoOT-Bold" panose="02000800000000000000" pitchFamily="50" charset="0"/>
                <a:cs typeface="Netto OT"/>
              </a:rPr>
              <a:t>Encourage…</a:t>
            </a:r>
            <a:endParaRPr sz="2100" dirty="0">
              <a:latin typeface="NettoOT-Bold" panose="02000800000000000000" pitchFamily="50" charset="0"/>
              <a:cs typeface="Netto OT"/>
            </a:endParaRPr>
          </a:p>
          <a:p>
            <a:pPr marL="12383">
              <a:spcBef>
                <a:spcPts val="480"/>
              </a:spcBef>
            </a:pPr>
            <a:r>
              <a:rPr sz="2100" b="1" dirty="0">
                <a:latin typeface="NettoOT-Bold" panose="02000800000000000000" pitchFamily="50" charset="0"/>
                <a:cs typeface="Netto OT"/>
              </a:rPr>
              <a:t>and help </a:t>
            </a:r>
            <a:r>
              <a:rPr sz="3150" b="1" baseline="1984" dirty="0">
                <a:latin typeface="NettoOT-Bold" panose="02000800000000000000" pitchFamily="50" charset="0"/>
                <a:cs typeface="Netto OT"/>
              </a:rPr>
              <a:t>with </a:t>
            </a:r>
            <a:r>
              <a:rPr sz="3150" b="1" spc="-11" baseline="2976" dirty="0">
                <a:latin typeface="NettoOT-Bold" panose="02000800000000000000" pitchFamily="50" charset="0"/>
                <a:cs typeface="Netto OT"/>
              </a:rPr>
              <a:t>reporting </a:t>
            </a:r>
            <a:r>
              <a:rPr sz="3150" b="1" baseline="4960" dirty="0">
                <a:latin typeface="NettoOT-Bold" panose="02000800000000000000" pitchFamily="50" charset="0"/>
                <a:cs typeface="Netto OT"/>
              </a:rPr>
              <a:t>to an</a:t>
            </a:r>
            <a:r>
              <a:rPr sz="3150" b="1" spc="-343" baseline="4960" dirty="0">
                <a:latin typeface="NettoOT-Bold" panose="02000800000000000000" pitchFamily="50" charset="0"/>
                <a:cs typeface="Netto OT"/>
              </a:rPr>
              <a:t> </a:t>
            </a:r>
            <a:r>
              <a:rPr sz="3150" b="1" spc="-5" baseline="5952" dirty="0">
                <a:latin typeface="NettoOT-Bold" panose="02000800000000000000" pitchFamily="50" charset="0"/>
                <a:cs typeface="Netto OT"/>
              </a:rPr>
              <a:t>adul</a:t>
            </a:r>
            <a:r>
              <a:rPr sz="3150" b="1" spc="-5" baseline="6944" dirty="0">
                <a:latin typeface="NettoOT-Bold" panose="02000800000000000000" pitchFamily="50" charset="0"/>
                <a:cs typeface="Netto OT"/>
              </a:rPr>
              <a:t>t</a:t>
            </a:r>
            <a:endParaRPr sz="3150" baseline="6944" dirty="0">
              <a:latin typeface="NettoOT-Bold" panose="02000800000000000000" pitchFamily="50" charset="0"/>
              <a:cs typeface="Netto OT"/>
            </a:endParaRPr>
          </a:p>
        </p:txBody>
      </p:sp>
      <p:sp>
        <p:nvSpPr>
          <p:cNvPr id="7" name="object 7"/>
          <p:cNvSpPr/>
          <p:nvPr/>
        </p:nvSpPr>
        <p:spPr>
          <a:xfrm>
            <a:off x="6245248" y="3976573"/>
            <a:ext cx="1312697" cy="443027"/>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8" name="object 8"/>
          <p:cNvSpPr txBox="1"/>
          <p:nvPr/>
        </p:nvSpPr>
        <p:spPr>
          <a:xfrm>
            <a:off x="6284058" y="4060173"/>
            <a:ext cx="2492216" cy="740427"/>
          </a:xfrm>
          <a:prstGeom prst="rect">
            <a:avLst/>
          </a:prstGeom>
        </p:spPr>
        <p:txBody>
          <a:bodyPr vert="horz" wrap="square" lIns="0" tIns="4286" rIns="0" bIns="0" rtlCol="0">
            <a:spAutoFit/>
          </a:bodyPr>
          <a:lstStyle/>
          <a:p>
            <a:pPr marL="14288">
              <a:spcBef>
                <a:spcPts val="34"/>
              </a:spcBef>
            </a:pPr>
            <a:r>
              <a:rPr sz="2100" b="1" dirty="0">
                <a:solidFill>
                  <a:srgbClr val="FFFFFF"/>
                </a:solidFill>
                <a:latin typeface="NettoOT-Bold" panose="02000800000000000000" pitchFamily="50" charset="0"/>
                <a:cs typeface="Netto OT"/>
              </a:rPr>
              <a:t>Report</a:t>
            </a:r>
            <a:r>
              <a:rPr sz="2100" b="1" spc="-38" dirty="0">
                <a:solidFill>
                  <a:srgbClr val="FFFFFF"/>
                </a:solidFill>
                <a:latin typeface="NettoOT-Bold" panose="02000800000000000000" pitchFamily="50" charset="0"/>
                <a:cs typeface="Netto OT"/>
              </a:rPr>
              <a:t> </a:t>
            </a:r>
            <a:r>
              <a:rPr sz="3150" b="1" baseline="-1984" dirty="0">
                <a:solidFill>
                  <a:srgbClr val="FFFFFF"/>
                </a:solidFill>
                <a:latin typeface="NettoOT-Bold" panose="02000800000000000000" pitchFamily="50" charset="0"/>
                <a:cs typeface="Netto OT"/>
              </a:rPr>
              <a:t>it…</a:t>
            </a:r>
            <a:endParaRPr sz="3150" baseline="-1984" dirty="0">
              <a:latin typeface="NettoOT-Bold" panose="02000800000000000000" pitchFamily="50" charset="0"/>
              <a:cs typeface="Netto OT"/>
            </a:endParaRPr>
          </a:p>
          <a:p>
            <a:pPr marL="9525">
              <a:spcBef>
                <a:spcPts val="664"/>
              </a:spcBef>
            </a:pPr>
            <a:r>
              <a:rPr sz="3150" b="1" baseline="4960" dirty="0">
                <a:latin typeface="NettoOT-Bold" panose="02000800000000000000" pitchFamily="50" charset="0"/>
                <a:cs typeface="Netto OT"/>
              </a:rPr>
              <a:t>when </a:t>
            </a:r>
            <a:r>
              <a:rPr sz="3150" b="1" baseline="2976" dirty="0">
                <a:latin typeface="NettoOT-Bold" panose="02000800000000000000" pitchFamily="50" charset="0"/>
                <a:cs typeface="Netto OT"/>
              </a:rPr>
              <a:t>you </a:t>
            </a:r>
            <a:r>
              <a:rPr sz="3150" b="1" baseline="1984" dirty="0">
                <a:latin typeface="NettoOT-Bold" panose="02000800000000000000" pitchFamily="50" charset="0"/>
                <a:cs typeface="Netto OT"/>
              </a:rPr>
              <a:t>see </a:t>
            </a:r>
            <a:r>
              <a:rPr sz="2100" b="1" dirty="0">
                <a:latin typeface="NettoOT-Bold" panose="02000800000000000000" pitchFamily="50" charset="0"/>
                <a:cs typeface="Netto OT"/>
              </a:rPr>
              <a:t>it</a:t>
            </a:r>
            <a:r>
              <a:rPr sz="2100" b="1" spc="-203" dirty="0">
                <a:latin typeface="NettoOT-Bold" panose="02000800000000000000" pitchFamily="50" charset="0"/>
                <a:cs typeface="Netto OT"/>
              </a:rPr>
              <a:t> </a:t>
            </a:r>
            <a:r>
              <a:rPr sz="2100" b="1" dirty="0">
                <a:latin typeface="NettoOT-Bold" panose="02000800000000000000" pitchFamily="50" charset="0"/>
                <a:cs typeface="Netto OT"/>
              </a:rPr>
              <a:t>online</a:t>
            </a:r>
            <a:endParaRPr sz="2100" dirty="0">
              <a:latin typeface="NettoOT-Bold" panose="02000800000000000000" pitchFamily="50" charset="0"/>
              <a:cs typeface="Netto OT"/>
            </a:endParaRPr>
          </a:p>
        </p:txBody>
      </p:sp>
      <p:sp>
        <p:nvSpPr>
          <p:cNvPr id="9" name="object 9"/>
          <p:cNvSpPr/>
          <p:nvPr/>
        </p:nvSpPr>
        <p:spPr>
          <a:xfrm>
            <a:off x="6245247" y="4811202"/>
            <a:ext cx="1194273" cy="44659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0" name="object 10"/>
          <p:cNvSpPr txBox="1"/>
          <p:nvPr/>
        </p:nvSpPr>
        <p:spPr>
          <a:xfrm rot="21540000">
            <a:off x="6304358" y="4902918"/>
            <a:ext cx="1077008" cy="269304"/>
          </a:xfrm>
          <a:prstGeom prst="rect">
            <a:avLst/>
          </a:prstGeom>
        </p:spPr>
        <p:txBody>
          <a:bodyPr vert="horz" wrap="square" lIns="0" tIns="0" rIns="0" bIns="0" rtlCol="0">
            <a:spAutoFit/>
          </a:bodyPr>
          <a:lstStyle/>
          <a:p>
            <a:pPr>
              <a:lnSpc>
                <a:spcPts val="2100"/>
              </a:lnSpc>
            </a:pPr>
            <a:r>
              <a:rPr sz="2100" b="1" spc="-8" dirty="0">
                <a:solidFill>
                  <a:srgbClr val="FFFFFF"/>
                </a:solidFill>
                <a:latin typeface="NettoOT-Bold" panose="02000800000000000000" pitchFamily="50" charset="0"/>
                <a:cs typeface="Netto OT"/>
              </a:rPr>
              <a:t>Call</a:t>
            </a:r>
            <a:r>
              <a:rPr sz="2100" b="1" spc="-68" dirty="0">
                <a:solidFill>
                  <a:srgbClr val="FFFFFF"/>
                </a:solidFill>
                <a:latin typeface="NettoOT-Bold" panose="02000800000000000000" pitchFamily="50" charset="0"/>
                <a:cs typeface="Netto OT"/>
              </a:rPr>
              <a:t> </a:t>
            </a:r>
            <a:r>
              <a:rPr sz="2100" b="1" dirty="0">
                <a:solidFill>
                  <a:srgbClr val="FFFFFF"/>
                </a:solidFill>
                <a:latin typeface="NettoOT-Bold" panose="02000800000000000000" pitchFamily="50" charset="0"/>
                <a:cs typeface="Netto OT"/>
              </a:rPr>
              <a:t>out…</a:t>
            </a:r>
            <a:endParaRPr sz="2100" dirty="0">
              <a:latin typeface="NettoOT-Bold" panose="02000800000000000000" pitchFamily="50" charset="0"/>
              <a:cs typeface="Netto OT"/>
            </a:endParaRPr>
          </a:p>
        </p:txBody>
      </p:sp>
      <p:sp>
        <p:nvSpPr>
          <p:cNvPr id="11" name="object 11"/>
          <p:cNvSpPr txBox="1"/>
          <p:nvPr/>
        </p:nvSpPr>
        <p:spPr>
          <a:xfrm rot="21540000">
            <a:off x="6252868" y="5378391"/>
            <a:ext cx="3052937" cy="538609"/>
          </a:xfrm>
          <a:prstGeom prst="rect">
            <a:avLst/>
          </a:prstGeom>
        </p:spPr>
        <p:txBody>
          <a:bodyPr vert="horz" wrap="square" lIns="0" tIns="0" rIns="0" bIns="0" rtlCol="0">
            <a:spAutoFit/>
          </a:bodyPr>
          <a:lstStyle/>
          <a:p>
            <a:pPr>
              <a:lnSpc>
                <a:spcPts val="2100"/>
              </a:lnSpc>
            </a:pPr>
            <a:r>
              <a:rPr sz="2100" b="1" dirty="0">
                <a:latin typeface="NettoOT-Bold" panose="02000800000000000000" pitchFamily="50" charset="0"/>
                <a:cs typeface="Netto OT"/>
              </a:rPr>
              <a:t>unwelcome</a:t>
            </a:r>
            <a:r>
              <a:rPr sz="2100" b="1" spc="-15" dirty="0">
                <a:latin typeface="NettoOT-Bold" panose="02000800000000000000" pitchFamily="50" charset="0"/>
                <a:cs typeface="Netto OT"/>
              </a:rPr>
              <a:t> </a:t>
            </a:r>
            <a:r>
              <a:rPr sz="2100" b="1" dirty="0">
                <a:latin typeface="NettoOT-Bold" panose="02000800000000000000" pitchFamily="50" charset="0"/>
                <a:cs typeface="Netto OT"/>
              </a:rPr>
              <a:t>behaviour</a:t>
            </a:r>
            <a:r>
              <a:rPr sz="2100" b="1" spc="-217" dirty="0">
                <a:latin typeface="NettoOT-Bold" panose="02000800000000000000" pitchFamily="50" charset="0"/>
                <a:cs typeface="Netto OT"/>
              </a:rPr>
              <a:t> </a:t>
            </a:r>
            <a:r>
              <a:rPr sz="2100" b="1" dirty="0">
                <a:latin typeface="NettoOT-Bold" panose="02000800000000000000" pitchFamily="50" charset="0"/>
                <a:cs typeface="Netto OT"/>
              </a:rPr>
              <a:t>–</a:t>
            </a:r>
            <a:r>
              <a:rPr sz="2100" b="1" spc="-217" dirty="0">
                <a:latin typeface="NettoOT-Bold" panose="02000800000000000000" pitchFamily="50" charset="0"/>
                <a:cs typeface="Netto OT"/>
              </a:rPr>
              <a:t> </a:t>
            </a:r>
            <a:r>
              <a:rPr sz="2100" b="1" dirty="0">
                <a:latin typeface="NettoOT-Bold" panose="02000800000000000000" pitchFamily="50" charset="0"/>
                <a:cs typeface="Netto OT"/>
              </a:rPr>
              <a:t>don’t</a:t>
            </a:r>
            <a:r>
              <a:rPr sz="2100" b="1" spc="-15" dirty="0">
                <a:latin typeface="NettoOT-Bold" panose="02000800000000000000" pitchFamily="50" charset="0"/>
                <a:cs typeface="Netto OT"/>
              </a:rPr>
              <a:t> </a:t>
            </a:r>
            <a:r>
              <a:rPr sz="2100" b="1" dirty="0">
                <a:latin typeface="NettoOT-Bold" panose="02000800000000000000" pitchFamily="50" charset="0"/>
                <a:cs typeface="Netto OT"/>
              </a:rPr>
              <a:t>go</a:t>
            </a:r>
            <a:r>
              <a:rPr sz="2100" b="1" spc="-15" dirty="0">
                <a:latin typeface="NettoOT-Bold" panose="02000800000000000000" pitchFamily="50" charset="0"/>
                <a:cs typeface="Netto OT"/>
              </a:rPr>
              <a:t> </a:t>
            </a:r>
            <a:r>
              <a:rPr sz="2100" b="1" dirty="0">
                <a:latin typeface="NettoOT-Bold" panose="02000800000000000000" pitchFamily="50" charset="0"/>
                <a:cs typeface="Netto OT"/>
              </a:rPr>
              <a:t>along</a:t>
            </a:r>
            <a:r>
              <a:rPr sz="2100" b="1" spc="-71" dirty="0">
                <a:latin typeface="NettoOT-Bold" panose="02000800000000000000" pitchFamily="50" charset="0"/>
                <a:cs typeface="Netto OT"/>
              </a:rPr>
              <a:t> </a:t>
            </a:r>
            <a:r>
              <a:rPr sz="2100" b="1" dirty="0">
                <a:latin typeface="NettoOT-Bold" panose="02000800000000000000" pitchFamily="50" charset="0"/>
                <a:cs typeface="Netto OT"/>
              </a:rPr>
              <a:t>with</a:t>
            </a:r>
            <a:r>
              <a:rPr sz="2100" b="1" spc="-15" dirty="0">
                <a:latin typeface="NettoOT-Bold" panose="02000800000000000000" pitchFamily="50" charset="0"/>
                <a:cs typeface="Netto OT"/>
              </a:rPr>
              <a:t> </a:t>
            </a:r>
            <a:r>
              <a:rPr sz="2100" b="1" dirty="0">
                <a:latin typeface="NettoOT-Bold" panose="02000800000000000000" pitchFamily="50" charset="0"/>
                <a:cs typeface="Netto OT"/>
              </a:rPr>
              <a:t>it</a:t>
            </a:r>
            <a:endParaRPr sz="2100" dirty="0">
              <a:latin typeface="NettoOT-Bold" panose="02000800000000000000" pitchFamily="50" charset="0"/>
              <a:cs typeface="Netto OT"/>
            </a:endParaRPr>
          </a:p>
        </p:txBody>
      </p:sp>
      <p:sp>
        <p:nvSpPr>
          <p:cNvPr id="12" name="object 12"/>
          <p:cNvSpPr/>
          <p:nvPr/>
        </p:nvSpPr>
        <p:spPr>
          <a:xfrm>
            <a:off x="1165993" y="1412119"/>
            <a:ext cx="4212050" cy="65531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3" name="object 13"/>
          <p:cNvSpPr txBox="1">
            <a:spLocks noGrp="1"/>
          </p:cNvSpPr>
          <p:nvPr>
            <p:ph type="title"/>
          </p:nvPr>
        </p:nvSpPr>
        <p:spPr>
          <a:xfrm>
            <a:off x="1289451" y="1405208"/>
            <a:ext cx="4032885" cy="540533"/>
          </a:xfrm>
          <a:prstGeom prst="rect">
            <a:avLst/>
          </a:prstGeom>
        </p:spPr>
        <p:txBody>
          <a:bodyPr vert="horz" wrap="square" lIns="0" tIns="9525" rIns="0" bIns="0" rtlCol="0">
            <a:spAutoFit/>
          </a:bodyPr>
          <a:lstStyle/>
          <a:p>
            <a:pPr marL="9525">
              <a:spcBef>
                <a:spcPts val="75"/>
              </a:spcBef>
              <a:tabLst>
                <a:tab pos="651033" algn="l"/>
                <a:tab pos="1599724" algn="l"/>
                <a:tab pos="2464118" algn="l"/>
                <a:tab pos="3306604" algn="l"/>
              </a:tabLst>
            </a:pPr>
            <a:r>
              <a:rPr spc="-71" dirty="0">
                <a:latin typeface="NettoOT" panose="02010504010101010104" pitchFamily="50" charset="0"/>
              </a:rPr>
              <a:t>W</a:t>
            </a:r>
            <a:r>
              <a:rPr dirty="0">
                <a:latin typeface="NettoOT" panose="02010504010101010104" pitchFamily="50" charset="0"/>
              </a:rPr>
              <a:t>e	need	your	help	too!</a:t>
            </a:r>
          </a:p>
        </p:txBody>
      </p:sp>
      <p:sp>
        <p:nvSpPr>
          <p:cNvPr id="14" name="object 14"/>
          <p:cNvSpPr/>
          <p:nvPr/>
        </p:nvSpPr>
        <p:spPr>
          <a:xfrm>
            <a:off x="1141606" y="4275267"/>
            <a:ext cx="459971" cy="226313"/>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5" name="object 8"/>
          <p:cNvSpPr/>
          <p:nvPr/>
        </p:nvSpPr>
        <p:spPr>
          <a:xfrm>
            <a:off x="6172200" y="1402099"/>
            <a:ext cx="2911126" cy="655301"/>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6" name="object 9"/>
          <p:cNvSpPr txBox="1">
            <a:spLocks/>
          </p:cNvSpPr>
          <p:nvPr/>
        </p:nvSpPr>
        <p:spPr>
          <a:xfrm>
            <a:off x="6248400" y="1440667"/>
            <a:ext cx="2708434" cy="540533"/>
          </a:xfrm>
          <a:prstGeom prst="rect">
            <a:avLst/>
          </a:prstGeom>
        </p:spPr>
        <p:txBody>
          <a:bodyPr vert="horz" wrap="square" lIns="0" tIns="9525" rIns="0" bIns="0" rtlCol="0">
            <a:spAutoFit/>
          </a:bodyPr>
          <a:lstStyle>
            <a:lvl1pPr>
              <a:defRPr sz="3450" b="0" i="0">
                <a:solidFill>
                  <a:schemeClr val="bg1"/>
                </a:solidFill>
                <a:latin typeface="NettoOT-Bold" panose="02000800000000000000" pitchFamily="50" charset="0"/>
                <a:ea typeface="+mj-ea"/>
                <a:cs typeface="NettoOT-Bold" panose="02000800000000000000" pitchFamily="50" charset="0"/>
              </a:defRPr>
            </a:lvl1pPr>
          </a:lstStyle>
          <a:p>
            <a:pPr marL="9525" defTabSz="914400">
              <a:spcBef>
                <a:spcPts val="75"/>
              </a:spcBef>
              <a:tabLst>
                <a:tab pos="627221" algn="l"/>
                <a:tab pos="1467803" algn="l"/>
                <a:tab pos="1927860" algn="l"/>
              </a:tabLst>
            </a:pPr>
            <a:r>
              <a:rPr lang="en-GB" kern="0" dirty="0" smtClean="0">
                <a:latin typeface="+mj-lt"/>
              </a:rPr>
              <a:t>I</a:t>
            </a:r>
            <a:r>
              <a:rPr lang="en-GB" kern="0" spc="11" dirty="0" smtClean="0">
                <a:latin typeface="+mj-lt"/>
              </a:rPr>
              <a:t>t</a:t>
            </a:r>
            <a:r>
              <a:rPr lang="en-GB" kern="0" dirty="0" smtClean="0">
                <a:latin typeface="+mj-lt"/>
              </a:rPr>
              <a:t>’s	over	to	you</a:t>
            </a:r>
            <a:endParaRPr lang="en-GB" kern="0" dirty="0">
              <a:latin typeface="+mj-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8191500" cy="6858000"/>
          </a:xfrm>
          <a:custGeom>
            <a:avLst/>
            <a:gdLst/>
            <a:ahLst/>
            <a:cxnLst/>
            <a:rect l="l" t="t" r="r" b="b"/>
            <a:pathLst>
              <a:path w="10922000" h="7620000">
                <a:moveTo>
                  <a:pt x="0" y="7620000"/>
                </a:moveTo>
                <a:lnTo>
                  <a:pt x="10922000" y="7620000"/>
                </a:lnTo>
                <a:lnTo>
                  <a:pt x="10922000" y="0"/>
                </a:lnTo>
                <a:lnTo>
                  <a:pt x="0" y="0"/>
                </a:lnTo>
                <a:lnTo>
                  <a:pt x="0" y="7620000"/>
                </a:lnTo>
                <a:close/>
              </a:path>
            </a:pathLst>
          </a:custGeom>
          <a:solidFill>
            <a:srgbClr val="000000"/>
          </a:solidFill>
        </p:spPr>
        <p:txBody>
          <a:bodyPr wrap="square" lIns="0" tIns="0" rIns="0" bIns="0" rtlCol="0"/>
          <a:lstStyle/>
          <a:p>
            <a:endParaRPr sz="1077" dirty="0">
              <a:latin typeface="NettoOT-Bold" panose="02000800000000000000" pitchFamily="50" charset="0"/>
            </a:endParaRPr>
          </a:p>
        </p:txBody>
      </p:sp>
      <p:sp>
        <p:nvSpPr>
          <p:cNvPr id="3" name="object 3"/>
          <p:cNvSpPr/>
          <p:nvPr/>
        </p:nvSpPr>
        <p:spPr>
          <a:xfrm>
            <a:off x="138404" y="1995105"/>
            <a:ext cx="4727292" cy="288883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4" name="object 4"/>
          <p:cNvSpPr/>
          <p:nvPr/>
        </p:nvSpPr>
        <p:spPr>
          <a:xfrm>
            <a:off x="4728293" y="3874824"/>
            <a:ext cx="552450" cy="526256"/>
          </a:xfrm>
          <a:custGeom>
            <a:avLst/>
            <a:gdLst/>
            <a:ahLst/>
            <a:cxnLst/>
            <a:rect l="l" t="t" r="r" b="b"/>
            <a:pathLst>
              <a:path w="736600" h="701675">
                <a:moveTo>
                  <a:pt x="167157" y="0"/>
                </a:moveTo>
                <a:lnTo>
                  <a:pt x="0" y="587819"/>
                </a:lnTo>
                <a:lnTo>
                  <a:pt x="573671" y="701446"/>
                </a:lnTo>
                <a:lnTo>
                  <a:pt x="736206" y="167055"/>
                </a:lnTo>
                <a:lnTo>
                  <a:pt x="167157" y="0"/>
                </a:lnTo>
                <a:close/>
              </a:path>
            </a:pathLst>
          </a:custGeom>
          <a:solidFill>
            <a:srgbClr val="F1B344"/>
          </a:solidFill>
        </p:spPr>
        <p:txBody>
          <a:bodyPr wrap="square" lIns="0" tIns="0" rIns="0" bIns="0" rtlCol="0"/>
          <a:lstStyle/>
          <a:p>
            <a:endParaRPr sz="1077" dirty="0">
              <a:latin typeface="NettoOT-Bold" panose="02000800000000000000" pitchFamily="50" charset="0"/>
            </a:endParaRPr>
          </a:p>
        </p:txBody>
      </p:sp>
      <p:sp>
        <p:nvSpPr>
          <p:cNvPr id="5" name="object 5"/>
          <p:cNvSpPr/>
          <p:nvPr/>
        </p:nvSpPr>
        <p:spPr>
          <a:xfrm>
            <a:off x="323003" y="3423993"/>
            <a:ext cx="443389" cy="396716"/>
          </a:xfrm>
          <a:custGeom>
            <a:avLst/>
            <a:gdLst/>
            <a:ahLst/>
            <a:cxnLst/>
            <a:rect l="l" t="t" r="r" b="b"/>
            <a:pathLst>
              <a:path w="591185" h="528954">
                <a:moveTo>
                  <a:pt x="443725" y="0"/>
                </a:moveTo>
                <a:lnTo>
                  <a:pt x="0" y="168795"/>
                </a:lnTo>
                <a:lnTo>
                  <a:pt x="193814" y="528866"/>
                </a:lnTo>
                <a:lnTo>
                  <a:pt x="590740" y="331635"/>
                </a:lnTo>
                <a:lnTo>
                  <a:pt x="443725" y="0"/>
                </a:lnTo>
                <a:close/>
              </a:path>
            </a:pathLst>
          </a:custGeom>
          <a:solidFill>
            <a:srgbClr val="FF6600"/>
          </a:solidFill>
        </p:spPr>
        <p:txBody>
          <a:bodyPr wrap="square" lIns="0" tIns="0" rIns="0" bIns="0" rtlCol="0"/>
          <a:lstStyle/>
          <a:p>
            <a:endParaRPr sz="1077" dirty="0">
              <a:latin typeface="NettoOT-Bold" panose="02000800000000000000" pitchFamily="50" charset="0"/>
            </a:endParaRPr>
          </a:p>
        </p:txBody>
      </p:sp>
      <p:sp>
        <p:nvSpPr>
          <p:cNvPr id="6" name="object 6"/>
          <p:cNvSpPr/>
          <p:nvPr/>
        </p:nvSpPr>
        <p:spPr>
          <a:xfrm>
            <a:off x="8344873" y="3405987"/>
            <a:ext cx="1486727" cy="44758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7" name="object 7"/>
          <p:cNvSpPr/>
          <p:nvPr/>
        </p:nvSpPr>
        <p:spPr>
          <a:xfrm>
            <a:off x="10085512" y="3422556"/>
            <a:ext cx="1495394" cy="60280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4" name="object 14"/>
          <p:cNvSpPr txBox="1"/>
          <p:nvPr/>
        </p:nvSpPr>
        <p:spPr>
          <a:xfrm>
            <a:off x="8336859" y="3771238"/>
            <a:ext cx="1227773" cy="253916"/>
          </a:xfrm>
          <a:prstGeom prst="rect">
            <a:avLst/>
          </a:prstGeom>
        </p:spPr>
        <p:txBody>
          <a:bodyPr vert="horz" wrap="square" lIns="0" tIns="11430" rIns="0" bIns="0" rtlCol="0">
            <a:spAutoFit/>
          </a:bodyPr>
          <a:lstStyle/>
          <a:p>
            <a:pPr marL="9525">
              <a:spcBef>
                <a:spcPts val="90"/>
              </a:spcBef>
            </a:pPr>
            <a:r>
              <a:rPr sz="1575" b="1" spc="-41" dirty="0">
                <a:latin typeface="NettoOT-Bold" panose="02000800000000000000" pitchFamily="50" charset="0"/>
                <a:cs typeface="Netto OT"/>
              </a:rPr>
              <a:t>0808 </a:t>
            </a:r>
            <a:r>
              <a:rPr sz="1575" b="1" spc="-34" dirty="0">
                <a:latin typeface="NettoOT-Bold" panose="02000800000000000000" pitchFamily="50" charset="0"/>
                <a:cs typeface="Netto OT"/>
              </a:rPr>
              <a:t>808</a:t>
            </a:r>
            <a:r>
              <a:rPr sz="1575" b="1" spc="-255" dirty="0">
                <a:latin typeface="NettoOT-Bold" panose="02000800000000000000" pitchFamily="50" charset="0"/>
                <a:cs typeface="Netto OT"/>
              </a:rPr>
              <a:t> </a:t>
            </a:r>
            <a:r>
              <a:rPr sz="1575" b="1" spc="-56" dirty="0">
                <a:latin typeface="NettoOT-Bold" panose="02000800000000000000" pitchFamily="50" charset="0"/>
                <a:cs typeface="Netto OT"/>
              </a:rPr>
              <a:t>4994</a:t>
            </a:r>
            <a:endParaRPr sz="1575" dirty="0">
              <a:latin typeface="NettoOT-Bold" panose="02000800000000000000" pitchFamily="50" charset="0"/>
              <a:cs typeface="Netto OT"/>
            </a:endParaRPr>
          </a:p>
        </p:txBody>
      </p:sp>
      <p:sp>
        <p:nvSpPr>
          <p:cNvPr id="16" name="object 16"/>
          <p:cNvSpPr/>
          <p:nvPr/>
        </p:nvSpPr>
        <p:spPr>
          <a:xfrm>
            <a:off x="8326403" y="5314111"/>
            <a:ext cx="867889" cy="23766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7" name="object 17"/>
          <p:cNvSpPr/>
          <p:nvPr/>
        </p:nvSpPr>
        <p:spPr>
          <a:xfrm>
            <a:off x="9304492" y="5317789"/>
            <a:ext cx="1059466" cy="235841"/>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8" name="object 18"/>
          <p:cNvSpPr/>
          <p:nvPr/>
        </p:nvSpPr>
        <p:spPr>
          <a:xfrm>
            <a:off x="11127819" y="5266728"/>
            <a:ext cx="489328" cy="309501"/>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9" name="object 19"/>
          <p:cNvSpPr txBox="1"/>
          <p:nvPr/>
        </p:nvSpPr>
        <p:spPr>
          <a:xfrm>
            <a:off x="8850078" y="5670491"/>
            <a:ext cx="832961" cy="240450"/>
          </a:xfrm>
          <a:prstGeom prst="rect">
            <a:avLst/>
          </a:prstGeom>
        </p:spPr>
        <p:txBody>
          <a:bodyPr vert="horz" wrap="square" lIns="0" tIns="9525" rIns="0" bIns="0" rtlCol="0">
            <a:spAutoFit/>
          </a:bodyPr>
          <a:lstStyle/>
          <a:p>
            <a:pPr marL="9525">
              <a:spcBef>
                <a:spcPts val="75"/>
              </a:spcBef>
            </a:pPr>
            <a:r>
              <a:rPr sz="750" dirty="0">
                <a:latin typeface="HelveticaNeue-Light"/>
                <a:cs typeface="HelveticaNeue-Light"/>
              </a:rPr>
              <a:t>Co-financed</a:t>
            </a:r>
            <a:r>
              <a:rPr sz="750" spc="-11" dirty="0">
                <a:latin typeface="HelveticaNeue-Light"/>
                <a:cs typeface="HelveticaNeue-Light"/>
              </a:rPr>
              <a:t> </a:t>
            </a:r>
            <a:r>
              <a:rPr sz="750" dirty="0">
                <a:latin typeface="HelveticaNeue-Light"/>
                <a:cs typeface="HelveticaNeue-Light"/>
              </a:rPr>
              <a:t>by</a:t>
            </a:r>
            <a:endParaRPr sz="750">
              <a:latin typeface="HelveticaNeue-Light"/>
              <a:cs typeface="HelveticaNeue-Light"/>
            </a:endParaRPr>
          </a:p>
          <a:p>
            <a:pPr marL="9525"/>
            <a:r>
              <a:rPr sz="750" dirty="0">
                <a:latin typeface="HelveticaNeue-Light"/>
                <a:cs typeface="HelveticaNeue-Light"/>
              </a:rPr>
              <a:t>the </a:t>
            </a:r>
            <a:r>
              <a:rPr sz="750" spc="-4" dirty="0">
                <a:latin typeface="HelveticaNeue-Light"/>
                <a:cs typeface="HelveticaNeue-Light"/>
              </a:rPr>
              <a:t>European</a:t>
            </a:r>
            <a:r>
              <a:rPr sz="750" spc="-53" dirty="0">
                <a:latin typeface="HelveticaNeue-Light"/>
                <a:cs typeface="HelveticaNeue-Light"/>
              </a:rPr>
              <a:t> </a:t>
            </a:r>
            <a:r>
              <a:rPr sz="750" dirty="0">
                <a:latin typeface="HelveticaNeue-Light"/>
                <a:cs typeface="HelveticaNeue-Light"/>
              </a:rPr>
              <a:t>Union</a:t>
            </a:r>
            <a:endParaRPr sz="750">
              <a:latin typeface="HelveticaNeue-Light"/>
              <a:cs typeface="HelveticaNeue-Light"/>
            </a:endParaRPr>
          </a:p>
        </p:txBody>
      </p:sp>
      <p:sp>
        <p:nvSpPr>
          <p:cNvPr id="20" name="object 20"/>
          <p:cNvSpPr/>
          <p:nvPr/>
        </p:nvSpPr>
        <p:spPr>
          <a:xfrm>
            <a:off x="8318500" y="5646087"/>
            <a:ext cx="474512" cy="316468"/>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21" name="object 21"/>
          <p:cNvSpPr/>
          <p:nvPr/>
        </p:nvSpPr>
        <p:spPr>
          <a:xfrm>
            <a:off x="10487591" y="5281280"/>
            <a:ext cx="533133" cy="296227"/>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26" name="object 26"/>
          <p:cNvSpPr txBox="1"/>
          <p:nvPr/>
        </p:nvSpPr>
        <p:spPr>
          <a:xfrm>
            <a:off x="8316878" y="4900419"/>
            <a:ext cx="2811780" cy="240450"/>
          </a:xfrm>
          <a:prstGeom prst="rect">
            <a:avLst/>
          </a:prstGeom>
        </p:spPr>
        <p:txBody>
          <a:bodyPr vert="horz" wrap="square" lIns="0" tIns="9525" rIns="0" bIns="0" rtlCol="0">
            <a:spAutoFit/>
          </a:bodyPr>
          <a:lstStyle/>
          <a:p>
            <a:pPr marL="9525" marR="3810">
              <a:spcBef>
                <a:spcPts val="75"/>
              </a:spcBef>
            </a:pPr>
            <a:r>
              <a:rPr sz="750" dirty="0">
                <a:latin typeface="HelveticaNeue-Light"/>
                <a:cs typeface="HelveticaNeue-Light"/>
              </a:rPr>
              <a:t>Digital Exploitation and Sexual Harassment Among Minors in</a:t>
            </a:r>
            <a:r>
              <a:rPr sz="750" spc="-60" dirty="0">
                <a:latin typeface="HelveticaNeue-Light"/>
                <a:cs typeface="HelveticaNeue-Light"/>
              </a:rPr>
              <a:t> </a:t>
            </a:r>
            <a:r>
              <a:rPr sz="750" spc="-4" dirty="0">
                <a:latin typeface="HelveticaNeue-Light"/>
                <a:cs typeface="HelveticaNeue-Light"/>
              </a:rPr>
              <a:t>Europe  </a:t>
            </a:r>
            <a:r>
              <a:rPr sz="750" dirty="0">
                <a:latin typeface="HelveticaNeue-Light"/>
                <a:cs typeface="HelveticaNeue-Light"/>
              </a:rPr>
              <a:t>Understanding, </a:t>
            </a:r>
            <a:r>
              <a:rPr sz="750" spc="-4" dirty="0">
                <a:latin typeface="HelveticaNeue-Light"/>
                <a:cs typeface="HelveticaNeue-Light"/>
              </a:rPr>
              <a:t>Preventing, </a:t>
            </a:r>
            <a:r>
              <a:rPr sz="750" dirty="0">
                <a:latin typeface="HelveticaNeue-Light"/>
                <a:cs typeface="HelveticaNeue-Light"/>
              </a:rPr>
              <a:t>Responding</a:t>
            </a:r>
            <a:endParaRPr sz="750">
              <a:latin typeface="HelveticaNeue-Light"/>
              <a:cs typeface="HelveticaNeue-Light"/>
            </a:endParaRPr>
          </a:p>
        </p:txBody>
      </p:sp>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26403" y="4314457"/>
            <a:ext cx="1298753" cy="480637"/>
          </a:xfrm>
          <a:prstGeom prst="rect">
            <a:avLst/>
          </a:prstGeom>
        </p:spPr>
      </p:pic>
      <p:pic>
        <p:nvPicPr>
          <p:cNvPr id="22" name="Picture 2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103514" y="2330194"/>
            <a:ext cx="2872746" cy="219761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78214" y="4040867"/>
            <a:ext cx="2332757" cy="118067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4" name="object 4"/>
          <p:cNvSpPr txBox="1"/>
          <p:nvPr/>
        </p:nvSpPr>
        <p:spPr>
          <a:xfrm>
            <a:off x="3495311" y="5313240"/>
            <a:ext cx="5316855" cy="540533"/>
          </a:xfrm>
          <a:prstGeom prst="rect">
            <a:avLst/>
          </a:prstGeom>
        </p:spPr>
        <p:txBody>
          <a:bodyPr vert="horz" wrap="square" lIns="0" tIns="9525" rIns="0" bIns="0" rtlCol="0">
            <a:spAutoFit/>
          </a:bodyPr>
          <a:lstStyle/>
          <a:p>
            <a:pPr marL="9525">
              <a:spcBef>
                <a:spcPts val="75"/>
              </a:spcBef>
              <a:tabLst>
                <a:tab pos="1019651" algn="l"/>
                <a:tab pos="1406366" algn="l"/>
                <a:tab pos="2043589" algn="l"/>
                <a:tab pos="3203258" algn="l"/>
                <a:tab pos="3902869" algn="l"/>
                <a:tab pos="4490085" algn="l"/>
              </a:tabLst>
            </a:pPr>
            <a:r>
              <a:rPr sz="3450" dirty="0">
                <a:latin typeface="NettoOT" panose="02010504010101010104" pitchFamily="50" charset="0"/>
                <a:cs typeface="Netto OT"/>
              </a:rPr>
              <a:t>What	is	li</a:t>
            </a:r>
            <a:r>
              <a:rPr sz="3450" spc="-38" dirty="0">
                <a:latin typeface="NettoOT" panose="02010504010101010104" pitchFamily="50" charset="0"/>
                <a:cs typeface="Netto OT"/>
              </a:rPr>
              <a:t>f</a:t>
            </a:r>
            <a:r>
              <a:rPr sz="3450" dirty="0">
                <a:latin typeface="NettoOT" panose="02010504010101010104" pitchFamily="50" charset="0"/>
                <a:cs typeface="Netto OT"/>
              </a:rPr>
              <a:t>e	online	like	</a:t>
            </a:r>
            <a:r>
              <a:rPr sz="3450" spc="-38" dirty="0">
                <a:latin typeface="NettoOT" panose="02010504010101010104" pitchFamily="50" charset="0"/>
                <a:cs typeface="Netto OT"/>
              </a:rPr>
              <a:t>f</a:t>
            </a:r>
            <a:r>
              <a:rPr sz="3450" dirty="0">
                <a:latin typeface="NettoOT" panose="02010504010101010104" pitchFamily="50" charset="0"/>
                <a:cs typeface="Netto OT"/>
              </a:rPr>
              <a:t>or	you?</a:t>
            </a:r>
          </a:p>
        </p:txBody>
      </p:sp>
      <p:sp>
        <p:nvSpPr>
          <p:cNvPr id="5" name="object 5"/>
          <p:cNvSpPr/>
          <p:nvPr/>
        </p:nvSpPr>
        <p:spPr>
          <a:xfrm>
            <a:off x="5110071" y="1959596"/>
            <a:ext cx="733820" cy="749297"/>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6" name="object 6"/>
          <p:cNvSpPr/>
          <p:nvPr/>
        </p:nvSpPr>
        <p:spPr>
          <a:xfrm>
            <a:off x="3298729" y="945767"/>
            <a:ext cx="1448247" cy="1431855"/>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7" name="object 7"/>
          <p:cNvSpPr/>
          <p:nvPr/>
        </p:nvSpPr>
        <p:spPr>
          <a:xfrm>
            <a:off x="6763063" y="987352"/>
            <a:ext cx="1088223" cy="1074486"/>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8" name="object 8"/>
          <p:cNvSpPr/>
          <p:nvPr/>
        </p:nvSpPr>
        <p:spPr>
          <a:xfrm>
            <a:off x="5604391" y="3349342"/>
            <a:ext cx="975103" cy="99405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9" name="object 9"/>
          <p:cNvSpPr/>
          <p:nvPr/>
        </p:nvSpPr>
        <p:spPr>
          <a:xfrm>
            <a:off x="4131068" y="3088291"/>
            <a:ext cx="1031319" cy="1024214"/>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0" name="object 10"/>
          <p:cNvSpPr/>
          <p:nvPr/>
        </p:nvSpPr>
        <p:spPr>
          <a:xfrm>
            <a:off x="6440642" y="2700271"/>
            <a:ext cx="1064219" cy="1047597"/>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1" name="object 11"/>
          <p:cNvSpPr/>
          <p:nvPr/>
        </p:nvSpPr>
        <p:spPr>
          <a:xfrm>
            <a:off x="7543800" y="1670285"/>
            <a:ext cx="909118" cy="950231"/>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2" name="object 12"/>
          <p:cNvSpPr/>
          <p:nvPr/>
        </p:nvSpPr>
        <p:spPr>
          <a:xfrm>
            <a:off x="4466576" y="705274"/>
            <a:ext cx="997896" cy="1038074"/>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3" name="object 13"/>
          <p:cNvSpPr/>
          <p:nvPr/>
        </p:nvSpPr>
        <p:spPr>
          <a:xfrm>
            <a:off x="5905562" y="1668838"/>
            <a:ext cx="1197144" cy="1241612"/>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5" name="object 15"/>
          <p:cNvSpPr/>
          <p:nvPr/>
        </p:nvSpPr>
        <p:spPr>
          <a:xfrm>
            <a:off x="6270126" y="745597"/>
            <a:ext cx="702621" cy="870890"/>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6" name="object 16"/>
          <p:cNvSpPr/>
          <p:nvPr/>
        </p:nvSpPr>
        <p:spPr>
          <a:xfrm>
            <a:off x="4394635" y="1942938"/>
            <a:ext cx="673637" cy="880948"/>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7" name="object 17"/>
          <p:cNvSpPr/>
          <p:nvPr/>
        </p:nvSpPr>
        <p:spPr>
          <a:xfrm>
            <a:off x="4965526" y="2700271"/>
            <a:ext cx="866822" cy="832342"/>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8" name="object 18"/>
          <p:cNvSpPr/>
          <p:nvPr/>
        </p:nvSpPr>
        <p:spPr>
          <a:xfrm>
            <a:off x="4896937" y="5771887"/>
            <a:ext cx="1665788" cy="226310"/>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9" name="object 19"/>
          <p:cNvSpPr/>
          <p:nvPr/>
        </p:nvSpPr>
        <p:spPr>
          <a:xfrm>
            <a:off x="7962900" y="5771887"/>
            <a:ext cx="782860" cy="226310"/>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20" name="object 2"/>
          <p:cNvSpPr/>
          <p:nvPr/>
        </p:nvSpPr>
        <p:spPr>
          <a:xfrm rot="19162288">
            <a:off x="7200477" y="3196405"/>
            <a:ext cx="2332757" cy="1180671"/>
          </a:xfrm>
          <a:prstGeom prst="rect">
            <a:avLst/>
          </a:prstGeom>
          <a:blipFill>
            <a:blip r:embed="rId18" cstate="screen">
              <a:extLst>
                <a:ext uri="{BEBA8EAE-BF5A-486C-A8C5-ECC9F3942E4B}">
                  <a14:imgProps xmlns:a14="http://schemas.microsoft.com/office/drawing/2010/main">
                    <a14:imgLayer r:embed="rId19">
                      <a14:imgEffect>
                        <a14:backgroundRemoval t="0" b="100000" l="0" r="100000">
                          <a14:backgroundMark x1="74927" y1="62089" x2="74927" y2="62089"/>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pic>
        <p:nvPicPr>
          <p:cNvPr id="21" name="Picture 20"/>
          <p:cNvPicPr>
            <a:picLocks noChangeAspect="1"/>
          </p:cNvPicPr>
          <p:nvPr/>
        </p:nvPicPr>
        <p:blipFill rotWithShape="1">
          <a:blip r:embed="rId20" cstate="screen">
            <a:extLst>
              <a:ext uri="{28A0092B-C50C-407E-A947-70E740481C1C}">
                <a14:useLocalDpi xmlns:a14="http://schemas.microsoft.com/office/drawing/2010/main"/>
              </a:ext>
            </a:extLst>
          </a:blip>
          <a:srcRect l="36492" t="33275" r="49896" b="38346"/>
          <a:stretch/>
        </p:blipFill>
        <p:spPr>
          <a:xfrm>
            <a:off x="5546338" y="1106090"/>
            <a:ext cx="805374" cy="80765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90703" y="3221629"/>
            <a:ext cx="2653820" cy="263115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3" name="object 3"/>
          <p:cNvSpPr/>
          <p:nvPr/>
        </p:nvSpPr>
        <p:spPr>
          <a:xfrm>
            <a:off x="6016336" y="509188"/>
            <a:ext cx="2529761" cy="262919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4" name="object 4"/>
          <p:cNvSpPr/>
          <p:nvPr/>
        </p:nvSpPr>
        <p:spPr>
          <a:xfrm>
            <a:off x="8001000" y="1609393"/>
            <a:ext cx="2962613" cy="2962607"/>
          </a:xfrm>
          <a:prstGeom prst="rect">
            <a:avLst/>
          </a:prstGeom>
          <a:blipFill>
            <a:blip r:embed="rId5" cstate="screen">
              <a:extLst>
                <a:ext uri="{BEBA8EAE-BF5A-486C-A8C5-ECC9F3942E4B}">
                  <a14:imgProps xmlns:a14="http://schemas.microsoft.com/office/drawing/2010/main">
                    <a14:imgLayer r:embed="rId6">
                      <a14:imgEffect>
                        <a14:backgroundRemoval t="0" b="100000" l="0" r="94808">
                          <a14:foregroundMark x1="3269" y1="9615" x2="3269" y2="9615"/>
                          <a14:foregroundMark x1="88654" y1="3077" x2="88654" y2="3077"/>
                          <a14:foregroundMark x1="94808" y1="88782" x2="94808" y2="88782"/>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5" name="object 5"/>
          <p:cNvSpPr/>
          <p:nvPr/>
        </p:nvSpPr>
        <p:spPr>
          <a:xfrm>
            <a:off x="2695575" y="571500"/>
            <a:ext cx="3745344" cy="3214583"/>
          </a:xfrm>
          <a:prstGeom prst="rect">
            <a:avLst/>
          </a:prstGeom>
          <a:blipFill>
            <a:blip r:embed="rId7" cstate="print">
              <a:extLst>
                <a:ext uri="{BEBA8EAE-BF5A-486C-A8C5-ECC9F3942E4B}">
                  <a14:imgProps xmlns:a14="http://schemas.microsoft.com/office/drawing/2010/main">
                    <a14:imgLayer r:embed="rId8">
                      <a14:imgEffect>
                        <a14:backgroundRemoval t="2439" b="95393" l="2791" r="81628"/>
                      </a14:imgEffect>
                    </a14:imgLayer>
                  </a14:imgProps>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6" name="object 6"/>
          <p:cNvSpPr/>
          <p:nvPr/>
        </p:nvSpPr>
        <p:spPr>
          <a:xfrm>
            <a:off x="0" y="713575"/>
            <a:ext cx="2875693" cy="3144860"/>
          </a:xfrm>
          <a:prstGeom prst="rect">
            <a:avLst/>
          </a:prstGeom>
          <a:blipFill>
            <a:blip r:embed="rId9" cstate="print"/>
            <a:stretch>
              <a:fillRect/>
            </a:stretch>
          </a:blipFill>
        </p:spPr>
        <p:txBody>
          <a:bodyPr wrap="square" lIns="0" tIns="0" rIns="0" bIns="0" rtlCol="0"/>
          <a:lstStyle/>
          <a:p>
            <a:endParaRPr sz="1077" dirty="0">
              <a:latin typeface="NettoOT-Bold" panose="02000800000000000000" pitchFamily="50" charset="0"/>
            </a:endParaRPr>
          </a:p>
        </p:txBody>
      </p:sp>
      <p:sp>
        <p:nvSpPr>
          <p:cNvPr id="7" name="object 7"/>
          <p:cNvSpPr/>
          <p:nvPr/>
        </p:nvSpPr>
        <p:spPr>
          <a:xfrm>
            <a:off x="9642967" y="3109912"/>
            <a:ext cx="2549033" cy="2680145"/>
          </a:xfrm>
          <a:prstGeom prst="rect">
            <a:avLst/>
          </a:prstGeom>
          <a:blipFill>
            <a:blip r:embed="rId10" cstate="print">
              <a:extLst>
                <a:ext uri="{BEBA8EAE-BF5A-486C-A8C5-ECC9F3942E4B}">
                  <a14:imgProps xmlns:a14="http://schemas.microsoft.com/office/drawing/2010/main">
                    <a14:imgLayer r:embed="rId11">
                      <a14:imgEffect>
                        <a14:backgroundRemoval t="8479" b="95262" l="2100" r="92126"/>
                      </a14:imgEffect>
                    </a14:imgLayer>
                  </a14:imgProps>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8" name="object 8"/>
          <p:cNvSpPr/>
          <p:nvPr/>
        </p:nvSpPr>
        <p:spPr>
          <a:xfrm>
            <a:off x="380200" y="3038180"/>
            <a:ext cx="3229775" cy="3010271"/>
          </a:xfrm>
          <a:prstGeom prst="rect">
            <a:avLst/>
          </a:prstGeom>
          <a:blipFill>
            <a:blip r:embed="rId12" cstate="print">
              <a:extLst>
                <a:ext uri="{BEBA8EAE-BF5A-486C-A8C5-ECC9F3942E4B}">
                  <a14:imgProps xmlns:a14="http://schemas.microsoft.com/office/drawing/2010/main">
                    <a14:imgLayer r:embed="rId13">
                      <a14:imgEffect>
                        <a14:backgroundRemoval t="10474" b="96509" l="15777" r="97680">
                          <a14:foregroundMark x1="92343" y1="4239" x2="92343" y2="4239"/>
                        </a14:backgroundRemoval>
                      </a14:imgEffect>
                    </a14:imgLayer>
                  </a14:imgProps>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9" name="object 9"/>
          <p:cNvSpPr/>
          <p:nvPr/>
        </p:nvSpPr>
        <p:spPr>
          <a:xfrm>
            <a:off x="5618941" y="3007270"/>
            <a:ext cx="3390623" cy="3160205"/>
          </a:xfrm>
          <a:prstGeom prst="rect">
            <a:avLst/>
          </a:prstGeom>
          <a:blipFill>
            <a:blip r:embed="rId14" cstate="print">
              <a:extLst>
                <a:ext uri="{BEBA8EAE-BF5A-486C-A8C5-ECC9F3942E4B}">
                  <a14:imgProps xmlns:a14="http://schemas.microsoft.com/office/drawing/2010/main">
                    <a14:imgLayer r:embed="rId15">
                      <a14:imgEffect>
                        <a14:backgroundRemoval t="7731" b="96259" l="10000" r="98140"/>
                      </a14:imgEffect>
                    </a14:imgLayer>
                  </a14:imgProps>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0" name="object 10"/>
          <p:cNvSpPr txBox="1"/>
          <p:nvPr/>
        </p:nvSpPr>
        <p:spPr>
          <a:xfrm>
            <a:off x="3402726" y="1243392"/>
            <a:ext cx="1830229" cy="1551066"/>
          </a:xfrm>
          <a:prstGeom prst="rect">
            <a:avLst/>
          </a:prstGeom>
        </p:spPr>
        <p:txBody>
          <a:bodyPr vert="horz" wrap="square" lIns="0" tIns="24765" rIns="0" bIns="0" rtlCol="0">
            <a:spAutoFit/>
          </a:bodyPr>
          <a:lstStyle/>
          <a:p>
            <a:pPr marL="9525" marR="3810" indent="-476" algn="ctr">
              <a:lnSpc>
                <a:spcPts val="1725"/>
              </a:lnSpc>
              <a:spcBef>
                <a:spcPts val="195"/>
              </a:spcBef>
            </a:pPr>
            <a:r>
              <a:rPr sz="1500" b="1" dirty="0">
                <a:latin typeface="NettoOT-Bold" panose="02000800000000000000" pitchFamily="50" charset="0"/>
                <a:cs typeface="Netto OT"/>
              </a:rPr>
              <a:t>“He blackmailed me  and said, that if</a:t>
            </a:r>
            <a:r>
              <a:rPr sz="1500" b="1" spc="-116" dirty="0">
                <a:latin typeface="NettoOT-Bold" panose="02000800000000000000" pitchFamily="50" charset="0"/>
                <a:cs typeface="Netto OT"/>
              </a:rPr>
              <a:t> </a:t>
            </a:r>
            <a:r>
              <a:rPr sz="1500" b="1" dirty="0">
                <a:latin typeface="NettoOT-Bold" panose="02000800000000000000" pitchFamily="50" charset="0"/>
                <a:cs typeface="Netto OT"/>
              </a:rPr>
              <a:t>I</a:t>
            </a:r>
            <a:r>
              <a:rPr sz="1500" b="1" spc="-19" dirty="0">
                <a:latin typeface="NettoOT-Bold" panose="02000800000000000000" pitchFamily="50" charset="0"/>
                <a:cs typeface="Netto OT"/>
              </a:rPr>
              <a:t> </a:t>
            </a:r>
            <a:r>
              <a:rPr sz="1500" b="1" dirty="0">
                <a:latin typeface="NettoOT-Bold" panose="02000800000000000000" pitchFamily="50" charset="0"/>
                <a:cs typeface="Netto OT"/>
              </a:rPr>
              <a:t>didn’t  send </a:t>
            </a:r>
            <a:r>
              <a:rPr sz="1500" b="1" spc="-4" dirty="0">
                <a:latin typeface="NettoOT-Bold" panose="02000800000000000000" pitchFamily="50" charset="0"/>
                <a:cs typeface="Netto OT"/>
              </a:rPr>
              <a:t>more pictures </a:t>
            </a:r>
            <a:r>
              <a:rPr sz="1500" b="1" dirty="0">
                <a:latin typeface="NettoOT-Bold" panose="02000800000000000000" pitchFamily="50" charset="0"/>
                <a:cs typeface="Netto OT"/>
              </a:rPr>
              <a:t>he  would send my nude  to all of his</a:t>
            </a:r>
            <a:r>
              <a:rPr sz="1500" b="1" spc="-60" dirty="0">
                <a:latin typeface="NettoOT-Bold" panose="02000800000000000000" pitchFamily="50" charset="0"/>
                <a:cs typeface="Netto OT"/>
              </a:rPr>
              <a:t> </a:t>
            </a:r>
            <a:r>
              <a:rPr sz="1500" b="1" dirty="0">
                <a:latin typeface="NettoOT-Bold" panose="02000800000000000000" pitchFamily="50" charset="0"/>
                <a:cs typeface="Netto OT"/>
              </a:rPr>
              <a:t>friends</a:t>
            </a:r>
            <a:r>
              <a:rPr sz="1500" b="1" spc="-15" dirty="0">
                <a:latin typeface="NettoOT-Bold" panose="02000800000000000000" pitchFamily="50" charset="0"/>
                <a:cs typeface="Netto OT"/>
              </a:rPr>
              <a:t> </a:t>
            </a:r>
            <a:r>
              <a:rPr sz="1500" b="1" dirty="0">
                <a:latin typeface="NettoOT-Bold" panose="02000800000000000000" pitchFamily="50" charset="0"/>
                <a:cs typeface="Netto OT"/>
              </a:rPr>
              <a:t>and  to the people at my  school.”</a:t>
            </a:r>
            <a:endParaRPr sz="1500" dirty="0">
              <a:latin typeface="NettoOT-Bold" panose="02000800000000000000" pitchFamily="50" charset="0"/>
              <a:cs typeface="Netto OT"/>
            </a:endParaRPr>
          </a:p>
        </p:txBody>
      </p:sp>
      <p:sp>
        <p:nvSpPr>
          <p:cNvPr id="11" name="object 11"/>
          <p:cNvSpPr txBox="1"/>
          <p:nvPr/>
        </p:nvSpPr>
        <p:spPr>
          <a:xfrm>
            <a:off x="1574130" y="3900868"/>
            <a:ext cx="1397794" cy="1333056"/>
          </a:xfrm>
          <a:prstGeom prst="rect">
            <a:avLst/>
          </a:prstGeom>
        </p:spPr>
        <p:txBody>
          <a:bodyPr vert="horz" wrap="square" lIns="0" tIns="24764" rIns="0" bIns="0" rtlCol="0">
            <a:spAutoFit/>
          </a:bodyPr>
          <a:lstStyle/>
          <a:p>
            <a:pPr marL="9525" marR="3810" indent="-476" algn="ctr">
              <a:lnSpc>
                <a:spcPts val="1725"/>
              </a:lnSpc>
              <a:spcBef>
                <a:spcPts val="194"/>
              </a:spcBef>
            </a:pPr>
            <a:r>
              <a:rPr sz="1500" b="1" spc="-26" dirty="0">
                <a:solidFill>
                  <a:srgbClr val="FFFFFF"/>
                </a:solidFill>
                <a:latin typeface="NettoOT-Bold" panose="02000800000000000000" pitchFamily="50" charset="0"/>
                <a:cs typeface="Netto OT"/>
              </a:rPr>
              <a:t>“You </a:t>
            </a:r>
            <a:r>
              <a:rPr sz="1500" b="1" dirty="0">
                <a:solidFill>
                  <a:srgbClr val="FFFFFF"/>
                </a:solidFill>
                <a:latin typeface="NettoOT-Bold" panose="02000800000000000000" pitchFamily="50" charset="0"/>
                <a:cs typeface="Netto OT"/>
              </a:rPr>
              <a:t>send  something</a:t>
            </a:r>
            <a:r>
              <a:rPr sz="1500" b="1" spc="-38" dirty="0">
                <a:solidFill>
                  <a:srgbClr val="FFFFFF"/>
                </a:solidFill>
                <a:latin typeface="NettoOT-Bold" panose="02000800000000000000" pitchFamily="50" charset="0"/>
                <a:cs typeface="Netto OT"/>
              </a:rPr>
              <a:t> </a:t>
            </a:r>
            <a:r>
              <a:rPr sz="1500" b="1" dirty="0">
                <a:solidFill>
                  <a:srgbClr val="FFFFFF"/>
                </a:solidFill>
                <a:latin typeface="NettoOT-Bold" panose="02000800000000000000" pitchFamily="50" charset="0"/>
                <a:cs typeface="Netto OT"/>
              </a:rPr>
              <a:t>to</a:t>
            </a:r>
            <a:r>
              <a:rPr sz="1500" b="1" spc="-38" dirty="0">
                <a:solidFill>
                  <a:srgbClr val="FFFFFF"/>
                </a:solidFill>
                <a:latin typeface="NettoOT-Bold" panose="02000800000000000000" pitchFamily="50" charset="0"/>
                <a:cs typeface="Netto OT"/>
              </a:rPr>
              <a:t> </a:t>
            </a:r>
            <a:r>
              <a:rPr sz="1500" b="1" dirty="0">
                <a:solidFill>
                  <a:srgbClr val="FFFFFF"/>
                </a:solidFill>
                <a:latin typeface="NettoOT-Bold" panose="02000800000000000000" pitchFamily="50" charset="0"/>
                <a:cs typeface="Netto OT"/>
              </a:rPr>
              <a:t>this  </a:t>
            </a:r>
            <a:r>
              <a:rPr sz="1500" b="1" spc="-4" dirty="0">
                <a:solidFill>
                  <a:srgbClr val="FFFFFF"/>
                </a:solidFill>
                <a:latin typeface="NettoOT-Bold" panose="02000800000000000000" pitchFamily="50" charset="0"/>
                <a:cs typeface="Netto OT"/>
              </a:rPr>
              <a:t>profile... </a:t>
            </a:r>
            <a:r>
              <a:rPr sz="1500" b="1" dirty="0">
                <a:solidFill>
                  <a:srgbClr val="FFFFFF"/>
                </a:solidFill>
                <a:latin typeface="NettoOT-Bold" panose="02000800000000000000" pitchFamily="50" charset="0"/>
                <a:cs typeface="Netto OT"/>
              </a:rPr>
              <a:t>gossip,  right, and then  they make a post  about</a:t>
            </a:r>
            <a:r>
              <a:rPr sz="1500" b="1" spc="-11" dirty="0">
                <a:solidFill>
                  <a:srgbClr val="FFFFFF"/>
                </a:solidFill>
                <a:latin typeface="NettoOT-Bold" panose="02000800000000000000" pitchFamily="50" charset="0"/>
                <a:cs typeface="Netto OT"/>
              </a:rPr>
              <a:t> </a:t>
            </a:r>
            <a:r>
              <a:rPr sz="1500" b="1" dirty="0">
                <a:solidFill>
                  <a:srgbClr val="FFFFFF"/>
                </a:solidFill>
                <a:latin typeface="NettoOT-Bold" panose="02000800000000000000" pitchFamily="50" charset="0"/>
                <a:cs typeface="Netto OT"/>
              </a:rPr>
              <a:t>it.”</a:t>
            </a:r>
            <a:endParaRPr sz="1500" dirty="0">
              <a:latin typeface="NettoOT-Bold" panose="02000800000000000000" pitchFamily="50" charset="0"/>
              <a:cs typeface="Netto OT"/>
            </a:endParaRPr>
          </a:p>
        </p:txBody>
      </p:sp>
      <p:sp>
        <p:nvSpPr>
          <p:cNvPr id="12" name="object 12"/>
          <p:cNvSpPr txBox="1"/>
          <p:nvPr/>
        </p:nvSpPr>
        <p:spPr>
          <a:xfrm>
            <a:off x="4248710" y="3825496"/>
            <a:ext cx="1676876" cy="1115048"/>
          </a:xfrm>
          <a:prstGeom prst="rect">
            <a:avLst/>
          </a:prstGeom>
        </p:spPr>
        <p:txBody>
          <a:bodyPr vert="horz" wrap="square" lIns="0" tIns="24764" rIns="0" bIns="0" rtlCol="0">
            <a:spAutoFit/>
          </a:bodyPr>
          <a:lstStyle/>
          <a:p>
            <a:pPr marL="9525" marR="3810" indent="-476" algn="ctr">
              <a:lnSpc>
                <a:spcPts val="1725"/>
              </a:lnSpc>
              <a:spcBef>
                <a:spcPts val="194"/>
              </a:spcBef>
            </a:pPr>
            <a:r>
              <a:rPr sz="1500" b="1" dirty="0">
                <a:latin typeface="NettoOT-Bold" panose="02000800000000000000" pitchFamily="50" charset="0"/>
                <a:cs typeface="Netto OT"/>
              </a:rPr>
              <a:t>“Everyone was  </a:t>
            </a:r>
            <a:r>
              <a:rPr sz="1500" b="1" spc="-4" dirty="0">
                <a:latin typeface="NettoOT-Bold" panose="02000800000000000000" pitchFamily="50" charset="0"/>
                <a:cs typeface="Netto OT"/>
              </a:rPr>
              <a:t>screenshotting </a:t>
            </a:r>
            <a:r>
              <a:rPr sz="1500" b="1" dirty="0">
                <a:latin typeface="NettoOT-Bold" panose="02000800000000000000" pitchFamily="50" charset="0"/>
                <a:cs typeface="Netto OT"/>
              </a:rPr>
              <a:t>it  and posted it</a:t>
            </a:r>
            <a:r>
              <a:rPr sz="1500" b="1" spc="-56" dirty="0">
                <a:latin typeface="NettoOT-Bold" panose="02000800000000000000" pitchFamily="50" charset="0"/>
                <a:cs typeface="Netto OT"/>
              </a:rPr>
              <a:t> </a:t>
            </a:r>
            <a:r>
              <a:rPr sz="1500" b="1" dirty="0">
                <a:latin typeface="NettoOT-Bold" panose="02000800000000000000" pitchFamily="50" charset="0"/>
                <a:cs typeface="Netto OT"/>
              </a:rPr>
              <a:t>to</a:t>
            </a:r>
            <a:r>
              <a:rPr sz="1500" b="1" spc="-19" dirty="0">
                <a:latin typeface="NettoOT-Bold" panose="02000800000000000000" pitchFamily="50" charset="0"/>
                <a:cs typeface="Netto OT"/>
              </a:rPr>
              <a:t> </a:t>
            </a:r>
            <a:r>
              <a:rPr sz="1500" b="1" dirty="0">
                <a:latin typeface="NettoOT-Bold" panose="02000800000000000000" pitchFamily="50" charset="0"/>
                <a:cs typeface="Netto OT"/>
              </a:rPr>
              <a:t>their  stories saying </a:t>
            </a:r>
            <a:r>
              <a:rPr sz="1500" b="1" spc="-8" dirty="0">
                <a:latin typeface="NettoOT-Bold" panose="02000800000000000000" pitchFamily="50" charset="0"/>
                <a:cs typeface="Netto OT"/>
              </a:rPr>
              <a:t>‘slut’  </a:t>
            </a:r>
            <a:r>
              <a:rPr sz="1500" b="1" dirty="0">
                <a:latin typeface="NettoOT-Bold" panose="02000800000000000000" pitchFamily="50" charset="0"/>
                <a:cs typeface="Netto OT"/>
              </a:rPr>
              <a:t>or</a:t>
            </a:r>
            <a:r>
              <a:rPr sz="1500" b="1" spc="-8" dirty="0">
                <a:latin typeface="NettoOT-Bold" panose="02000800000000000000" pitchFamily="50" charset="0"/>
                <a:cs typeface="Netto OT"/>
              </a:rPr>
              <a:t> ‘slag’...”</a:t>
            </a:r>
            <a:endParaRPr sz="1500" dirty="0">
              <a:latin typeface="NettoOT-Bold" panose="02000800000000000000" pitchFamily="50" charset="0"/>
              <a:cs typeface="Netto OT"/>
            </a:endParaRPr>
          </a:p>
        </p:txBody>
      </p:sp>
      <p:sp>
        <p:nvSpPr>
          <p:cNvPr id="13" name="object 13"/>
          <p:cNvSpPr txBox="1"/>
          <p:nvPr/>
        </p:nvSpPr>
        <p:spPr>
          <a:xfrm>
            <a:off x="664413" y="1563759"/>
            <a:ext cx="1565910" cy="1333057"/>
          </a:xfrm>
          <a:prstGeom prst="rect">
            <a:avLst/>
          </a:prstGeom>
        </p:spPr>
        <p:txBody>
          <a:bodyPr vert="horz" wrap="square" lIns="0" tIns="24765" rIns="0" bIns="0" rtlCol="0">
            <a:spAutoFit/>
          </a:bodyPr>
          <a:lstStyle/>
          <a:p>
            <a:pPr marL="9525" marR="3810" indent="-476" algn="ctr">
              <a:lnSpc>
                <a:spcPts val="1725"/>
              </a:lnSpc>
              <a:spcBef>
                <a:spcPts val="195"/>
              </a:spcBef>
            </a:pPr>
            <a:r>
              <a:rPr sz="1500" b="1" dirty="0">
                <a:solidFill>
                  <a:srgbClr val="F68A3B"/>
                </a:solidFill>
                <a:latin typeface="NettoOT-Bold" panose="02000800000000000000" pitchFamily="50" charset="0"/>
                <a:cs typeface="Netto OT"/>
              </a:rPr>
              <a:t>“Someone had  </a:t>
            </a:r>
            <a:r>
              <a:rPr sz="1500" b="1" spc="-4" dirty="0">
                <a:solidFill>
                  <a:srgbClr val="F68A3B"/>
                </a:solidFill>
                <a:latin typeface="NettoOT-Bold" panose="02000800000000000000" pitchFamily="50" charset="0"/>
                <a:cs typeface="Netto OT"/>
              </a:rPr>
              <a:t>recorded</a:t>
            </a:r>
            <a:r>
              <a:rPr sz="1500" b="1" spc="-38" dirty="0">
                <a:solidFill>
                  <a:srgbClr val="F68A3B"/>
                </a:solidFill>
                <a:latin typeface="NettoOT-Bold" panose="02000800000000000000" pitchFamily="50" charset="0"/>
                <a:cs typeface="Netto OT"/>
              </a:rPr>
              <a:t> </a:t>
            </a:r>
            <a:r>
              <a:rPr sz="1500" b="1" dirty="0">
                <a:solidFill>
                  <a:srgbClr val="F68A3B"/>
                </a:solidFill>
                <a:latin typeface="NettoOT-Bold" panose="02000800000000000000" pitchFamily="50" charset="0"/>
                <a:cs typeface="Netto OT"/>
              </a:rPr>
              <a:t>her</a:t>
            </a:r>
            <a:r>
              <a:rPr sz="1500" b="1" spc="-38" dirty="0">
                <a:solidFill>
                  <a:srgbClr val="F68A3B"/>
                </a:solidFill>
                <a:latin typeface="NettoOT-Bold" panose="02000800000000000000" pitchFamily="50" charset="0"/>
                <a:cs typeface="Netto OT"/>
              </a:rPr>
              <a:t> </a:t>
            </a:r>
            <a:r>
              <a:rPr sz="1500" b="1" dirty="0">
                <a:solidFill>
                  <a:srgbClr val="F68A3B"/>
                </a:solidFill>
                <a:latin typeface="NettoOT-Bold" panose="02000800000000000000" pitchFamily="50" charset="0"/>
                <a:cs typeface="Netto OT"/>
              </a:rPr>
              <a:t>during  sex and</a:t>
            </a:r>
            <a:r>
              <a:rPr sz="1500" b="1" spc="-23" dirty="0">
                <a:solidFill>
                  <a:srgbClr val="F68A3B"/>
                </a:solidFill>
                <a:latin typeface="NettoOT-Bold" panose="02000800000000000000" pitchFamily="50" charset="0"/>
                <a:cs typeface="Netto OT"/>
              </a:rPr>
              <a:t> </a:t>
            </a:r>
            <a:r>
              <a:rPr sz="1500" b="1" dirty="0">
                <a:solidFill>
                  <a:srgbClr val="F68A3B"/>
                </a:solidFill>
                <a:latin typeface="NettoOT-Bold" panose="02000800000000000000" pitchFamily="50" charset="0"/>
                <a:cs typeface="Netto OT"/>
              </a:rPr>
              <a:t>then</a:t>
            </a:r>
            <a:endParaRPr sz="1500" dirty="0">
              <a:latin typeface="NettoOT-Bold" panose="02000800000000000000" pitchFamily="50" charset="0"/>
              <a:cs typeface="Netto OT"/>
            </a:endParaRPr>
          </a:p>
          <a:p>
            <a:pPr marL="36195" marR="30480" indent="-476" algn="ctr">
              <a:lnSpc>
                <a:spcPts val="1725"/>
              </a:lnSpc>
            </a:pPr>
            <a:r>
              <a:rPr sz="1500" b="1" dirty="0">
                <a:solidFill>
                  <a:srgbClr val="F68A3B"/>
                </a:solidFill>
                <a:latin typeface="NettoOT-Bold" panose="02000800000000000000" pitchFamily="50" charset="0"/>
                <a:cs typeface="Netto OT"/>
              </a:rPr>
              <a:t>had gone </a:t>
            </a:r>
            <a:r>
              <a:rPr sz="1500" b="1" spc="-4" dirty="0">
                <a:solidFill>
                  <a:srgbClr val="F68A3B"/>
                </a:solidFill>
                <a:latin typeface="NettoOT-Bold" panose="02000800000000000000" pitchFamily="50" charset="0"/>
                <a:cs typeface="Netto OT"/>
              </a:rPr>
              <a:t>around  </a:t>
            </a:r>
            <a:r>
              <a:rPr sz="1500" b="1" dirty="0">
                <a:solidFill>
                  <a:srgbClr val="F68A3B"/>
                </a:solidFill>
                <a:latin typeface="NettoOT-Bold" panose="02000800000000000000" pitchFamily="50" charset="0"/>
                <a:cs typeface="Netto OT"/>
              </a:rPr>
              <a:t>showing it</a:t>
            </a:r>
            <a:r>
              <a:rPr sz="1500" b="1" spc="-53" dirty="0">
                <a:solidFill>
                  <a:srgbClr val="F68A3B"/>
                </a:solidFill>
                <a:latin typeface="NettoOT-Bold" panose="02000800000000000000" pitchFamily="50" charset="0"/>
                <a:cs typeface="Netto OT"/>
              </a:rPr>
              <a:t> </a:t>
            </a:r>
            <a:r>
              <a:rPr sz="1500" b="1" dirty="0">
                <a:solidFill>
                  <a:srgbClr val="F68A3B"/>
                </a:solidFill>
                <a:latin typeface="NettoOT-Bold" panose="02000800000000000000" pitchFamily="50" charset="0"/>
                <a:cs typeface="Netto OT"/>
              </a:rPr>
              <a:t>to</a:t>
            </a:r>
            <a:r>
              <a:rPr sz="1500" b="1" spc="-26" dirty="0">
                <a:solidFill>
                  <a:srgbClr val="F68A3B"/>
                </a:solidFill>
                <a:latin typeface="NettoOT-Bold" panose="02000800000000000000" pitchFamily="50" charset="0"/>
                <a:cs typeface="Netto OT"/>
              </a:rPr>
              <a:t> </a:t>
            </a:r>
            <a:r>
              <a:rPr sz="1500" b="1" dirty="0">
                <a:solidFill>
                  <a:srgbClr val="F68A3B"/>
                </a:solidFill>
                <a:latin typeface="NettoOT-Bold" panose="02000800000000000000" pitchFamily="50" charset="0"/>
                <a:cs typeface="Netto OT"/>
              </a:rPr>
              <a:t>some  of this</a:t>
            </a:r>
            <a:r>
              <a:rPr sz="1500" b="1" spc="-34" dirty="0">
                <a:solidFill>
                  <a:srgbClr val="F68A3B"/>
                </a:solidFill>
                <a:latin typeface="NettoOT-Bold" panose="02000800000000000000" pitchFamily="50" charset="0"/>
                <a:cs typeface="Netto OT"/>
              </a:rPr>
              <a:t> </a:t>
            </a:r>
            <a:r>
              <a:rPr sz="1500" b="1" dirty="0">
                <a:solidFill>
                  <a:srgbClr val="F68A3B"/>
                </a:solidFill>
                <a:latin typeface="NettoOT-Bold" panose="02000800000000000000" pitchFamily="50" charset="0"/>
                <a:cs typeface="Netto OT"/>
              </a:rPr>
              <a:t>friends.”</a:t>
            </a:r>
            <a:endParaRPr sz="1500" dirty="0">
              <a:latin typeface="NettoOT-Bold" panose="02000800000000000000" pitchFamily="50" charset="0"/>
              <a:cs typeface="Netto OT"/>
            </a:endParaRPr>
          </a:p>
        </p:txBody>
      </p:sp>
      <p:sp>
        <p:nvSpPr>
          <p:cNvPr id="14" name="object 14"/>
          <p:cNvSpPr txBox="1"/>
          <p:nvPr/>
        </p:nvSpPr>
        <p:spPr>
          <a:xfrm>
            <a:off x="6782331" y="3900868"/>
            <a:ext cx="1585913" cy="1333056"/>
          </a:xfrm>
          <a:prstGeom prst="rect">
            <a:avLst/>
          </a:prstGeom>
        </p:spPr>
        <p:txBody>
          <a:bodyPr vert="horz" wrap="square" lIns="0" tIns="24764" rIns="0" bIns="0" rtlCol="0">
            <a:spAutoFit/>
          </a:bodyPr>
          <a:lstStyle/>
          <a:p>
            <a:pPr marL="9525" marR="3810" indent="-476" algn="ctr">
              <a:lnSpc>
                <a:spcPts val="1725"/>
              </a:lnSpc>
              <a:spcBef>
                <a:spcPts val="194"/>
              </a:spcBef>
            </a:pPr>
            <a:r>
              <a:rPr sz="1500" b="1" spc="-11" dirty="0">
                <a:latin typeface="NettoOT-Bold" panose="02000800000000000000" pitchFamily="50" charset="0"/>
                <a:cs typeface="Netto OT"/>
              </a:rPr>
              <a:t>“Apparently </a:t>
            </a:r>
            <a:r>
              <a:rPr sz="1500" b="1" dirty="0">
                <a:latin typeface="NettoOT-Bold" panose="02000800000000000000" pitchFamily="50" charset="0"/>
                <a:cs typeface="Netto OT"/>
              </a:rPr>
              <a:t>I sent</a:t>
            </a:r>
            <a:r>
              <a:rPr sz="1500" b="1" spc="-60" dirty="0">
                <a:latin typeface="NettoOT-Bold" panose="02000800000000000000" pitchFamily="50" charset="0"/>
                <a:cs typeface="Netto OT"/>
              </a:rPr>
              <a:t> </a:t>
            </a:r>
            <a:r>
              <a:rPr sz="1500" b="1" dirty="0">
                <a:latin typeface="NettoOT-Bold" panose="02000800000000000000" pitchFamily="50" charset="0"/>
                <a:cs typeface="Netto OT"/>
              </a:rPr>
              <a:t>a  nude to a girl in my  </a:t>
            </a:r>
            <a:r>
              <a:rPr sz="1500" b="1" spc="-19" dirty="0">
                <a:latin typeface="NettoOT-Bold" panose="02000800000000000000" pitchFamily="50" charset="0"/>
                <a:cs typeface="Netto OT"/>
              </a:rPr>
              <a:t>year, </a:t>
            </a:r>
            <a:r>
              <a:rPr sz="1500" b="1" dirty="0">
                <a:latin typeface="NettoOT-Bold" panose="02000800000000000000" pitchFamily="50" charset="0"/>
                <a:cs typeface="Netto OT"/>
              </a:rPr>
              <a:t>but this was  </a:t>
            </a:r>
            <a:r>
              <a:rPr sz="1500" b="1" spc="-4" dirty="0">
                <a:latin typeface="NettoOT-Bold" panose="02000800000000000000" pitchFamily="50" charset="0"/>
                <a:cs typeface="Netto OT"/>
              </a:rPr>
              <a:t>from </a:t>
            </a:r>
            <a:r>
              <a:rPr sz="1500" b="1" dirty="0">
                <a:latin typeface="NettoOT-Bold" panose="02000800000000000000" pitchFamily="50" charset="0"/>
                <a:cs typeface="Netto OT"/>
              </a:rPr>
              <a:t>a</a:t>
            </a:r>
            <a:r>
              <a:rPr sz="1500" b="1" spc="-49" dirty="0">
                <a:latin typeface="NettoOT-Bold" panose="02000800000000000000" pitchFamily="50" charset="0"/>
                <a:cs typeface="Netto OT"/>
              </a:rPr>
              <a:t> </a:t>
            </a:r>
            <a:r>
              <a:rPr sz="1500" b="1" spc="-8" dirty="0">
                <a:latin typeface="NettoOT-Bold" panose="02000800000000000000" pitchFamily="50" charset="0"/>
                <a:cs typeface="Netto OT"/>
              </a:rPr>
              <a:t>fake</a:t>
            </a:r>
            <a:r>
              <a:rPr sz="1500" b="1" spc="-26" dirty="0">
                <a:latin typeface="NettoOT-Bold" panose="02000800000000000000" pitchFamily="50" charset="0"/>
                <a:cs typeface="Netto OT"/>
              </a:rPr>
              <a:t> </a:t>
            </a:r>
            <a:r>
              <a:rPr sz="1500" b="1" dirty="0">
                <a:latin typeface="NettoOT-Bold" panose="02000800000000000000" pitchFamily="50" charset="0"/>
                <a:cs typeface="Netto OT"/>
              </a:rPr>
              <a:t>account  with a </a:t>
            </a:r>
            <a:r>
              <a:rPr sz="1500" b="1" spc="-4" dirty="0">
                <a:latin typeface="NettoOT-Bold" panose="02000800000000000000" pitchFamily="50" charset="0"/>
                <a:cs typeface="Netto OT"/>
              </a:rPr>
              <a:t>picture from  </a:t>
            </a:r>
            <a:r>
              <a:rPr sz="1500" b="1" dirty="0">
                <a:latin typeface="NettoOT-Bold" panose="02000800000000000000" pitchFamily="50" charset="0"/>
                <a:cs typeface="Netto OT"/>
              </a:rPr>
              <a:t>the</a:t>
            </a:r>
            <a:r>
              <a:rPr sz="1500" b="1" spc="-15" dirty="0">
                <a:latin typeface="NettoOT-Bold" panose="02000800000000000000" pitchFamily="50" charset="0"/>
                <a:cs typeface="Netto OT"/>
              </a:rPr>
              <a:t> </a:t>
            </a:r>
            <a:r>
              <a:rPr sz="1500" b="1" dirty="0">
                <a:latin typeface="NettoOT-Bold" panose="02000800000000000000" pitchFamily="50" charset="0"/>
                <a:cs typeface="Netto OT"/>
              </a:rPr>
              <a:t>internet.”</a:t>
            </a:r>
            <a:endParaRPr sz="1500" dirty="0">
              <a:latin typeface="NettoOT-Bold" panose="02000800000000000000" pitchFamily="50" charset="0"/>
              <a:cs typeface="Netto OT"/>
            </a:endParaRPr>
          </a:p>
        </p:txBody>
      </p:sp>
      <p:sp>
        <p:nvSpPr>
          <p:cNvPr id="15" name="object 15"/>
          <p:cNvSpPr txBox="1"/>
          <p:nvPr/>
        </p:nvSpPr>
        <p:spPr>
          <a:xfrm>
            <a:off x="6479677" y="1275071"/>
            <a:ext cx="1565910" cy="897040"/>
          </a:xfrm>
          <a:prstGeom prst="rect">
            <a:avLst/>
          </a:prstGeom>
        </p:spPr>
        <p:txBody>
          <a:bodyPr vert="horz" wrap="square" lIns="0" tIns="24765" rIns="0" bIns="0" rtlCol="0">
            <a:spAutoFit/>
          </a:bodyPr>
          <a:lstStyle/>
          <a:p>
            <a:pPr marL="9525" marR="3810" algn="ctr">
              <a:lnSpc>
                <a:spcPts val="1725"/>
              </a:lnSpc>
              <a:spcBef>
                <a:spcPts val="195"/>
              </a:spcBef>
            </a:pPr>
            <a:r>
              <a:rPr sz="1500" b="1" dirty="0">
                <a:latin typeface="NettoOT-Bold" panose="02000800000000000000" pitchFamily="50" charset="0"/>
                <a:cs typeface="Netto OT"/>
              </a:rPr>
              <a:t>“I</a:t>
            </a:r>
            <a:r>
              <a:rPr sz="1500" b="1" spc="-38" dirty="0">
                <a:latin typeface="NettoOT-Bold" panose="02000800000000000000" pitchFamily="50" charset="0"/>
                <a:cs typeface="Netto OT"/>
              </a:rPr>
              <a:t> </a:t>
            </a:r>
            <a:r>
              <a:rPr sz="1500" b="1" dirty="0">
                <a:latin typeface="NettoOT-Bold" panose="02000800000000000000" pitchFamily="50" charset="0"/>
                <a:cs typeface="Netto OT"/>
              </a:rPr>
              <a:t>have</a:t>
            </a:r>
            <a:r>
              <a:rPr sz="1500" b="1" spc="-38" dirty="0">
                <a:latin typeface="NettoOT-Bold" panose="02000800000000000000" pitchFamily="50" charset="0"/>
                <a:cs typeface="Netto OT"/>
              </a:rPr>
              <a:t> </a:t>
            </a:r>
            <a:r>
              <a:rPr sz="1500" b="1" dirty="0">
                <a:latin typeface="NettoOT-Bold" panose="02000800000000000000" pitchFamily="50" charset="0"/>
                <a:cs typeface="Netto OT"/>
              </a:rPr>
              <a:t>experienced  lots of homophobic  comments after  coming</a:t>
            </a:r>
            <a:r>
              <a:rPr sz="1500" b="1" spc="-11" dirty="0">
                <a:latin typeface="NettoOT-Bold" panose="02000800000000000000" pitchFamily="50" charset="0"/>
                <a:cs typeface="Netto OT"/>
              </a:rPr>
              <a:t> </a:t>
            </a:r>
            <a:r>
              <a:rPr sz="1500" b="1" dirty="0">
                <a:latin typeface="NettoOT-Bold" panose="02000800000000000000" pitchFamily="50" charset="0"/>
                <a:cs typeface="Netto OT"/>
              </a:rPr>
              <a:t>out”</a:t>
            </a:r>
            <a:endParaRPr sz="1500" dirty="0">
              <a:latin typeface="NettoOT-Bold" panose="02000800000000000000" pitchFamily="50" charset="0"/>
              <a:cs typeface="Netto OT"/>
            </a:endParaRPr>
          </a:p>
        </p:txBody>
      </p:sp>
      <p:sp>
        <p:nvSpPr>
          <p:cNvPr id="16" name="object 16"/>
          <p:cNvSpPr txBox="1"/>
          <p:nvPr/>
        </p:nvSpPr>
        <p:spPr>
          <a:xfrm>
            <a:off x="10242020" y="3967543"/>
            <a:ext cx="1350645" cy="897039"/>
          </a:xfrm>
          <a:prstGeom prst="rect">
            <a:avLst/>
          </a:prstGeom>
        </p:spPr>
        <p:txBody>
          <a:bodyPr vert="horz" wrap="square" lIns="0" tIns="24764" rIns="0" bIns="0" rtlCol="0">
            <a:spAutoFit/>
          </a:bodyPr>
          <a:lstStyle/>
          <a:p>
            <a:pPr marL="9525" marR="3810" indent="6191" algn="just">
              <a:lnSpc>
                <a:spcPts val="1725"/>
              </a:lnSpc>
              <a:spcBef>
                <a:spcPts val="194"/>
              </a:spcBef>
            </a:pPr>
            <a:r>
              <a:rPr sz="1500" b="1" dirty="0">
                <a:solidFill>
                  <a:srgbClr val="FFFFFF"/>
                </a:solidFill>
                <a:latin typeface="NettoOT-Bold" panose="02000800000000000000" pitchFamily="50" charset="0"/>
                <a:cs typeface="Netto OT"/>
              </a:rPr>
              <a:t>“I got a</a:t>
            </a:r>
            <a:r>
              <a:rPr sz="1500" b="1" spc="-71" dirty="0">
                <a:solidFill>
                  <a:srgbClr val="FFFFFF"/>
                </a:solidFill>
                <a:latin typeface="NettoOT-Bold" panose="02000800000000000000" pitchFamily="50" charset="0"/>
                <a:cs typeface="Netto OT"/>
              </a:rPr>
              <a:t> </a:t>
            </a:r>
            <a:r>
              <a:rPr sz="1500" b="1" dirty="0">
                <a:solidFill>
                  <a:srgbClr val="FFFFFF"/>
                </a:solidFill>
                <a:latin typeface="NettoOT-Bold" panose="02000800000000000000" pitchFamily="50" charset="0"/>
                <a:cs typeface="Netto OT"/>
              </a:rPr>
              <a:t>message  </a:t>
            </a:r>
            <a:r>
              <a:rPr sz="1500" b="1" spc="-4" dirty="0">
                <a:solidFill>
                  <a:srgbClr val="FFFFFF"/>
                </a:solidFill>
                <a:latin typeface="NettoOT-Bold" panose="02000800000000000000" pitchFamily="50" charset="0"/>
                <a:cs typeface="Netto OT"/>
              </a:rPr>
              <a:t>from </a:t>
            </a:r>
            <a:r>
              <a:rPr sz="1500" b="1" dirty="0">
                <a:solidFill>
                  <a:srgbClr val="FFFFFF"/>
                </a:solidFill>
                <a:latin typeface="NettoOT-Bold" panose="02000800000000000000" pitchFamily="50" charset="0"/>
                <a:cs typeface="Netto OT"/>
              </a:rPr>
              <a:t>a boy </a:t>
            </a:r>
            <a:r>
              <a:rPr sz="1500" b="1" spc="-4" dirty="0">
                <a:solidFill>
                  <a:srgbClr val="FFFFFF"/>
                </a:solidFill>
                <a:latin typeface="NettoOT-Bold" panose="02000800000000000000" pitchFamily="50" charset="0"/>
                <a:cs typeface="Netto OT"/>
              </a:rPr>
              <a:t>from  </a:t>
            </a:r>
            <a:r>
              <a:rPr sz="1500" b="1" dirty="0">
                <a:solidFill>
                  <a:srgbClr val="FFFFFF"/>
                </a:solidFill>
                <a:latin typeface="NettoOT-Bold" panose="02000800000000000000" pitchFamily="50" charset="0"/>
                <a:cs typeface="Netto OT"/>
              </a:rPr>
              <a:t>my school. It</a:t>
            </a:r>
            <a:r>
              <a:rPr sz="1500" b="1" spc="-172" dirty="0">
                <a:solidFill>
                  <a:srgbClr val="FFFFFF"/>
                </a:solidFill>
                <a:latin typeface="NettoOT-Bold" panose="02000800000000000000" pitchFamily="50" charset="0"/>
                <a:cs typeface="Netto OT"/>
              </a:rPr>
              <a:t> </a:t>
            </a:r>
            <a:r>
              <a:rPr sz="1500" b="1" dirty="0">
                <a:solidFill>
                  <a:srgbClr val="FFFFFF"/>
                </a:solidFill>
                <a:latin typeface="NettoOT-Bold" panose="02000800000000000000" pitchFamily="50" charset="0"/>
                <a:cs typeface="Netto OT"/>
              </a:rPr>
              <a:t>was  </a:t>
            </a:r>
            <a:r>
              <a:rPr sz="1500" b="1" spc="-11" dirty="0">
                <a:solidFill>
                  <a:srgbClr val="FFFFFF"/>
                </a:solidFill>
                <a:latin typeface="NettoOT-Bold" panose="02000800000000000000" pitchFamily="50" charset="0"/>
                <a:cs typeface="Netto OT"/>
              </a:rPr>
              <a:t>pornography...”</a:t>
            </a:r>
            <a:endParaRPr sz="1500" dirty="0">
              <a:latin typeface="NettoOT-Bold" panose="02000800000000000000" pitchFamily="50" charset="0"/>
              <a:cs typeface="Netto OT"/>
            </a:endParaRPr>
          </a:p>
        </p:txBody>
      </p:sp>
      <p:sp>
        <p:nvSpPr>
          <p:cNvPr id="17" name="object 17"/>
          <p:cNvSpPr txBox="1"/>
          <p:nvPr/>
        </p:nvSpPr>
        <p:spPr>
          <a:xfrm>
            <a:off x="8705186" y="2233992"/>
            <a:ext cx="1609725" cy="1333057"/>
          </a:xfrm>
          <a:prstGeom prst="rect">
            <a:avLst/>
          </a:prstGeom>
        </p:spPr>
        <p:txBody>
          <a:bodyPr vert="horz" wrap="square" lIns="0" tIns="24765" rIns="0" bIns="0" rtlCol="0">
            <a:spAutoFit/>
          </a:bodyPr>
          <a:lstStyle/>
          <a:p>
            <a:pPr marL="9525" marR="3810" indent="-476" algn="ctr">
              <a:lnSpc>
                <a:spcPts val="1725"/>
              </a:lnSpc>
              <a:spcBef>
                <a:spcPts val="195"/>
              </a:spcBef>
            </a:pPr>
            <a:r>
              <a:rPr sz="1500" b="1" dirty="0">
                <a:latin typeface="NettoOT-Bold" panose="02000800000000000000" pitchFamily="50" charset="0"/>
                <a:cs typeface="Netto OT"/>
              </a:rPr>
              <a:t>“Someone made a  </a:t>
            </a:r>
            <a:r>
              <a:rPr sz="1500" b="1" spc="-8" dirty="0">
                <a:latin typeface="NettoOT-Bold" panose="02000800000000000000" pitchFamily="50" charset="0"/>
                <a:cs typeface="Netto OT"/>
              </a:rPr>
              <a:t>fake </a:t>
            </a:r>
            <a:r>
              <a:rPr sz="1500" b="1" dirty="0">
                <a:latin typeface="NettoOT-Bold" panose="02000800000000000000" pitchFamily="50" charset="0"/>
                <a:cs typeface="Netto OT"/>
              </a:rPr>
              <a:t>account of my  friend, and</a:t>
            </a:r>
            <a:r>
              <a:rPr sz="1500" b="1" spc="-105" dirty="0">
                <a:latin typeface="NettoOT-Bold" panose="02000800000000000000" pitchFamily="50" charset="0"/>
                <a:cs typeface="Netto OT"/>
              </a:rPr>
              <a:t> </a:t>
            </a:r>
            <a:r>
              <a:rPr sz="1500" b="1" dirty="0">
                <a:latin typeface="NettoOT-Bold" panose="02000800000000000000" pitchFamily="50" charset="0"/>
                <a:cs typeface="Netto OT"/>
              </a:rPr>
              <a:t>has</a:t>
            </a:r>
            <a:r>
              <a:rPr sz="1500" b="1" spc="-26" dirty="0">
                <a:latin typeface="NettoOT-Bold" panose="02000800000000000000" pitchFamily="50" charset="0"/>
                <a:cs typeface="Netto OT"/>
              </a:rPr>
              <a:t> </a:t>
            </a:r>
            <a:r>
              <a:rPr sz="1500" b="1" dirty="0">
                <a:latin typeface="NettoOT-Bold" panose="02000800000000000000" pitchFamily="50" charset="0"/>
                <a:cs typeface="Netto OT"/>
              </a:rPr>
              <a:t>been  commenting mean  things on other  people’s</a:t>
            </a:r>
            <a:r>
              <a:rPr sz="1500" b="1" spc="-23" dirty="0">
                <a:latin typeface="NettoOT-Bold" panose="02000800000000000000" pitchFamily="50" charset="0"/>
                <a:cs typeface="Netto OT"/>
              </a:rPr>
              <a:t> </a:t>
            </a:r>
            <a:r>
              <a:rPr sz="1500" b="1" dirty="0">
                <a:latin typeface="NettoOT-Bold" panose="02000800000000000000" pitchFamily="50" charset="0"/>
                <a:cs typeface="Netto OT"/>
              </a:rPr>
              <a:t>photos.”</a:t>
            </a:r>
            <a:endParaRPr sz="1500" dirty="0">
              <a:latin typeface="NettoOT-Bold" panose="02000800000000000000" pitchFamily="50" charset="0"/>
              <a:cs typeface="Netto OT"/>
            </a:endParaRPr>
          </a:p>
        </p:txBody>
      </p:sp>
      <p:sp>
        <p:nvSpPr>
          <p:cNvPr id="18" name="object 18"/>
          <p:cNvSpPr/>
          <p:nvPr/>
        </p:nvSpPr>
        <p:spPr>
          <a:xfrm>
            <a:off x="285751" y="3786082"/>
            <a:ext cx="1123559" cy="571376"/>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9" name="object 19"/>
          <p:cNvSpPr/>
          <p:nvPr/>
        </p:nvSpPr>
        <p:spPr>
          <a:xfrm>
            <a:off x="3370040" y="5460501"/>
            <a:ext cx="1405718" cy="566680"/>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20" name="object 20"/>
          <p:cNvSpPr/>
          <p:nvPr/>
        </p:nvSpPr>
        <p:spPr>
          <a:xfrm>
            <a:off x="2355666" y="882024"/>
            <a:ext cx="923696" cy="594150"/>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21" name="object 21"/>
          <p:cNvSpPr/>
          <p:nvPr/>
        </p:nvSpPr>
        <p:spPr>
          <a:xfrm>
            <a:off x="5734165" y="3192809"/>
            <a:ext cx="916676" cy="472230"/>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22" name="object 22"/>
          <p:cNvSpPr/>
          <p:nvPr/>
        </p:nvSpPr>
        <p:spPr>
          <a:xfrm>
            <a:off x="8524322" y="5046955"/>
            <a:ext cx="1118645" cy="553745"/>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23" name="object 23"/>
          <p:cNvSpPr/>
          <p:nvPr/>
        </p:nvSpPr>
        <p:spPr>
          <a:xfrm>
            <a:off x="8812720" y="949224"/>
            <a:ext cx="1444523" cy="475612"/>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24" name="object 24"/>
          <p:cNvSpPr/>
          <p:nvPr/>
        </p:nvSpPr>
        <p:spPr>
          <a:xfrm>
            <a:off x="10807360" y="2602391"/>
            <a:ext cx="751236" cy="508635"/>
          </a:xfrm>
          <a:prstGeom prst="rect">
            <a:avLst/>
          </a:prstGeom>
          <a:blipFill>
            <a:blip r:embed="rId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25" name="object 25"/>
          <p:cNvSpPr txBox="1"/>
          <p:nvPr/>
        </p:nvSpPr>
        <p:spPr>
          <a:xfrm rot="21180000">
            <a:off x="413052" y="3895457"/>
            <a:ext cx="834800"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images</a:t>
            </a:r>
            <a:endParaRPr sz="2100" dirty="0">
              <a:latin typeface="NettoOT-Bold" panose="02000800000000000000" pitchFamily="50" charset="0"/>
              <a:cs typeface="Netto OT"/>
            </a:endParaRPr>
          </a:p>
        </p:txBody>
      </p:sp>
      <p:sp>
        <p:nvSpPr>
          <p:cNvPr id="26" name="object 26"/>
          <p:cNvSpPr txBox="1"/>
          <p:nvPr/>
        </p:nvSpPr>
        <p:spPr>
          <a:xfrm rot="21240000">
            <a:off x="3522806" y="5564575"/>
            <a:ext cx="1113961"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messages</a:t>
            </a:r>
            <a:endParaRPr sz="2100" dirty="0">
              <a:latin typeface="NettoOT-Bold" panose="02000800000000000000" pitchFamily="50" charset="0"/>
              <a:cs typeface="Netto OT"/>
            </a:endParaRPr>
          </a:p>
        </p:txBody>
      </p:sp>
      <p:sp>
        <p:nvSpPr>
          <p:cNvPr id="27" name="object 27"/>
          <p:cNvSpPr txBox="1"/>
          <p:nvPr/>
        </p:nvSpPr>
        <p:spPr>
          <a:xfrm rot="660000">
            <a:off x="2493699" y="1000741"/>
            <a:ext cx="656672"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posts</a:t>
            </a:r>
            <a:endParaRPr sz="2100" dirty="0">
              <a:latin typeface="NettoOT-Bold" panose="02000800000000000000" pitchFamily="50" charset="0"/>
              <a:cs typeface="Netto OT"/>
            </a:endParaRPr>
          </a:p>
        </p:txBody>
      </p:sp>
      <p:sp>
        <p:nvSpPr>
          <p:cNvPr id="28" name="object 28"/>
          <p:cNvSpPr txBox="1"/>
          <p:nvPr/>
        </p:nvSpPr>
        <p:spPr>
          <a:xfrm rot="120000">
            <a:off x="5830644" y="3250157"/>
            <a:ext cx="708836"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pages</a:t>
            </a:r>
            <a:endParaRPr sz="2100" dirty="0">
              <a:latin typeface="NettoOT-Bold" panose="02000800000000000000" pitchFamily="50" charset="0"/>
              <a:cs typeface="Netto OT"/>
            </a:endParaRPr>
          </a:p>
        </p:txBody>
      </p:sp>
      <p:sp>
        <p:nvSpPr>
          <p:cNvPr id="29" name="object 29"/>
          <p:cNvSpPr txBox="1"/>
          <p:nvPr/>
        </p:nvSpPr>
        <p:spPr>
          <a:xfrm rot="360000">
            <a:off x="8700955" y="5144460"/>
            <a:ext cx="753620"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videos</a:t>
            </a:r>
            <a:endParaRPr sz="2100" dirty="0">
              <a:latin typeface="NettoOT-Bold" panose="02000800000000000000" pitchFamily="50" charset="0"/>
              <a:cs typeface="Netto OT"/>
            </a:endParaRPr>
          </a:p>
        </p:txBody>
      </p:sp>
      <p:sp>
        <p:nvSpPr>
          <p:cNvPr id="30" name="object 30"/>
          <p:cNvSpPr txBox="1"/>
          <p:nvPr/>
        </p:nvSpPr>
        <p:spPr>
          <a:xfrm rot="120000">
            <a:off x="8948800" y="1008727"/>
            <a:ext cx="1174166"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comments</a:t>
            </a:r>
            <a:endParaRPr sz="2100" dirty="0">
              <a:latin typeface="NettoOT-Bold" panose="02000800000000000000" pitchFamily="50" charset="0"/>
              <a:cs typeface="Netto OT"/>
            </a:endParaRPr>
          </a:p>
        </p:txBody>
      </p:sp>
      <p:sp>
        <p:nvSpPr>
          <p:cNvPr id="31" name="object 31"/>
          <p:cNvSpPr txBox="1"/>
          <p:nvPr/>
        </p:nvSpPr>
        <p:spPr>
          <a:xfrm rot="360000">
            <a:off x="10898718" y="2678074"/>
            <a:ext cx="568839" cy="269304"/>
          </a:xfrm>
          <a:prstGeom prst="rect">
            <a:avLst/>
          </a:prstGeom>
        </p:spPr>
        <p:txBody>
          <a:bodyPr vert="horz" wrap="square" lIns="0" tIns="0" rIns="0" bIns="0" rtlCol="0">
            <a:spAutoFit/>
          </a:bodyPr>
          <a:lstStyle/>
          <a:p>
            <a:pPr>
              <a:lnSpc>
                <a:spcPts val="2100"/>
              </a:lnSpc>
            </a:pPr>
            <a:r>
              <a:rPr sz="2100" b="1" dirty="0">
                <a:solidFill>
                  <a:srgbClr val="FFFFFF"/>
                </a:solidFill>
                <a:latin typeface="NettoOT-Bold" panose="02000800000000000000" pitchFamily="50" charset="0"/>
                <a:cs typeface="Netto OT"/>
              </a:rPr>
              <a:t>likes</a:t>
            </a:r>
            <a:endParaRPr sz="2100" dirty="0">
              <a:latin typeface="NettoOT-Bold" panose="02000800000000000000" pitchFamily="50" charset="0"/>
              <a:cs typeface="Netto OT"/>
            </a:endParaRPr>
          </a:p>
        </p:txBody>
      </p:sp>
      <p:sp>
        <p:nvSpPr>
          <p:cNvPr id="32" name="object 6"/>
          <p:cNvSpPr/>
          <p:nvPr/>
        </p:nvSpPr>
        <p:spPr>
          <a:xfrm>
            <a:off x="-35647" y="680635"/>
            <a:ext cx="2875693" cy="3144860"/>
          </a:xfrm>
          <a:prstGeom prst="rect">
            <a:avLst/>
          </a:prstGeom>
          <a:blipFill>
            <a:blip r:embed="rId23" cstate="print">
              <a:extLst>
                <a:ext uri="{BEBA8EAE-BF5A-486C-A8C5-ECC9F3942E4B}">
                  <a14:imgProps xmlns:a14="http://schemas.microsoft.com/office/drawing/2010/main">
                    <a14:imgLayer r:embed="rId24">
                      <a14:imgEffect>
                        <a14:backgroundRemoval t="9726" b="95761" l="2732" r="96995"/>
                      </a14:imgEffect>
                    </a14:imgLayer>
                  </a14:imgProps>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33" name="object 13"/>
          <p:cNvSpPr txBox="1"/>
          <p:nvPr/>
        </p:nvSpPr>
        <p:spPr>
          <a:xfrm>
            <a:off x="639263" y="1552209"/>
            <a:ext cx="1565910" cy="1333057"/>
          </a:xfrm>
          <a:prstGeom prst="rect">
            <a:avLst/>
          </a:prstGeom>
        </p:spPr>
        <p:txBody>
          <a:bodyPr vert="horz" wrap="square" lIns="0" tIns="24765" rIns="0" bIns="0" rtlCol="0">
            <a:spAutoFit/>
          </a:bodyPr>
          <a:lstStyle/>
          <a:p>
            <a:pPr marL="9525" marR="3810" indent="-476" algn="ctr">
              <a:lnSpc>
                <a:spcPts val="1725"/>
              </a:lnSpc>
              <a:spcBef>
                <a:spcPts val="195"/>
              </a:spcBef>
            </a:pPr>
            <a:r>
              <a:rPr sz="1500" b="1" dirty="0">
                <a:solidFill>
                  <a:srgbClr val="F68A3B"/>
                </a:solidFill>
                <a:latin typeface="NettoOT-Bold" panose="02000800000000000000" pitchFamily="50" charset="0"/>
                <a:cs typeface="Netto OT"/>
              </a:rPr>
              <a:t>“Someone had  </a:t>
            </a:r>
            <a:r>
              <a:rPr sz="1500" b="1" spc="-4" dirty="0">
                <a:solidFill>
                  <a:srgbClr val="F68A3B"/>
                </a:solidFill>
                <a:latin typeface="NettoOT-Bold" panose="02000800000000000000" pitchFamily="50" charset="0"/>
                <a:cs typeface="Netto OT"/>
              </a:rPr>
              <a:t>recorded</a:t>
            </a:r>
            <a:r>
              <a:rPr sz="1500" b="1" spc="-38" dirty="0">
                <a:solidFill>
                  <a:srgbClr val="F68A3B"/>
                </a:solidFill>
                <a:latin typeface="NettoOT-Bold" panose="02000800000000000000" pitchFamily="50" charset="0"/>
                <a:cs typeface="Netto OT"/>
              </a:rPr>
              <a:t> </a:t>
            </a:r>
            <a:r>
              <a:rPr sz="1500" b="1" dirty="0">
                <a:solidFill>
                  <a:srgbClr val="F68A3B"/>
                </a:solidFill>
                <a:latin typeface="NettoOT-Bold" panose="02000800000000000000" pitchFamily="50" charset="0"/>
                <a:cs typeface="Netto OT"/>
              </a:rPr>
              <a:t>her</a:t>
            </a:r>
            <a:r>
              <a:rPr sz="1500" b="1" spc="-38" dirty="0">
                <a:solidFill>
                  <a:srgbClr val="F68A3B"/>
                </a:solidFill>
                <a:latin typeface="NettoOT-Bold" panose="02000800000000000000" pitchFamily="50" charset="0"/>
                <a:cs typeface="Netto OT"/>
              </a:rPr>
              <a:t> </a:t>
            </a:r>
            <a:r>
              <a:rPr sz="1500" b="1" dirty="0">
                <a:solidFill>
                  <a:srgbClr val="F68A3B"/>
                </a:solidFill>
                <a:latin typeface="NettoOT-Bold" panose="02000800000000000000" pitchFamily="50" charset="0"/>
                <a:cs typeface="Netto OT"/>
              </a:rPr>
              <a:t>during  sex and</a:t>
            </a:r>
            <a:r>
              <a:rPr sz="1500" b="1" spc="-23" dirty="0">
                <a:solidFill>
                  <a:srgbClr val="F68A3B"/>
                </a:solidFill>
                <a:latin typeface="NettoOT-Bold" panose="02000800000000000000" pitchFamily="50" charset="0"/>
                <a:cs typeface="Netto OT"/>
              </a:rPr>
              <a:t> </a:t>
            </a:r>
            <a:r>
              <a:rPr sz="1500" b="1" dirty="0">
                <a:solidFill>
                  <a:srgbClr val="F68A3B"/>
                </a:solidFill>
                <a:latin typeface="NettoOT-Bold" panose="02000800000000000000" pitchFamily="50" charset="0"/>
                <a:cs typeface="Netto OT"/>
              </a:rPr>
              <a:t>then</a:t>
            </a:r>
            <a:endParaRPr sz="1500" dirty="0">
              <a:latin typeface="NettoOT-Bold" panose="02000800000000000000" pitchFamily="50" charset="0"/>
              <a:cs typeface="Netto OT"/>
            </a:endParaRPr>
          </a:p>
          <a:p>
            <a:pPr marL="36195" marR="30480" indent="-476" algn="ctr">
              <a:lnSpc>
                <a:spcPts val="1725"/>
              </a:lnSpc>
            </a:pPr>
            <a:r>
              <a:rPr sz="1500" b="1" dirty="0">
                <a:solidFill>
                  <a:srgbClr val="F68A3B"/>
                </a:solidFill>
                <a:latin typeface="NettoOT-Bold" panose="02000800000000000000" pitchFamily="50" charset="0"/>
                <a:cs typeface="Netto OT"/>
              </a:rPr>
              <a:t>had gone </a:t>
            </a:r>
            <a:r>
              <a:rPr sz="1500" b="1" spc="-4" dirty="0">
                <a:solidFill>
                  <a:srgbClr val="F68A3B"/>
                </a:solidFill>
                <a:latin typeface="NettoOT-Bold" panose="02000800000000000000" pitchFamily="50" charset="0"/>
                <a:cs typeface="Netto OT"/>
              </a:rPr>
              <a:t>around  </a:t>
            </a:r>
            <a:r>
              <a:rPr sz="1500" b="1" dirty="0">
                <a:solidFill>
                  <a:srgbClr val="F68A3B"/>
                </a:solidFill>
                <a:latin typeface="NettoOT-Bold" panose="02000800000000000000" pitchFamily="50" charset="0"/>
                <a:cs typeface="Netto OT"/>
              </a:rPr>
              <a:t>showing it</a:t>
            </a:r>
            <a:r>
              <a:rPr sz="1500" b="1" spc="-53" dirty="0">
                <a:solidFill>
                  <a:srgbClr val="F68A3B"/>
                </a:solidFill>
                <a:latin typeface="NettoOT-Bold" panose="02000800000000000000" pitchFamily="50" charset="0"/>
                <a:cs typeface="Netto OT"/>
              </a:rPr>
              <a:t> </a:t>
            </a:r>
            <a:r>
              <a:rPr sz="1500" b="1" dirty="0">
                <a:solidFill>
                  <a:srgbClr val="F68A3B"/>
                </a:solidFill>
                <a:latin typeface="NettoOT-Bold" panose="02000800000000000000" pitchFamily="50" charset="0"/>
                <a:cs typeface="Netto OT"/>
              </a:rPr>
              <a:t>to</a:t>
            </a:r>
            <a:r>
              <a:rPr sz="1500" b="1" spc="-26" dirty="0">
                <a:solidFill>
                  <a:srgbClr val="F68A3B"/>
                </a:solidFill>
                <a:latin typeface="NettoOT-Bold" panose="02000800000000000000" pitchFamily="50" charset="0"/>
                <a:cs typeface="Netto OT"/>
              </a:rPr>
              <a:t> </a:t>
            </a:r>
            <a:r>
              <a:rPr sz="1500" b="1" dirty="0">
                <a:solidFill>
                  <a:srgbClr val="F68A3B"/>
                </a:solidFill>
                <a:latin typeface="NettoOT-Bold" panose="02000800000000000000" pitchFamily="50" charset="0"/>
                <a:cs typeface="Netto OT"/>
              </a:rPr>
              <a:t>some  of </a:t>
            </a:r>
            <a:r>
              <a:rPr sz="1500" b="1" dirty="0" smtClean="0">
                <a:solidFill>
                  <a:srgbClr val="F68A3B"/>
                </a:solidFill>
                <a:latin typeface="NettoOT-Bold" panose="02000800000000000000" pitchFamily="50" charset="0"/>
                <a:cs typeface="Netto OT"/>
              </a:rPr>
              <a:t>his</a:t>
            </a:r>
            <a:r>
              <a:rPr sz="1500" b="1" spc="-34" dirty="0" smtClean="0">
                <a:solidFill>
                  <a:srgbClr val="F68A3B"/>
                </a:solidFill>
                <a:latin typeface="NettoOT-Bold" panose="02000800000000000000" pitchFamily="50" charset="0"/>
                <a:cs typeface="Netto OT"/>
              </a:rPr>
              <a:t> </a:t>
            </a:r>
            <a:r>
              <a:rPr sz="1500" b="1" dirty="0">
                <a:solidFill>
                  <a:srgbClr val="F68A3B"/>
                </a:solidFill>
                <a:latin typeface="NettoOT-Bold" panose="02000800000000000000" pitchFamily="50" charset="0"/>
                <a:cs typeface="Netto OT"/>
              </a:rPr>
              <a:t>friends.”</a:t>
            </a:r>
            <a:endParaRPr sz="1500" dirty="0">
              <a:latin typeface="NettoOT-Bold" panose="02000800000000000000" pitchFamily="50" charset="0"/>
              <a:cs typeface="Netto O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09800" y="1556547"/>
            <a:ext cx="7715250" cy="65531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3" name="object 3"/>
          <p:cNvSpPr txBox="1">
            <a:spLocks noGrp="1"/>
          </p:cNvSpPr>
          <p:nvPr>
            <p:ph type="title"/>
          </p:nvPr>
        </p:nvSpPr>
        <p:spPr>
          <a:xfrm>
            <a:off x="2462861" y="1509823"/>
            <a:ext cx="7266623" cy="655949"/>
          </a:xfrm>
          <a:prstGeom prst="rect">
            <a:avLst/>
          </a:prstGeom>
        </p:spPr>
        <p:txBody>
          <a:bodyPr vert="horz" wrap="square" lIns="0" tIns="9525" rIns="0" bIns="0" rtlCol="0">
            <a:spAutoFit/>
          </a:bodyPr>
          <a:lstStyle/>
          <a:p>
            <a:pPr marL="9525">
              <a:spcBef>
                <a:spcPts val="75"/>
              </a:spcBef>
              <a:tabLst>
                <a:tab pos="1239203" algn="l"/>
                <a:tab pos="1710214" algn="l"/>
                <a:tab pos="3122295" algn="l"/>
                <a:tab pos="4573429" algn="l"/>
              </a:tabLst>
            </a:pPr>
            <a:r>
              <a:rPr sz="4200" dirty="0">
                <a:latin typeface="NettoOT" panose="02010504010101010104" pitchFamily="50" charset="0"/>
              </a:rPr>
              <a:t>What	is	online	sexual	</a:t>
            </a:r>
            <a:r>
              <a:rPr sz="4200" spc="-11" dirty="0">
                <a:latin typeface="NettoOT" panose="02010504010101010104" pitchFamily="50" charset="0"/>
              </a:rPr>
              <a:t>harassment?</a:t>
            </a:r>
            <a:endParaRPr sz="4200" dirty="0">
              <a:latin typeface="NettoOT" panose="02010504010101010104" pitchFamily="50" charset="0"/>
            </a:endParaRPr>
          </a:p>
        </p:txBody>
      </p:sp>
      <p:sp>
        <p:nvSpPr>
          <p:cNvPr id="4" name="object 4"/>
          <p:cNvSpPr txBox="1"/>
          <p:nvPr/>
        </p:nvSpPr>
        <p:spPr>
          <a:xfrm>
            <a:off x="2778307" y="3941024"/>
            <a:ext cx="2411254" cy="956031"/>
          </a:xfrm>
          <a:prstGeom prst="rect">
            <a:avLst/>
          </a:prstGeom>
        </p:spPr>
        <p:txBody>
          <a:bodyPr vert="horz" wrap="square" lIns="0" tIns="32385" rIns="0" bIns="0" rtlCol="0">
            <a:spAutoFit/>
          </a:bodyPr>
          <a:lstStyle/>
          <a:p>
            <a:pPr marL="9525" marR="3810" indent="-476" algn="ctr">
              <a:lnSpc>
                <a:spcPts val="2400"/>
              </a:lnSpc>
              <a:spcBef>
                <a:spcPts val="255"/>
              </a:spcBef>
            </a:pPr>
            <a:r>
              <a:rPr sz="2400" b="1" dirty="0">
                <a:latin typeface="NettoOT-Bold" panose="02000800000000000000" pitchFamily="50" charset="0"/>
                <a:cs typeface="Netto OT"/>
              </a:rPr>
              <a:t>Any unwanted sexual  behaviour</a:t>
            </a:r>
            <a:r>
              <a:rPr sz="2400" b="1" spc="-38" dirty="0">
                <a:latin typeface="NettoOT-Bold" panose="02000800000000000000" pitchFamily="50" charset="0"/>
                <a:cs typeface="Netto OT"/>
              </a:rPr>
              <a:t> </a:t>
            </a:r>
            <a:r>
              <a:rPr sz="2400" b="1" dirty="0">
                <a:latin typeface="NettoOT-Bold" panose="02000800000000000000" pitchFamily="50" charset="0"/>
                <a:cs typeface="Netto OT"/>
              </a:rPr>
              <a:t>that</a:t>
            </a:r>
            <a:r>
              <a:rPr sz="2400" b="1" spc="-38" dirty="0">
                <a:latin typeface="NettoOT-Bold" panose="02000800000000000000" pitchFamily="50" charset="0"/>
                <a:cs typeface="Netto OT"/>
              </a:rPr>
              <a:t> </a:t>
            </a:r>
            <a:r>
              <a:rPr sz="2400" b="1" dirty="0">
                <a:latin typeface="NettoOT-Bold" panose="02000800000000000000" pitchFamily="50" charset="0"/>
                <a:cs typeface="Netto OT"/>
              </a:rPr>
              <a:t>occurs  online.</a:t>
            </a:r>
            <a:endParaRPr sz="2400" dirty="0">
              <a:latin typeface="NettoOT-Bold" panose="02000800000000000000" pitchFamily="50" charset="0"/>
              <a:cs typeface="Netto OT"/>
            </a:endParaRPr>
          </a:p>
        </p:txBody>
      </p:sp>
      <p:sp>
        <p:nvSpPr>
          <p:cNvPr id="5" name="object 5"/>
          <p:cNvSpPr txBox="1"/>
          <p:nvPr/>
        </p:nvSpPr>
        <p:spPr>
          <a:xfrm>
            <a:off x="6330488" y="3941024"/>
            <a:ext cx="2850833" cy="1263808"/>
          </a:xfrm>
          <a:prstGeom prst="rect">
            <a:avLst/>
          </a:prstGeom>
        </p:spPr>
        <p:txBody>
          <a:bodyPr vert="horz" wrap="square" lIns="0" tIns="32385" rIns="0" bIns="0" rtlCol="0">
            <a:spAutoFit/>
          </a:bodyPr>
          <a:lstStyle/>
          <a:p>
            <a:pPr marL="9525" marR="3810" indent="14764" algn="ctr">
              <a:lnSpc>
                <a:spcPts val="2400"/>
              </a:lnSpc>
              <a:spcBef>
                <a:spcPts val="255"/>
              </a:spcBef>
            </a:pPr>
            <a:r>
              <a:rPr sz="2400" b="1" dirty="0">
                <a:latin typeface="NettoOT-Bold" panose="02000800000000000000" pitchFamily="50" charset="0"/>
                <a:cs typeface="Netto OT"/>
              </a:rPr>
              <a:t>It happens in many </a:t>
            </a:r>
            <a:r>
              <a:rPr sz="2400" b="1" spc="-8" dirty="0" smtClean="0">
                <a:latin typeface="NettoOT-Bold" panose="02000800000000000000" pitchFamily="50" charset="0"/>
                <a:cs typeface="Netto OT"/>
              </a:rPr>
              <a:t>forms</a:t>
            </a:r>
            <a:r>
              <a:rPr lang="en-GB" sz="2400" b="1" spc="-8" dirty="0" smtClean="0">
                <a:latin typeface="NettoOT-Bold" panose="02000800000000000000" pitchFamily="50" charset="0"/>
                <a:cs typeface="Netto OT"/>
              </a:rPr>
              <a:t> </a:t>
            </a:r>
            <a:r>
              <a:rPr sz="2400" b="1" spc="-4" dirty="0" smtClean="0">
                <a:latin typeface="NettoOT-Bold" panose="02000800000000000000" pitchFamily="50" charset="0"/>
                <a:cs typeface="Netto OT"/>
              </a:rPr>
              <a:t>across </a:t>
            </a:r>
            <a:r>
              <a:rPr sz="2400" b="1" dirty="0">
                <a:latin typeface="NettoOT-Bold" panose="02000800000000000000" pitchFamily="50" charset="0"/>
                <a:cs typeface="Netto OT"/>
              </a:rPr>
              <a:t>many services and  could be public or</a:t>
            </a:r>
            <a:r>
              <a:rPr sz="2400" b="1" spc="-75" dirty="0">
                <a:latin typeface="NettoOT-Bold" panose="02000800000000000000" pitchFamily="50" charset="0"/>
                <a:cs typeface="Netto OT"/>
              </a:rPr>
              <a:t> </a:t>
            </a:r>
            <a:r>
              <a:rPr sz="2400" b="1" dirty="0">
                <a:latin typeface="NettoOT-Bold" panose="02000800000000000000" pitchFamily="50" charset="0"/>
                <a:cs typeface="Netto OT"/>
              </a:rPr>
              <a:t>private.</a:t>
            </a:r>
            <a:endParaRPr sz="2400" dirty="0">
              <a:latin typeface="NettoOT-Bold" panose="02000800000000000000" pitchFamily="50" charset="0"/>
              <a:cs typeface="Netto OT"/>
            </a:endParaRPr>
          </a:p>
        </p:txBody>
      </p:sp>
      <p:sp>
        <p:nvSpPr>
          <p:cNvPr id="6" name="object 6"/>
          <p:cNvSpPr/>
          <p:nvPr/>
        </p:nvSpPr>
        <p:spPr>
          <a:xfrm>
            <a:off x="3524997" y="2926639"/>
            <a:ext cx="967489" cy="88306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7" name="object 7"/>
          <p:cNvSpPr/>
          <p:nvPr/>
        </p:nvSpPr>
        <p:spPr>
          <a:xfrm>
            <a:off x="7218359" y="2926639"/>
            <a:ext cx="967489" cy="88306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6256000" h="7620000">
                <a:moveTo>
                  <a:pt x="0" y="7620000"/>
                </a:moveTo>
                <a:lnTo>
                  <a:pt x="16256000" y="7620000"/>
                </a:lnTo>
                <a:lnTo>
                  <a:pt x="16256000" y="0"/>
                </a:lnTo>
                <a:lnTo>
                  <a:pt x="0" y="0"/>
                </a:lnTo>
                <a:lnTo>
                  <a:pt x="0" y="7620000"/>
                </a:lnTo>
                <a:close/>
              </a:path>
            </a:pathLst>
          </a:custGeom>
          <a:solidFill>
            <a:srgbClr val="B0D151"/>
          </a:solidFill>
        </p:spPr>
        <p:txBody>
          <a:bodyPr wrap="square" lIns="0" tIns="0" rIns="0" bIns="0" rtlCol="0"/>
          <a:lstStyle/>
          <a:p>
            <a:endParaRPr sz="1077" dirty="0">
              <a:latin typeface="NettoOT-Bold" panose="02000800000000000000" pitchFamily="50" charset="0"/>
            </a:endParaRPr>
          </a:p>
        </p:txBody>
      </p:sp>
      <p:sp>
        <p:nvSpPr>
          <p:cNvPr id="3" name="object 3"/>
          <p:cNvSpPr/>
          <p:nvPr/>
        </p:nvSpPr>
        <p:spPr>
          <a:xfrm>
            <a:off x="3105533" y="2126398"/>
            <a:ext cx="1209227" cy="65530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4" name="object 4"/>
          <p:cNvSpPr/>
          <p:nvPr/>
        </p:nvSpPr>
        <p:spPr>
          <a:xfrm>
            <a:off x="7753596" y="2126398"/>
            <a:ext cx="1547021" cy="65530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5" name="object 5"/>
          <p:cNvSpPr txBox="1"/>
          <p:nvPr/>
        </p:nvSpPr>
        <p:spPr>
          <a:xfrm>
            <a:off x="1769489" y="2093173"/>
            <a:ext cx="3915251" cy="1302280"/>
          </a:xfrm>
          <a:prstGeom prst="rect">
            <a:avLst/>
          </a:prstGeom>
        </p:spPr>
        <p:txBody>
          <a:bodyPr vert="horz" wrap="square" lIns="0" tIns="9525" rIns="0" bIns="0" rtlCol="0">
            <a:spAutoFit/>
          </a:bodyPr>
          <a:lstStyle/>
          <a:p>
            <a:pPr algn="ctr">
              <a:spcBef>
                <a:spcPts val="75"/>
              </a:spcBef>
            </a:pPr>
            <a:r>
              <a:rPr sz="4200" dirty="0">
                <a:solidFill>
                  <a:srgbClr val="FFFFFF"/>
                </a:solidFill>
                <a:latin typeface="NettoOT" panose="02010504010101010104" pitchFamily="50" charset="0"/>
                <a:cs typeface="Netto OT"/>
              </a:rPr>
              <a:t>Who</a:t>
            </a:r>
            <a:endParaRPr sz="4200" dirty="0">
              <a:latin typeface="NettoOT" panose="02010504010101010104" pitchFamily="50" charset="0"/>
              <a:cs typeface="Netto OT"/>
            </a:endParaRPr>
          </a:p>
          <a:p>
            <a:pPr algn="ctr">
              <a:tabLst>
                <a:tab pos="1112996" algn="l"/>
                <a:tab pos="1537335" algn="l"/>
                <a:tab pos="3225641" algn="l"/>
              </a:tabLst>
            </a:pPr>
            <a:r>
              <a:rPr sz="4200" dirty="0">
                <a:latin typeface="NettoOT" panose="02010504010101010104" pitchFamily="50" charset="0"/>
                <a:cs typeface="Netto OT"/>
              </a:rPr>
              <a:t>does	it	happen	to?</a:t>
            </a:r>
          </a:p>
        </p:txBody>
      </p:sp>
      <p:sp>
        <p:nvSpPr>
          <p:cNvPr id="6" name="object 6"/>
          <p:cNvSpPr txBox="1">
            <a:spLocks noGrp="1"/>
          </p:cNvSpPr>
          <p:nvPr>
            <p:ph type="title"/>
          </p:nvPr>
        </p:nvSpPr>
        <p:spPr>
          <a:xfrm>
            <a:off x="6858000" y="2093173"/>
            <a:ext cx="3355181" cy="1302280"/>
          </a:xfrm>
          <a:prstGeom prst="rect">
            <a:avLst/>
          </a:prstGeom>
        </p:spPr>
        <p:txBody>
          <a:bodyPr vert="horz" wrap="square" lIns="0" tIns="9525" rIns="0" bIns="0" rtlCol="0">
            <a:spAutoFit/>
          </a:bodyPr>
          <a:lstStyle/>
          <a:p>
            <a:pPr marL="9525" marR="3810" indent="999649">
              <a:spcBef>
                <a:spcPts val="75"/>
              </a:spcBef>
              <a:tabLst>
                <a:tab pos="1122521" algn="l"/>
                <a:tab pos="1546860" algn="l"/>
              </a:tabLst>
            </a:pPr>
            <a:r>
              <a:rPr sz="4200" spc="-11" dirty="0">
                <a:latin typeface="NettoOT" panose="02010504010101010104" pitchFamily="50" charset="0"/>
              </a:rPr>
              <a:t>Where  </a:t>
            </a:r>
            <a:r>
              <a:rPr sz="4200" dirty="0">
                <a:solidFill>
                  <a:srgbClr val="000000"/>
                </a:solidFill>
                <a:latin typeface="NettoOT" panose="02010504010101010104" pitchFamily="50" charset="0"/>
              </a:rPr>
              <a:t>does	it	happen?</a:t>
            </a:r>
            <a:endParaRPr sz="4200" dirty="0">
              <a:latin typeface="NettoOT" panose="02010504010101010104" pitchFamily="50" charset="0"/>
            </a:endParaRPr>
          </a:p>
        </p:txBody>
      </p:sp>
      <p:sp>
        <p:nvSpPr>
          <p:cNvPr id="7" name="object 7"/>
          <p:cNvSpPr/>
          <p:nvPr/>
        </p:nvSpPr>
        <p:spPr>
          <a:xfrm>
            <a:off x="6825603" y="3725703"/>
            <a:ext cx="1106834" cy="1371228"/>
          </a:xfrm>
          <a:prstGeom prst="rect">
            <a:avLst/>
          </a:prstGeom>
          <a: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8" name="object 8"/>
          <p:cNvSpPr/>
          <p:nvPr/>
        </p:nvSpPr>
        <p:spPr>
          <a:xfrm>
            <a:off x="7809970" y="4049924"/>
            <a:ext cx="1458468" cy="1057389"/>
          </a:xfrm>
          <a:prstGeom prst="rect">
            <a:avLst/>
          </a:prstGeom>
          <a:blipFill>
            <a:blip r:embed="rId7" cstate="screen">
              <a:extLst>
                <a:ext uri="{BEBA8EAE-BF5A-486C-A8C5-ECC9F3942E4B}">
                  <a14:imgProps xmlns:a14="http://schemas.microsoft.com/office/drawing/2010/main">
                    <a14:imgLayer r:embed="rId8">
                      <a14:imgEffect>
                        <a14:backgroundRemoval t="8464" b="89342" l="5682" r="95227">
                          <a14:foregroundMark x1="62273" y1="64263" x2="60682" y2="64263"/>
                          <a14:backgroundMark x1="50455" y1="33856" x2="50455" y2="33856"/>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9" name="object 9"/>
          <p:cNvSpPr/>
          <p:nvPr/>
        </p:nvSpPr>
        <p:spPr>
          <a:xfrm>
            <a:off x="9100255" y="3956317"/>
            <a:ext cx="1307591" cy="948004"/>
          </a:xfrm>
          <a:prstGeom prst="rect">
            <a:avLst/>
          </a:prstGeom>
          <a:blipFill>
            <a:blip r:embed="rId9" cstate="screen">
              <a:extLst>
                <a:ext uri="{BEBA8EAE-BF5A-486C-A8C5-ECC9F3942E4B}">
                  <a14:imgProps xmlns:a14="http://schemas.microsoft.com/office/drawing/2010/main">
                    <a14:imgLayer r:embed="rId10">
                      <a14:imgEffect>
                        <a14:backgroundRemoval t="10000" b="90000" l="10000" r="90000">
                          <a14:foregroundMark x1="23182" y1="23824" x2="23182" y2="23824"/>
                          <a14:backgroundMark x1="37045" y1="53292" x2="37045" y2="53292"/>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0" name="object 10"/>
          <p:cNvSpPr/>
          <p:nvPr/>
        </p:nvSpPr>
        <p:spPr>
          <a:xfrm>
            <a:off x="2965415" y="3665136"/>
            <a:ext cx="1425057" cy="1425057"/>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97803" y="3097464"/>
            <a:ext cx="3019425" cy="55683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3" name="object 3"/>
          <p:cNvSpPr/>
          <p:nvPr/>
        </p:nvSpPr>
        <p:spPr>
          <a:xfrm>
            <a:off x="8398268" y="3097453"/>
            <a:ext cx="2657475" cy="29329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4" name="object 4"/>
          <p:cNvSpPr/>
          <p:nvPr/>
        </p:nvSpPr>
        <p:spPr>
          <a:xfrm>
            <a:off x="949718" y="3097453"/>
            <a:ext cx="3124200" cy="293294"/>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5" name="object 5"/>
          <p:cNvSpPr/>
          <p:nvPr/>
        </p:nvSpPr>
        <p:spPr>
          <a:xfrm>
            <a:off x="3111903" y="1802826"/>
            <a:ext cx="5905500" cy="65531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6" name="object 6"/>
          <p:cNvSpPr txBox="1">
            <a:spLocks noGrp="1"/>
          </p:cNvSpPr>
          <p:nvPr>
            <p:ph type="title"/>
          </p:nvPr>
        </p:nvSpPr>
        <p:spPr>
          <a:xfrm>
            <a:off x="4003919" y="1840358"/>
            <a:ext cx="5550694" cy="540533"/>
          </a:xfrm>
          <a:prstGeom prst="rect">
            <a:avLst/>
          </a:prstGeom>
        </p:spPr>
        <p:txBody>
          <a:bodyPr vert="horz" wrap="square" lIns="0" tIns="9525" rIns="0" bIns="0" rtlCol="0">
            <a:spAutoFit/>
          </a:bodyPr>
          <a:lstStyle/>
          <a:p>
            <a:pPr marL="9525">
              <a:spcBef>
                <a:spcPts val="75"/>
              </a:spcBef>
              <a:tabLst>
                <a:tab pos="1019651" algn="l"/>
                <a:tab pos="1672590" algn="l"/>
                <a:tab pos="2343150" algn="l"/>
                <a:tab pos="3266123" algn="l"/>
              </a:tabLst>
            </a:pPr>
            <a:r>
              <a:rPr dirty="0">
                <a:latin typeface="NettoOT" panose="02010504010101010104" pitchFamily="50" charset="0"/>
              </a:rPr>
              <a:t>What	</a:t>
            </a:r>
            <a:r>
              <a:rPr lang="en-GB" dirty="0" smtClean="0">
                <a:latin typeface="NettoOT" panose="02010504010101010104" pitchFamily="50" charset="0"/>
              </a:rPr>
              <a:t>does the law say</a:t>
            </a:r>
            <a:r>
              <a:rPr dirty="0" smtClean="0">
                <a:latin typeface="NettoOT" panose="02010504010101010104" pitchFamily="50" charset="0"/>
              </a:rPr>
              <a:t>?</a:t>
            </a:r>
            <a:endParaRPr dirty="0">
              <a:latin typeface="NettoOT" panose="02010504010101010104" pitchFamily="50" charset="0"/>
            </a:endParaRPr>
          </a:p>
        </p:txBody>
      </p:sp>
      <p:sp>
        <p:nvSpPr>
          <p:cNvPr id="7" name="object 7"/>
          <p:cNvSpPr txBox="1"/>
          <p:nvPr/>
        </p:nvSpPr>
        <p:spPr>
          <a:xfrm>
            <a:off x="4315457" y="2508977"/>
            <a:ext cx="3880250" cy="286617"/>
          </a:xfrm>
          <a:prstGeom prst="rect">
            <a:avLst/>
          </a:prstGeom>
        </p:spPr>
        <p:txBody>
          <a:bodyPr vert="horz" wrap="square" lIns="0" tIns="9525" rIns="0" bIns="0" rtlCol="0">
            <a:spAutoFit/>
          </a:bodyPr>
          <a:lstStyle/>
          <a:p>
            <a:pPr marL="9525">
              <a:spcBef>
                <a:spcPts val="75"/>
              </a:spcBef>
            </a:pPr>
            <a:r>
              <a:rPr sz="1800" spc="-4" dirty="0">
                <a:latin typeface="NettoOT" panose="02010504010101010104" pitchFamily="50" charset="0"/>
                <a:cs typeface="Netto OT"/>
              </a:rPr>
              <a:t>There </a:t>
            </a:r>
            <a:r>
              <a:rPr sz="1800" spc="-8" dirty="0">
                <a:latin typeface="NettoOT" panose="02010504010101010104" pitchFamily="50" charset="0"/>
                <a:cs typeface="Netto OT"/>
              </a:rPr>
              <a:t>are </a:t>
            </a:r>
            <a:r>
              <a:rPr sz="1800" dirty="0">
                <a:latin typeface="NettoOT" panose="02010504010101010104" pitchFamily="50" charset="0"/>
                <a:cs typeface="Netto OT"/>
              </a:rPr>
              <a:t>some laws that apply</a:t>
            </a:r>
            <a:r>
              <a:rPr sz="1800" spc="-60" dirty="0">
                <a:latin typeface="NettoOT" panose="02010504010101010104" pitchFamily="50" charset="0"/>
                <a:cs typeface="Netto OT"/>
              </a:rPr>
              <a:t> </a:t>
            </a:r>
            <a:r>
              <a:rPr sz="1800" dirty="0">
                <a:latin typeface="NettoOT" panose="02010504010101010104" pitchFamily="50" charset="0"/>
                <a:cs typeface="Netto OT"/>
              </a:rPr>
              <a:t>including:</a:t>
            </a:r>
          </a:p>
        </p:txBody>
      </p:sp>
      <p:sp>
        <p:nvSpPr>
          <p:cNvPr id="8" name="object 8"/>
          <p:cNvSpPr/>
          <p:nvPr/>
        </p:nvSpPr>
        <p:spPr>
          <a:xfrm>
            <a:off x="5657100" y="738876"/>
            <a:ext cx="915424" cy="867484"/>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9" name="object 9"/>
          <p:cNvSpPr txBox="1"/>
          <p:nvPr/>
        </p:nvSpPr>
        <p:spPr>
          <a:xfrm>
            <a:off x="991638" y="3022597"/>
            <a:ext cx="3012281" cy="1115690"/>
          </a:xfrm>
          <a:prstGeom prst="rect">
            <a:avLst/>
          </a:prstGeom>
        </p:spPr>
        <p:txBody>
          <a:bodyPr vert="horz" wrap="square" lIns="0" tIns="80010" rIns="0" bIns="0" rtlCol="0">
            <a:spAutoFit/>
          </a:bodyPr>
          <a:lstStyle/>
          <a:p>
            <a:pPr marL="9525" indent="97631">
              <a:spcBef>
                <a:spcPts val="630"/>
              </a:spcBef>
            </a:pPr>
            <a:r>
              <a:rPr sz="1725" b="1" spc="-4" dirty="0">
                <a:solidFill>
                  <a:srgbClr val="FFFFFF"/>
                </a:solidFill>
                <a:latin typeface="NettoOT-Bold" panose="02000800000000000000" pitchFamily="50" charset="0"/>
                <a:cs typeface="Netto OT"/>
              </a:rPr>
              <a:t>Protection </a:t>
            </a:r>
            <a:r>
              <a:rPr sz="1725" b="1" dirty="0">
                <a:solidFill>
                  <a:srgbClr val="FFFFFF"/>
                </a:solidFill>
                <a:latin typeface="NettoOT-Bold" panose="02000800000000000000" pitchFamily="50" charset="0"/>
                <a:cs typeface="Netto OT"/>
              </a:rPr>
              <a:t>of </a:t>
            </a:r>
            <a:r>
              <a:rPr sz="1725" b="1" spc="-4" dirty="0">
                <a:solidFill>
                  <a:srgbClr val="FFFFFF"/>
                </a:solidFill>
                <a:latin typeface="NettoOT-Bold" panose="02000800000000000000" pitchFamily="50" charset="0"/>
                <a:cs typeface="Netto OT"/>
              </a:rPr>
              <a:t>Children </a:t>
            </a:r>
            <a:r>
              <a:rPr sz="1725" b="1" spc="-8" dirty="0">
                <a:solidFill>
                  <a:srgbClr val="FFFFFF"/>
                </a:solidFill>
                <a:latin typeface="NettoOT-Bold" panose="02000800000000000000" pitchFamily="50" charset="0"/>
                <a:cs typeface="Netto OT"/>
              </a:rPr>
              <a:t>Act</a:t>
            </a:r>
            <a:r>
              <a:rPr sz="1725" b="1" spc="-15" dirty="0">
                <a:solidFill>
                  <a:srgbClr val="FFFFFF"/>
                </a:solidFill>
                <a:latin typeface="NettoOT-Bold" panose="02000800000000000000" pitchFamily="50" charset="0"/>
                <a:cs typeface="Netto OT"/>
              </a:rPr>
              <a:t> </a:t>
            </a:r>
            <a:r>
              <a:rPr sz="1725" b="1" spc="-11" dirty="0">
                <a:solidFill>
                  <a:srgbClr val="FFFFFF"/>
                </a:solidFill>
                <a:latin typeface="NettoOT-Bold" panose="02000800000000000000" pitchFamily="50" charset="0"/>
                <a:cs typeface="Netto OT"/>
              </a:rPr>
              <a:t>1978</a:t>
            </a:r>
            <a:endParaRPr sz="1725" dirty="0">
              <a:latin typeface="NettoOT-Bold" panose="02000800000000000000" pitchFamily="50" charset="0"/>
              <a:cs typeface="Netto OT"/>
            </a:endParaRPr>
          </a:p>
          <a:p>
            <a:pPr marL="9049" marR="3810" algn="ctr">
              <a:lnSpc>
                <a:spcPts val="1725"/>
              </a:lnSpc>
              <a:spcBef>
                <a:spcPts val="900"/>
              </a:spcBef>
            </a:pPr>
            <a:r>
              <a:rPr sz="1725" spc="-98" dirty="0">
                <a:latin typeface="NettoOT" panose="02010504010101010104" pitchFamily="50" charset="0"/>
                <a:cs typeface="Netto OT"/>
              </a:rPr>
              <a:t>To </a:t>
            </a:r>
            <a:r>
              <a:rPr sz="1725" dirty="0">
                <a:latin typeface="NettoOT" panose="02010504010101010104" pitchFamily="50" charset="0"/>
                <a:cs typeface="Netto OT"/>
              </a:rPr>
              <a:t>take, </a:t>
            </a:r>
            <a:r>
              <a:rPr sz="1725" spc="-4" dirty="0">
                <a:latin typeface="NettoOT" panose="02010504010101010104" pitchFamily="50" charset="0"/>
                <a:cs typeface="Netto OT"/>
              </a:rPr>
              <a:t>share </a:t>
            </a:r>
            <a:r>
              <a:rPr sz="1725" dirty="0">
                <a:latin typeface="NettoOT" panose="02010504010101010104" pitchFamily="50" charset="0"/>
                <a:cs typeface="Netto OT"/>
              </a:rPr>
              <a:t>or possess a nude</a:t>
            </a:r>
            <a:r>
              <a:rPr sz="1725" spc="-41" dirty="0">
                <a:latin typeface="NettoOT" panose="02010504010101010104" pitchFamily="50" charset="0"/>
                <a:cs typeface="Netto OT"/>
              </a:rPr>
              <a:t> </a:t>
            </a:r>
            <a:r>
              <a:rPr sz="1725" dirty="0">
                <a:latin typeface="NettoOT" panose="02010504010101010104" pitchFamily="50" charset="0"/>
                <a:cs typeface="Netto OT"/>
              </a:rPr>
              <a:t>or  sexually explicit photo of someone  under 18 is</a:t>
            </a:r>
            <a:r>
              <a:rPr sz="1725" spc="-15" dirty="0">
                <a:latin typeface="NettoOT" panose="02010504010101010104" pitchFamily="50" charset="0"/>
                <a:cs typeface="Netto OT"/>
              </a:rPr>
              <a:t> </a:t>
            </a:r>
            <a:r>
              <a:rPr sz="1725" dirty="0">
                <a:latin typeface="NettoOT" panose="02010504010101010104" pitchFamily="50" charset="0"/>
                <a:cs typeface="Netto OT"/>
              </a:rPr>
              <a:t>illegal.</a:t>
            </a:r>
          </a:p>
        </p:txBody>
      </p:sp>
      <p:sp>
        <p:nvSpPr>
          <p:cNvPr id="10" name="object 10"/>
          <p:cNvSpPr txBox="1"/>
          <p:nvPr/>
        </p:nvSpPr>
        <p:spPr>
          <a:xfrm>
            <a:off x="4643348" y="3093082"/>
            <a:ext cx="2928461" cy="1695336"/>
          </a:xfrm>
          <a:prstGeom prst="rect">
            <a:avLst/>
          </a:prstGeom>
        </p:spPr>
        <p:txBody>
          <a:bodyPr vert="horz" wrap="square" lIns="0" tIns="53340" rIns="0" bIns="0" rtlCol="0">
            <a:spAutoFit/>
          </a:bodyPr>
          <a:lstStyle/>
          <a:p>
            <a:pPr marL="86678" marR="80963" algn="ctr">
              <a:lnSpc>
                <a:spcPts val="1725"/>
              </a:lnSpc>
              <a:spcBef>
                <a:spcPts val="420"/>
              </a:spcBef>
            </a:pPr>
            <a:r>
              <a:rPr sz="1725" b="1" dirty="0">
                <a:solidFill>
                  <a:srgbClr val="FFFFFF"/>
                </a:solidFill>
                <a:latin typeface="NettoOT-Bold" panose="02000800000000000000" pitchFamily="50" charset="0"/>
                <a:cs typeface="Netto OT"/>
              </a:rPr>
              <a:t>Malicious</a:t>
            </a:r>
            <a:r>
              <a:rPr sz="1725" b="1" spc="-38" dirty="0">
                <a:solidFill>
                  <a:srgbClr val="FFFFFF"/>
                </a:solidFill>
                <a:latin typeface="NettoOT-Bold" panose="02000800000000000000" pitchFamily="50" charset="0"/>
                <a:cs typeface="Netto OT"/>
              </a:rPr>
              <a:t> </a:t>
            </a:r>
            <a:r>
              <a:rPr sz="1725" b="1" dirty="0">
                <a:solidFill>
                  <a:srgbClr val="FFFFFF"/>
                </a:solidFill>
                <a:latin typeface="NettoOT-Bold" panose="02000800000000000000" pitchFamily="50" charset="0"/>
                <a:cs typeface="Netto OT"/>
              </a:rPr>
              <a:t>Communications</a:t>
            </a:r>
            <a:r>
              <a:rPr sz="1725" b="1" spc="-38" dirty="0">
                <a:solidFill>
                  <a:srgbClr val="FFFFFF"/>
                </a:solidFill>
                <a:latin typeface="NettoOT-Bold" panose="02000800000000000000" pitchFamily="50" charset="0"/>
                <a:cs typeface="Netto OT"/>
              </a:rPr>
              <a:t> </a:t>
            </a:r>
            <a:r>
              <a:rPr sz="1725" b="1" spc="-8" dirty="0">
                <a:solidFill>
                  <a:srgbClr val="FFFFFF"/>
                </a:solidFill>
                <a:latin typeface="NettoOT-Bold" panose="02000800000000000000" pitchFamily="50" charset="0"/>
                <a:cs typeface="Netto OT"/>
              </a:rPr>
              <a:t>Act </a:t>
            </a:r>
            <a:r>
              <a:rPr sz="1725" b="1" dirty="0">
                <a:solidFill>
                  <a:srgbClr val="FFFFFF"/>
                </a:solidFill>
                <a:latin typeface="NettoOT-Bold" panose="02000800000000000000" pitchFamily="50" charset="0"/>
                <a:cs typeface="Netto OT"/>
              </a:rPr>
              <a:t> 2003</a:t>
            </a:r>
            <a:endParaRPr sz="1725" dirty="0">
              <a:latin typeface="NettoOT-Bold" panose="02000800000000000000" pitchFamily="50" charset="0"/>
              <a:cs typeface="Netto OT"/>
            </a:endParaRPr>
          </a:p>
          <a:p>
            <a:pPr marL="9525" marR="3810" indent="8573" algn="ctr">
              <a:lnSpc>
                <a:spcPts val="1725"/>
              </a:lnSpc>
              <a:spcBef>
                <a:spcPts val="900"/>
              </a:spcBef>
            </a:pPr>
            <a:r>
              <a:rPr sz="1725" dirty="0">
                <a:latin typeface="NettoOT" panose="02010504010101010104" pitchFamily="50" charset="0"/>
                <a:cs typeface="Netto OT"/>
              </a:rPr>
              <a:t>Sending any </a:t>
            </a:r>
            <a:r>
              <a:rPr sz="1725" spc="-8" dirty="0">
                <a:latin typeface="NettoOT" panose="02010504010101010104" pitchFamily="50" charset="0"/>
                <a:cs typeface="Netto OT"/>
              </a:rPr>
              <a:t>form </a:t>
            </a:r>
            <a:r>
              <a:rPr sz="1725" dirty="0">
                <a:latin typeface="NettoOT" panose="02010504010101010104" pitchFamily="50" charset="0"/>
                <a:cs typeface="Netto OT"/>
              </a:rPr>
              <a:t>of message,  including online, that is</a:t>
            </a:r>
            <a:r>
              <a:rPr sz="1725" spc="-131" dirty="0">
                <a:latin typeface="NettoOT" panose="02010504010101010104" pitchFamily="50" charset="0"/>
                <a:cs typeface="Netto OT"/>
              </a:rPr>
              <a:t> </a:t>
            </a:r>
            <a:r>
              <a:rPr sz="1725" spc="-4" dirty="0">
                <a:latin typeface="NettoOT" panose="02010504010101010104" pitchFamily="50" charset="0"/>
                <a:cs typeface="Netto OT"/>
              </a:rPr>
              <a:t>extremely  offensive, </a:t>
            </a:r>
            <a:r>
              <a:rPr sz="1725" dirty="0">
                <a:latin typeface="NettoOT" panose="02010504010101010104" pitchFamily="50" charset="0"/>
                <a:cs typeface="Netto OT"/>
              </a:rPr>
              <a:t>obscene, menacing or  indecent can </a:t>
            </a:r>
            <a:r>
              <a:rPr sz="1725" spc="-4" dirty="0">
                <a:latin typeface="NettoOT" panose="02010504010101010104" pitchFamily="50" charset="0"/>
                <a:cs typeface="Netto OT"/>
              </a:rPr>
              <a:t>break </a:t>
            </a:r>
            <a:r>
              <a:rPr sz="1725" dirty="0">
                <a:latin typeface="NettoOT" panose="02010504010101010104" pitchFamily="50" charset="0"/>
                <a:cs typeface="Netto OT"/>
              </a:rPr>
              <a:t>the law</a:t>
            </a:r>
            <a:r>
              <a:rPr sz="1725" spc="-60" dirty="0">
                <a:latin typeface="NettoOT" panose="02010504010101010104" pitchFamily="50" charset="0"/>
                <a:cs typeface="Netto OT"/>
              </a:rPr>
              <a:t> </a:t>
            </a:r>
            <a:r>
              <a:rPr sz="1725" dirty="0">
                <a:latin typeface="NettoOT" panose="02010504010101010104" pitchFamily="50" charset="0"/>
                <a:cs typeface="Netto OT"/>
              </a:rPr>
              <a:t>if</a:t>
            </a:r>
            <a:r>
              <a:rPr sz="1725" spc="-15" dirty="0">
                <a:latin typeface="NettoOT" panose="02010504010101010104" pitchFamily="50" charset="0"/>
                <a:cs typeface="Netto OT"/>
              </a:rPr>
              <a:t> </a:t>
            </a:r>
            <a:r>
              <a:rPr sz="1725" dirty="0">
                <a:latin typeface="NettoOT" panose="02010504010101010104" pitchFamily="50" charset="0"/>
                <a:cs typeface="Netto OT"/>
              </a:rPr>
              <a:t>sent  on</a:t>
            </a:r>
            <a:r>
              <a:rPr sz="1725" spc="-8" dirty="0">
                <a:latin typeface="NettoOT" panose="02010504010101010104" pitchFamily="50" charset="0"/>
                <a:cs typeface="Netto OT"/>
              </a:rPr>
              <a:t> </a:t>
            </a:r>
            <a:r>
              <a:rPr sz="1725" dirty="0">
                <a:latin typeface="NettoOT" panose="02010504010101010104" pitchFamily="50" charset="0"/>
                <a:cs typeface="Netto OT"/>
              </a:rPr>
              <a:t>purpose.</a:t>
            </a:r>
          </a:p>
        </p:txBody>
      </p:sp>
      <p:sp>
        <p:nvSpPr>
          <p:cNvPr id="11" name="object 11"/>
          <p:cNvSpPr txBox="1"/>
          <p:nvPr/>
        </p:nvSpPr>
        <p:spPr>
          <a:xfrm>
            <a:off x="8265706" y="3022597"/>
            <a:ext cx="2903696" cy="897682"/>
          </a:xfrm>
          <a:prstGeom prst="rect">
            <a:avLst/>
          </a:prstGeom>
        </p:spPr>
        <p:txBody>
          <a:bodyPr vert="horz" wrap="square" lIns="0" tIns="80010" rIns="0" bIns="0" rtlCol="0">
            <a:spAutoFit/>
          </a:bodyPr>
          <a:lstStyle/>
          <a:p>
            <a:pPr marL="246698">
              <a:spcBef>
                <a:spcPts val="630"/>
              </a:spcBef>
            </a:pPr>
            <a:r>
              <a:rPr sz="1725" b="1" dirty="0">
                <a:solidFill>
                  <a:srgbClr val="FFFFFF"/>
                </a:solidFill>
                <a:latin typeface="NettoOT-Bold" panose="02000800000000000000" pitchFamily="50" charset="0"/>
                <a:cs typeface="Netto OT"/>
              </a:rPr>
              <a:t>Computer Misuse </a:t>
            </a:r>
            <a:r>
              <a:rPr sz="1725" b="1" spc="-8" dirty="0">
                <a:solidFill>
                  <a:srgbClr val="FFFFFF"/>
                </a:solidFill>
                <a:latin typeface="NettoOT-Bold" panose="02000800000000000000" pitchFamily="50" charset="0"/>
                <a:cs typeface="Netto OT"/>
              </a:rPr>
              <a:t>Act</a:t>
            </a:r>
            <a:r>
              <a:rPr sz="1725" b="1" spc="-30" dirty="0">
                <a:solidFill>
                  <a:srgbClr val="FFFFFF"/>
                </a:solidFill>
                <a:latin typeface="NettoOT-Bold" panose="02000800000000000000" pitchFamily="50" charset="0"/>
                <a:cs typeface="Netto OT"/>
              </a:rPr>
              <a:t> </a:t>
            </a:r>
            <a:r>
              <a:rPr sz="1725" b="1" dirty="0">
                <a:solidFill>
                  <a:srgbClr val="FFFFFF"/>
                </a:solidFill>
                <a:latin typeface="NettoOT-Bold" panose="02000800000000000000" pitchFamily="50" charset="0"/>
                <a:cs typeface="Netto OT"/>
              </a:rPr>
              <a:t>1990</a:t>
            </a:r>
            <a:endParaRPr sz="1725" dirty="0">
              <a:latin typeface="NettoOT-Bold" panose="02000800000000000000" pitchFamily="50" charset="0"/>
              <a:cs typeface="Netto OT"/>
            </a:endParaRPr>
          </a:p>
          <a:p>
            <a:pPr marL="9525" marR="3810" algn="ctr">
              <a:lnSpc>
                <a:spcPts val="1725"/>
              </a:lnSpc>
              <a:spcBef>
                <a:spcPts val="900"/>
              </a:spcBef>
            </a:pPr>
            <a:r>
              <a:rPr sz="1725" dirty="0">
                <a:latin typeface="NettoOT" panose="02010504010101010104" pitchFamily="50" charset="0"/>
                <a:cs typeface="Netto OT"/>
              </a:rPr>
              <a:t>It can be illegal to</a:t>
            </a:r>
            <a:r>
              <a:rPr sz="1725" spc="-64" dirty="0">
                <a:latin typeface="NettoOT" panose="02010504010101010104" pitchFamily="50" charset="0"/>
                <a:cs typeface="Netto OT"/>
              </a:rPr>
              <a:t> </a:t>
            </a:r>
            <a:r>
              <a:rPr sz="1725" dirty="0">
                <a:latin typeface="NettoOT" panose="02010504010101010104" pitchFamily="50" charset="0"/>
                <a:cs typeface="Netto OT"/>
              </a:rPr>
              <a:t>impersonate</a:t>
            </a:r>
            <a:r>
              <a:rPr sz="1725" spc="-15" dirty="0">
                <a:latin typeface="NettoOT" panose="02010504010101010104" pitchFamily="50" charset="0"/>
                <a:cs typeface="Netto OT"/>
              </a:rPr>
              <a:t> </a:t>
            </a:r>
            <a:r>
              <a:rPr sz="1725" dirty="0">
                <a:latin typeface="NettoOT" panose="02010504010101010104" pitchFamily="50" charset="0"/>
                <a:cs typeface="Netto OT"/>
              </a:rPr>
              <a:t>or  steal </a:t>
            </a:r>
            <a:r>
              <a:rPr sz="1725" spc="-4" dirty="0">
                <a:latin typeface="NettoOT" panose="02010504010101010104" pitchFamily="50" charset="0"/>
                <a:cs typeface="Netto OT"/>
              </a:rPr>
              <a:t>someone’s </a:t>
            </a:r>
            <a:r>
              <a:rPr sz="1725" dirty="0">
                <a:latin typeface="NettoOT" panose="02010504010101010104" pitchFamily="50" charset="0"/>
                <a:cs typeface="Netto OT"/>
              </a:rPr>
              <a:t>identity</a:t>
            </a:r>
            <a:r>
              <a:rPr sz="1725" spc="-34" dirty="0">
                <a:latin typeface="NettoOT" panose="02010504010101010104" pitchFamily="50" charset="0"/>
                <a:cs typeface="Netto OT"/>
              </a:rPr>
              <a:t> </a:t>
            </a:r>
            <a:r>
              <a:rPr sz="1725" dirty="0">
                <a:latin typeface="NettoOT" panose="02010504010101010104" pitchFamily="50" charset="0"/>
                <a:cs typeface="Netto OT"/>
              </a:rPr>
              <a:t>online.</a:t>
            </a:r>
          </a:p>
        </p:txBody>
      </p:sp>
      <p:sp>
        <p:nvSpPr>
          <p:cNvPr id="12" name="object 12"/>
          <p:cNvSpPr txBox="1"/>
          <p:nvPr/>
        </p:nvSpPr>
        <p:spPr>
          <a:xfrm>
            <a:off x="2727013" y="5013488"/>
            <a:ext cx="6755606" cy="866584"/>
          </a:xfrm>
          <a:prstGeom prst="rect">
            <a:avLst/>
          </a:prstGeom>
        </p:spPr>
        <p:txBody>
          <a:bodyPr vert="horz" wrap="square" lIns="0" tIns="31433" rIns="0" bIns="0" rtlCol="0">
            <a:spAutoFit/>
          </a:bodyPr>
          <a:lstStyle/>
          <a:p>
            <a:pPr marR="2858" algn="ctr">
              <a:spcBef>
                <a:spcPts val="248"/>
              </a:spcBef>
            </a:pPr>
            <a:r>
              <a:rPr sz="1725" dirty="0">
                <a:latin typeface="NettoOT" panose="02010504010101010104" pitchFamily="50" charset="0"/>
                <a:cs typeface="Netto OT"/>
              </a:rPr>
              <a:t>Even if it </a:t>
            </a:r>
            <a:r>
              <a:rPr sz="1725" spc="-4" dirty="0">
                <a:latin typeface="NettoOT" panose="02010504010101010104" pitchFamily="50" charset="0"/>
                <a:cs typeface="Netto OT"/>
              </a:rPr>
              <a:t>doesn’t break </a:t>
            </a:r>
            <a:r>
              <a:rPr sz="1725" dirty="0">
                <a:latin typeface="NettoOT" panose="02010504010101010104" pitchFamily="50" charset="0"/>
                <a:cs typeface="Netto OT"/>
              </a:rPr>
              <a:t>the</a:t>
            </a:r>
            <a:r>
              <a:rPr sz="1725" spc="-4" dirty="0">
                <a:latin typeface="NettoOT" panose="02010504010101010104" pitchFamily="50" charset="0"/>
                <a:cs typeface="Netto OT"/>
              </a:rPr>
              <a:t> </a:t>
            </a:r>
            <a:r>
              <a:rPr sz="1725" spc="-26" dirty="0">
                <a:latin typeface="NettoOT" panose="02010504010101010104" pitchFamily="50" charset="0"/>
                <a:cs typeface="Netto OT"/>
              </a:rPr>
              <a:t>law,</a:t>
            </a:r>
            <a:endParaRPr sz="1725" dirty="0">
              <a:latin typeface="NettoOT" panose="02010504010101010104" pitchFamily="50" charset="0"/>
              <a:cs typeface="Netto OT"/>
            </a:endParaRPr>
          </a:p>
          <a:p>
            <a:pPr algn="ctr">
              <a:spcBef>
                <a:spcPts val="344"/>
              </a:spcBef>
              <a:tabLst>
                <a:tab pos="337661" algn="l"/>
                <a:tab pos="959644" algn="l"/>
                <a:tab pos="3743325" algn="l"/>
                <a:tab pos="4365308" algn="l"/>
              </a:tabLst>
            </a:pPr>
            <a:r>
              <a:rPr sz="3450" dirty="0">
                <a:latin typeface="NettoOT" panose="02010504010101010104" pitchFamily="50" charset="0"/>
                <a:cs typeface="Netto OT"/>
              </a:rPr>
              <a:t>If	i</a:t>
            </a:r>
            <a:r>
              <a:rPr sz="3450" spc="11" dirty="0">
                <a:latin typeface="NettoOT" panose="02010504010101010104" pitchFamily="50" charset="0"/>
                <a:cs typeface="Netto OT"/>
              </a:rPr>
              <a:t>t</a:t>
            </a:r>
            <a:r>
              <a:rPr sz="3450" dirty="0">
                <a:latin typeface="NettoOT" panose="02010504010101010104" pitchFamily="50" charset="0"/>
                <a:cs typeface="Netto OT"/>
              </a:rPr>
              <a:t>’s	unwanted,</a:t>
            </a:r>
            <a:r>
              <a:rPr sz="3450" spc="-139" dirty="0">
                <a:latin typeface="NettoOT" panose="02010504010101010104" pitchFamily="50" charset="0"/>
                <a:cs typeface="Netto OT"/>
              </a:rPr>
              <a:t> </a:t>
            </a:r>
            <a:r>
              <a:rPr sz="3450" dirty="0">
                <a:latin typeface="NettoOT" panose="02010504010101010104" pitchFamily="50" charset="0"/>
                <a:cs typeface="Netto OT"/>
              </a:rPr>
              <a:t>then	i</a:t>
            </a:r>
            <a:r>
              <a:rPr sz="3450" spc="11" dirty="0">
                <a:latin typeface="NettoOT" panose="02010504010101010104" pitchFamily="50" charset="0"/>
                <a:cs typeface="Netto OT"/>
              </a:rPr>
              <a:t>t</a:t>
            </a:r>
            <a:r>
              <a:rPr sz="3450" dirty="0">
                <a:latin typeface="NettoOT" panose="02010504010101010104" pitchFamily="50" charset="0"/>
                <a:cs typeface="Netto OT"/>
              </a:rPr>
              <a:t>’s	unacceptable.</a:t>
            </a:r>
          </a:p>
        </p:txBody>
      </p:sp>
      <p:sp>
        <p:nvSpPr>
          <p:cNvPr id="13" name="object 13"/>
          <p:cNvSpPr/>
          <p:nvPr/>
        </p:nvSpPr>
        <p:spPr>
          <a:xfrm>
            <a:off x="3724275" y="5810194"/>
            <a:ext cx="1647834" cy="226313"/>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14" name="object 14"/>
          <p:cNvSpPr/>
          <p:nvPr/>
        </p:nvSpPr>
        <p:spPr>
          <a:xfrm>
            <a:off x="7134225" y="5810194"/>
            <a:ext cx="2228850" cy="226313"/>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335630" y="1519648"/>
            <a:ext cx="3676649" cy="65531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3" name="object 3"/>
          <p:cNvSpPr/>
          <p:nvPr/>
        </p:nvSpPr>
        <p:spPr>
          <a:xfrm>
            <a:off x="387540" y="793243"/>
            <a:ext cx="5340095" cy="5248655"/>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4" name="object 4"/>
          <p:cNvSpPr txBox="1">
            <a:spLocks noGrp="1"/>
          </p:cNvSpPr>
          <p:nvPr>
            <p:ph type="title"/>
          </p:nvPr>
        </p:nvSpPr>
        <p:spPr>
          <a:xfrm>
            <a:off x="1032211" y="1206900"/>
            <a:ext cx="4071461" cy="3874779"/>
          </a:xfrm>
          <a:prstGeom prst="rect">
            <a:avLst/>
          </a:prstGeom>
        </p:spPr>
        <p:txBody>
          <a:bodyPr vert="horz" wrap="square" lIns="0" tIns="40005" rIns="0" bIns="0" rtlCol="0">
            <a:spAutoFit/>
          </a:bodyPr>
          <a:lstStyle/>
          <a:p>
            <a:pPr marL="9525" marR="73819">
              <a:lnSpc>
                <a:spcPts val="2325"/>
              </a:lnSpc>
              <a:spcBef>
                <a:spcPts val="315"/>
              </a:spcBef>
            </a:pPr>
            <a:r>
              <a:rPr sz="2100" b="1" dirty="0">
                <a:solidFill>
                  <a:schemeClr val="tx1"/>
                </a:solidFill>
              </a:rPr>
              <a:t>One of Rani’s close friends, Charlie,  is behaving </a:t>
            </a:r>
            <a:r>
              <a:rPr sz="2100" b="1" spc="-23" dirty="0">
                <a:solidFill>
                  <a:schemeClr val="tx1"/>
                </a:solidFill>
              </a:rPr>
              <a:t>oddly. </a:t>
            </a:r>
            <a:r>
              <a:rPr sz="2100" b="1" dirty="0">
                <a:solidFill>
                  <a:schemeClr val="tx1"/>
                </a:solidFill>
              </a:rPr>
              <a:t>They </a:t>
            </a:r>
            <a:r>
              <a:rPr sz="2100" b="1" spc="-8" dirty="0">
                <a:solidFill>
                  <a:schemeClr val="tx1"/>
                </a:solidFill>
              </a:rPr>
              <a:t>are</a:t>
            </a:r>
            <a:r>
              <a:rPr sz="2100" b="1" spc="-236" dirty="0">
                <a:solidFill>
                  <a:schemeClr val="tx1"/>
                </a:solidFill>
              </a:rPr>
              <a:t> </a:t>
            </a:r>
            <a:r>
              <a:rPr sz="2100" b="1" dirty="0">
                <a:solidFill>
                  <a:schemeClr val="tx1"/>
                </a:solidFill>
              </a:rPr>
              <a:t>unusually  quiet and Rani thinks they might  have been</a:t>
            </a:r>
            <a:r>
              <a:rPr sz="2100" b="1" spc="-8" dirty="0">
                <a:solidFill>
                  <a:schemeClr val="tx1"/>
                </a:solidFill>
              </a:rPr>
              <a:t> </a:t>
            </a:r>
            <a:r>
              <a:rPr sz="2100" b="1" dirty="0">
                <a:solidFill>
                  <a:schemeClr val="tx1"/>
                </a:solidFill>
              </a:rPr>
              <a:t>crying</a:t>
            </a:r>
            <a:r>
              <a:rPr sz="2100" b="1" dirty="0" smtClean="0">
                <a:solidFill>
                  <a:schemeClr val="tx1"/>
                </a:solidFill>
              </a:rPr>
              <a:t>.</a:t>
            </a:r>
            <a:r>
              <a:rPr lang="en-GB" sz="2100" b="1" dirty="0">
                <a:solidFill>
                  <a:schemeClr val="tx1"/>
                </a:solidFill>
              </a:rPr>
              <a:t/>
            </a:r>
            <a:br>
              <a:rPr lang="en-GB" sz="2100" b="1" dirty="0">
                <a:solidFill>
                  <a:schemeClr val="tx1"/>
                </a:solidFill>
              </a:rPr>
            </a:br>
            <a:r>
              <a:rPr lang="en-GB" sz="2100" b="1" spc="-15" dirty="0">
                <a:solidFill>
                  <a:schemeClr val="tx1"/>
                </a:solidFill>
              </a:rPr>
              <a:t>At </a:t>
            </a:r>
            <a:r>
              <a:rPr lang="en-GB" sz="2100" b="1" spc="-8" dirty="0">
                <a:solidFill>
                  <a:schemeClr val="tx1"/>
                </a:solidFill>
              </a:rPr>
              <a:t>break </a:t>
            </a:r>
            <a:r>
              <a:rPr lang="en-GB" sz="2100" b="1" dirty="0">
                <a:solidFill>
                  <a:schemeClr val="tx1"/>
                </a:solidFill>
              </a:rPr>
              <a:t>time all Rani’s classmates  </a:t>
            </a:r>
            <a:r>
              <a:rPr lang="en-GB" sz="2100" b="1" spc="-8" dirty="0">
                <a:solidFill>
                  <a:schemeClr val="tx1"/>
                </a:solidFill>
              </a:rPr>
              <a:t>are </a:t>
            </a:r>
            <a:r>
              <a:rPr lang="en-GB" sz="2100" b="1" dirty="0">
                <a:solidFill>
                  <a:schemeClr val="tx1"/>
                </a:solidFill>
              </a:rPr>
              <a:t>excluding Charlie but nobody</a:t>
            </a:r>
            <a:r>
              <a:rPr lang="en-GB" sz="2100" b="1" spc="-127" dirty="0">
                <a:solidFill>
                  <a:schemeClr val="tx1"/>
                </a:solidFill>
              </a:rPr>
              <a:t> </a:t>
            </a:r>
            <a:r>
              <a:rPr lang="en-GB" sz="2100" b="1" dirty="0">
                <a:solidFill>
                  <a:schemeClr val="tx1"/>
                </a:solidFill>
              </a:rPr>
              <a:t>will  tell Rani</a:t>
            </a:r>
            <a:r>
              <a:rPr lang="en-GB" sz="2100" b="1" spc="-64" dirty="0">
                <a:solidFill>
                  <a:schemeClr val="tx1"/>
                </a:solidFill>
              </a:rPr>
              <a:t> </a:t>
            </a:r>
            <a:r>
              <a:rPr lang="en-GB" sz="2100" b="1" spc="-34" dirty="0">
                <a:solidFill>
                  <a:schemeClr val="tx1"/>
                </a:solidFill>
              </a:rPr>
              <a:t>why.</a:t>
            </a:r>
            <a:r>
              <a:rPr lang="en-GB" sz="2100" dirty="0">
                <a:solidFill>
                  <a:schemeClr val="tx1"/>
                </a:solidFill>
              </a:rPr>
              <a:t/>
            </a:r>
            <a:br>
              <a:rPr lang="en-GB" sz="2100" dirty="0">
                <a:solidFill>
                  <a:schemeClr val="tx1"/>
                </a:solidFill>
              </a:rPr>
            </a:br>
            <a:r>
              <a:rPr lang="en-GB" sz="2100" b="1" dirty="0">
                <a:solidFill>
                  <a:schemeClr val="tx1"/>
                </a:solidFill>
              </a:rPr>
              <a:t>In the afternoon Rani </a:t>
            </a:r>
            <a:r>
              <a:rPr lang="en-GB" sz="2100" b="1" spc="-4" dirty="0">
                <a:solidFill>
                  <a:schemeClr val="tx1"/>
                </a:solidFill>
              </a:rPr>
              <a:t>receives </a:t>
            </a:r>
            <a:r>
              <a:rPr lang="en-GB" sz="2100" b="1" dirty="0">
                <a:solidFill>
                  <a:schemeClr val="tx1"/>
                </a:solidFill>
              </a:rPr>
              <a:t>a</a:t>
            </a:r>
            <a:r>
              <a:rPr lang="en-GB" sz="2100" b="1" spc="-64" dirty="0">
                <a:solidFill>
                  <a:schemeClr val="tx1"/>
                </a:solidFill>
              </a:rPr>
              <a:t> </a:t>
            </a:r>
            <a:r>
              <a:rPr lang="en-GB" sz="2100" b="1" dirty="0">
                <a:solidFill>
                  <a:schemeClr val="tx1"/>
                </a:solidFill>
              </a:rPr>
              <a:t>nude  image of Charlie </a:t>
            </a:r>
            <a:r>
              <a:rPr lang="en-GB" sz="2100" b="1" spc="-8" dirty="0">
                <a:solidFill>
                  <a:schemeClr val="tx1"/>
                </a:solidFill>
              </a:rPr>
              <a:t>from </a:t>
            </a:r>
            <a:r>
              <a:rPr lang="en-GB" sz="2100" b="1" dirty="0">
                <a:solidFill>
                  <a:schemeClr val="tx1"/>
                </a:solidFill>
              </a:rPr>
              <a:t>a classmate  who jokes about it and tells Rani  </a:t>
            </a:r>
            <a:r>
              <a:rPr lang="en-GB" sz="2100" b="1" spc="-15" dirty="0">
                <a:solidFill>
                  <a:schemeClr val="tx1"/>
                </a:solidFill>
              </a:rPr>
              <a:t>“share </a:t>
            </a:r>
            <a:r>
              <a:rPr lang="en-GB" sz="2100" b="1" dirty="0">
                <a:solidFill>
                  <a:schemeClr val="tx1"/>
                </a:solidFill>
              </a:rPr>
              <a:t>it on – it’s what they  deserve…”</a:t>
            </a:r>
            <a:r>
              <a:rPr lang="en-GB" sz="2100" dirty="0">
                <a:solidFill>
                  <a:schemeClr val="tx1"/>
                </a:solidFill>
              </a:rPr>
              <a:t/>
            </a:r>
            <a:br>
              <a:rPr lang="en-GB" sz="2100" dirty="0">
                <a:solidFill>
                  <a:schemeClr val="tx1"/>
                </a:solidFill>
              </a:rPr>
            </a:br>
            <a:endParaRPr sz="2100" dirty="0">
              <a:solidFill>
                <a:schemeClr val="tx1"/>
              </a:solidFill>
            </a:endParaRPr>
          </a:p>
        </p:txBody>
      </p:sp>
      <p:sp>
        <p:nvSpPr>
          <p:cNvPr id="6" name="object 6"/>
          <p:cNvSpPr txBox="1"/>
          <p:nvPr/>
        </p:nvSpPr>
        <p:spPr>
          <a:xfrm>
            <a:off x="6459449" y="1530690"/>
            <a:ext cx="5043963" cy="3592650"/>
          </a:xfrm>
          <a:prstGeom prst="rect">
            <a:avLst/>
          </a:prstGeom>
        </p:spPr>
        <p:txBody>
          <a:bodyPr vert="horz" wrap="square" lIns="0" tIns="9525" rIns="0" bIns="0" rtlCol="0">
            <a:spAutoFit/>
          </a:bodyPr>
          <a:lstStyle/>
          <a:p>
            <a:pPr marL="9525">
              <a:spcBef>
                <a:spcPts val="75"/>
              </a:spcBef>
              <a:tabLst>
                <a:tab pos="2150745" algn="l"/>
                <a:tab pos="2877503" algn="l"/>
              </a:tabLst>
            </a:pPr>
            <a:r>
              <a:rPr sz="3450" dirty="0">
                <a:solidFill>
                  <a:srgbClr val="FFFFFF"/>
                </a:solidFill>
                <a:latin typeface="NettoOT" panose="02010504010101010104" pitchFamily="50" charset="0"/>
                <a:cs typeface="Netto OT"/>
              </a:rPr>
              <a:t>What</a:t>
            </a:r>
            <a:r>
              <a:rPr sz="3450" spc="-105" dirty="0">
                <a:solidFill>
                  <a:srgbClr val="FFFFFF"/>
                </a:solidFill>
                <a:latin typeface="NettoOT" panose="02010504010101010104" pitchFamily="50" charset="0"/>
                <a:cs typeface="Netto OT"/>
              </a:rPr>
              <a:t> </a:t>
            </a:r>
            <a:r>
              <a:rPr sz="3450" dirty="0">
                <a:solidFill>
                  <a:srgbClr val="FFFFFF"/>
                </a:solidFill>
                <a:latin typeface="NettoOT" panose="02010504010101010104" pitchFamily="50" charset="0"/>
                <a:cs typeface="Netto OT"/>
              </a:rPr>
              <a:t>would	you	do?</a:t>
            </a:r>
            <a:endParaRPr sz="3450" dirty="0">
              <a:latin typeface="NettoOT" panose="02010504010101010104" pitchFamily="50" charset="0"/>
              <a:cs typeface="Netto OT"/>
            </a:endParaRPr>
          </a:p>
          <a:p>
            <a:pPr marL="352425" marR="55721" indent="-342900">
              <a:lnSpc>
                <a:spcPts val="2400"/>
              </a:lnSpc>
              <a:spcBef>
                <a:spcPts val="2190"/>
              </a:spcBef>
              <a:buAutoNum type="alphaUcParenR"/>
              <a:tabLst>
                <a:tab pos="352425" algn="l"/>
                <a:tab pos="352901" algn="l"/>
              </a:tabLst>
            </a:pPr>
            <a:r>
              <a:rPr sz="2100" b="1" dirty="0">
                <a:solidFill>
                  <a:srgbClr val="00ADBB"/>
                </a:solidFill>
                <a:latin typeface="NettoOT-Bold" panose="02000800000000000000" pitchFamily="50" charset="0"/>
                <a:cs typeface="Netto OT"/>
              </a:rPr>
              <a:t>Send it on. </a:t>
            </a:r>
            <a:r>
              <a:rPr sz="2100" b="1" dirty="0">
                <a:latin typeface="NettoOT-Bold" panose="02000800000000000000" pitchFamily="50" charset="0"/>
                <a:cs typeface="Netto OT"/>
              </a:rPr>
              <a:t>They took the photo in the</a:t>
            </a:r>
            <a:r>
              <a:rPr sz="2100" b="1" spc="-259" dirty="0">
                <a:latin typeface="NettoOT-Bold" panose="02000800000000000000" pitchFamily="50" charset="0"/>
                <a:cs typeface="Netto OT"/>
              </a:rPr>
              <a:t> </a:t>
            </a:r>
            <a:r>
              <a:rPr sz="2100" b="1" spc="-8" dirty="0">
                <a:latin typeface="NettoOT-Bold" panose="02000800000000000000" pitchFamily="50" charset="0"/>
                <a:cs typeface="Netto OT"/>
              </a:rPr>
              <a:t>first  </a:t>
            </a:r>
            <a:r>
              <a:rPr sz="2100" b="1" dirty="0">
                <a:latin typeface="NettoOT-Bold" panose="02000800000000000000" pitchFamily="50" charset="0"/>
                <a:cs typeface="Netto OT"/>
              </a:rPr>
              <a:t>place so they had this</a:t>
            </a:r>
            <a:r>
              <a:rPr sz="2100" b="1" spc="-19" dirty="0">
                <a:latin typeface="NettoOT-Bold" panose="02000800000000000000" pitchFamily="50" charset="0"/>
                <a:cs typeface="Netto OT"/>
              </a:rPr>
              <a:t> </a:t>
            </a:r>
            <a:r>
              <a:rPr sz="2100" b="1" dirty="0">
                <a:latin typeface="NettoOT-Bold" panose="02000800000000000000" pitchFamily="50" charset="0"/>
                <a:cs typeface="Netto OT"/>
              </a:rPr>
              <a:t>coming.</a:t>
            </a:r>
            <a:endParaRPr sz="2100" dirty="0">
              <a:latin typeface="NettoOT-Bold" panose="02000800000000000000" pitchFamily="50" charset="0"/>
              <a:cs typeface="Netto OT"/>
            </a:endParaRPr>
          </a:p>
          <a:p>
            <a:pPr marL="351949" indent="-342424">
              <a:lnSpc>
                <a:spcPts val="2280"/>
              </a:lnSpc>
              <a:buAutoNum type="alphaUcParenR"/>
              <a:tabLst>
                <a:tab pos="351949" algn="l"/>
                <a:tab pos="352425" algn="l"/>
              </a:tabLst>
            </a:pPr>
            <a:r>
              <a:rPr sz="2100" b="1" dirty="0">
                <a:solidFill>
                  <a:srgbClr val="00ADBB"/>
                </a:solidFill>
                <a:latin typeface="NettoOT-Bold" panose="02000800000000000000" pitchFamily="50" charset="0"/>
                <a:cs typeface="Netto OT"/>
              </a:rPr>
              <a:t>Do nothing. </a:t>
            </a:r>
            <a:r>
              <a:rPr sz="2100" b="1" dirty="0">
                <a:latin typeface="NettoOT-Bold" panose="02000800000000000000" pitchFamily="50" charset="0"/>
                <a:cs typeface="Netto OT"/>
              </a:rPr>
              <a:t>Don’t get</a:t>
            </a:r>
            <a:r>
              <a:rPr sz="2100" b="1" spc="-94" dirty="0">
                <a:latin typeface="NettoOT-Bold" panose="02000800000000000000" pitchFamily="50" charset="0"/>
                <a:cs typeface="Netto OT"/>
              </a:rPr>
              <a:t> </a:t>
            </a:r>
            <a:r>
              <a:rPr sz="2100" b="1" dirty="0">
                <a:latin typeface="NettoOT-Bold" panose="02000800000000000000" pitchFamily="50" charset="0"/>
                <a:cs typeface="Netto OT"/>
              </a:rPr>
              <a:t>involved.</a:t>
            </a:r>
            <a:endParaRPr sz="2100" dirty="0">
              <a:latin typeface="NettoOT-Bold" panose="02000800000000000000" pitchFamily="50" charset="0"/>
              <a:cs typeface="Netto OT"/>
            </a:endParaRPr>
          </a:p>
          <a:p>
            <a:pPr marL="352425" marR="3810" indent="-342900" algn="just">
              <a:lnSpc>
                <a:spcPts val="2400"/>
              </a:lnSpc>
              <a:spcBef>
                <a:spcPts val="120"/>
              </a:spcBef>
              <a:buAutoNum type="alphaUcParenR"/>
              <a:tabLst>
                <a:tab pos="352901" algn="l"/>
              </a:tabLst>
            </a:pPr>
            <a:r>
              <a:rPr sz="2100" b="1" dirty="0">
                <a:solidFill>
                  <a:srgbClr val="00ADBB"/>
                </a:solidFill>
                <a:latin typeface="NettoOT-Bold" panose="02000800000000000000" pitchFamily="50" charset="0"/>
                <a:cs typeface="Netto OT"/>
              </a:rPr>
              <a:t>Don’t </a:t>
            </a:r>
            <a:r>
              <a:rPr sz="2100" b="1" spc="-8" dirty="0">
                <a:solidFill>
                  <a:srgbClr val="00ADBB"/>
                </a:solidFill>
                <a:latin typeface="NettoOT-Bold" panose="02000800000000000000" pitchFamily="50" charset="0"/>
                <a:cs typeface="Netto OT"/>
              </a:rPr>
              <a:t>share </a:t>
            </a:r>
            <a:r>
              <a:rPr sz="2100" b="1" dirty="0">
                <a:solidFill>
                  <a:srgbClr val="00ADBB"/>
                </a:solidFill>
                <a:latin typeface="NettoOT-Bold" panose="02000800000000000000" pitchFamily="50" charset="0"/>
                <a:cs typeface="Netto OT"/>
              </a:rPr>
              <a:t>the photo but avoid the</a:t>
            </a:r>
            <a:r>
              <a:rPr sz="2100" b="1" spc="-53" dirty="0">
                <a:solidFill>
                  <a:srgbClr val="00ADBB"/>
                </a:solidFill>
                <a:latin typeface="NettoOT-Bold" panose="02000800000000000000" pitchFamily="50" charset="0"/>
                <a:cs typeface="Netto OT"/>
              </a:rPr>
              <a:t> </a:t>
            </a:r>
            <a:r>
              <a:rPr sz="2100" b="1" dirty="0">
                <a:solidFill>
                  <a:srgbClr val="00ADBB"/>
                </a:solidFill>
                <a:latin typeface="NettoOT-Bold" panose="02000800000000000000" pitchFamily="50" charset="0"/>
                <a:cs typeface="Netto OT"/>
              </a:rPr>
              <a:t>friend. </a:t>
            </a:r>
            <a:r>
              <a:rPr sz="2100" b="1" dirty="0">
                <a:latin typeface="NettoOT-Bold" panose="02000800000000000000" pitchFamily="50" charset="0"/>
                <a:cs typeface="Netto OT"/>
              </a:rPr>
              <a:t> </a:t>
            </a:r>
            <a:r>
              <a:rPr sz="2100" b="1" spc="-45" dirty="0">
                <a:latin typeface="NettoOT-Bold" panose="02000800000000000000" pitchFamily="50" charset="0"/>
                <a:cs typeface="Netto OT"/>
              </a:rPr>
              <a:t>You </a:t>
            </a:r>
            <a:r>
              <a:rPr sz="2100" b="1" dirty="0">
                <a:latin typeface="NettoOT-Bold" panose="02000800000000000000" pitchFamily="50" charset="0"/>
                <a:cs typeface="Netto OT"/>
              </a:rPr>
              <a:t>can’t believe they’d do something like  this.</a:t>
            </a:r>
            <a:endParaRPr sz="2100" dirty="0">
              <a:latin typeface="NettoOT-Bold" panose="02000800000000000000" pitchFamily="50" charset="0"/>
              <a:cs typeface="Netto OT"/>
            </a:endParaRPr>
          </a:p>
          <a:p>
            <a:pPr marL="352425" marR="111919" indent="-342900" algn="just">
              <a:lnSpc>
                <a:spcPts val="2400"/>
              </a:lnSpc>
              <a:buAutoNum type="alphaUcParenR"/>
              <a:tabLst>
                <a:tab pos="352425" algn="l"/>
              </a:tabLst>
            </a:pPr>
            <a:r>
              <a:rPr sz="2100" b="1" dirty="0">
                <a:solidFill>
                  <a:srgbClr val="00ADBB"/>
                </a:solidFill>
                <a:latin typeface="NettoOT-Bold" panose="02000800000000000000" pitchFamily="50" charset="0"/>
                <a:cs typeface="Netto OT"/>
              </a:rPr>
              <a:t>Speak up. </a:t>
            </a:r>
            <a:r>
              <a:rPr sz="2100" b="1" dirty="0">
                <a:latin typeface="NettoOT-Bold" panose="02000800000000000000" pitchFamily="50" charset="0"/>
                <a:cs typeface="Netto OT"/>
              </a:rPr>
              <a:t>Support the friend and let their  classmates know that sharing this kind</a:t>
            </a:r>
            <a:r>
              <a:rPr sz="2100" b="1" spc="-75" dirty="0">
                <a:latin typeface="NettoOT-Bold" panose="02000800000000000000" pitchFamily="50" charset="0"/>
                <a:cs typeface="Netto OT"/>
              </a:rPr>
              <a:t> </a:t>
            </a:r>
            <a:r>
              <a:rPr sz="2100" b="1" dirty="0">
                <a:latin typeface="NettoOT-Bold" panose="02000800000000000000" pitchFamily="50" charset="0"/>
                <a:cs typeface="Netto OT"/>
              </a:rPr>
              <a:t>of  thing is</a:t>
            </a:r>
            <a:r>
              <a:rPr sz="2100" b="1" spc="-68" dirty="0">
                <a:latin typeface="NettoOT-Bold" panose="02000800000000000000" pitchFamily="50" charset="0"/>
                <a:cs typeface="Netto OT"/>
              </a:rPr>
              <a:t> </a:t>
            </a:r>
            <a:r>
              <a:rPr sz="2100" b="1" spc="-4" dirty="0">
                <a:latin typeface="NettoOT-Bold" panose="02000800000000000000" pitchFamily="50" charset="0"/>
                <a:cs typeface="Netto OT"/>
              </a:rPr>
              <a:t>wrong.</a:t>
            </a:r>
            <a:endParaRPr sz="2100" dirty="0">
              <a:latin typeface="NettoOT-Bold" panose="02000800000000000000" pitchFamily="50" charset="0"/>
              <a:cs typeface="Netto O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32881" y="2662723"/>
            <a:ext cx="2943225" cy="2494914"/>
          </a:xfrm>
          <a:prstGeom prst="rect">
            <a:avLst/>
          </a:prstGeom>
        </p:spPr>
        <p:txBody>
          <a:bodyPr vert="horz" wrap="square" lIns="0" tIns="32385" rIns="0" bIns="0" rtlCol="0">
            <a:spAutoFit/>
          </a:bodyPr>
          <a:lstStyle/>
          <a:p>
            <a:pPr marL="140018" marR="134779" algn="ctr">
              <a:lnSpc>
                <a:spcPts val="2400"/>
              </a:lnSpc>
              <a:spcBef>
                <a:spcPts val="255"/>
              </a:spcBef>
            </a:pPr>
            <a:r>
              <a:rPr sz="2100" b="1" dirty="0">
                <a:latin typeface="NettoOT-Bold" panose="02000800000000000000" pitchFamily="50" charset="0"/>
                <a:cs typeface="Netto OT"/>
              </a:rPr>
              <a:t>It’s clear Charlie didn’t  want their photo</a:t>
            </a:r>
            <a:r>
              <a:rPr sz="2100" b="1" spc="-75" dirty="0">
                <a:latin typeface="NettoOT-Bold" panose="02000800000000000000" pitchFamily="50" charset="0"/>
                <a:cs typeface="Netto OT"/>
              </a:rPr>
              <a:t> </a:t>
            </a:r>
            <a:r>
              <a:rPr sz="2100" b="1" spc="-4" dirty="0">
                <a:latin typeface="NettoOT-Bold" panose="02000800000000000000" pitchFamily="50" charset="0"/>
                <a:cs typeface="Netto OT"/>
              </a:rPr>
              <a:t>shared  </a:t>
            </a:r>
            <a:r>
              <a:rPr sz="2100" b="1" dirty="0">
                <a:latin typeface="NettoOT-Bold" panose="02000800000000000000" pitchFamily="50" charset="0"/>
                <a:cs typeface="Netto OT"/>
              </a:rPr>
              <a:t>on like this. </a:t>
            </a:r>
            <a:r>
              <a:rPr sz="2100" b="1" spc="-4" dirty="0">
                <a:latin typeface="NettoOT-Bold" panose="02000800000000000000" pitchFamily="50" charset="0"/>
                <a:cs typeface="Netto OT"/>
              </a:rPr>
              <a:t>They’re  </a:t>
            </a:r>
            <a:r>
              <a:rPr sz="2100" b="1" dirty="0">
                <a:latin typeface="NettoOT-Bold" panose="02000800000000000000" pitchFamily="50" charset="0"/>
                <a:cs typeface="Netto OT"/>
              </a:rPr>
              <a:t>unhappy and not only  has their image been  sent on, but </a:t>
            </a:r>
            <a:r>
              <a:rPr sz="2100" b="1" spc="-4" dirty="0">
                <a:latin typeface="NettoOT-Bold" panose="02000800000000000000" pitchFamily="50" charset="0"/>
                <a:cs typeface="Netto OT"/>
              </a:rPr>
              <a:t>they’re</a:t>
            </a:r>
            <a:r>
              <a:rPr sz="2100" b="1" spc="-150" dirty="0">
                <a:latin typeface="NettoOT-Bold" panose="02000800000000000000" pitchFamily="50" charset="0"/>
                <a:cs typeface="Netto OT"/>
              </a:rPr>
              <a:t> </a:t>
            </a:r>
            <a:r>
              <a:rPr sz="2100" b="1" dirty="0">
                <a:latin typeface="NettoOT-Bold" panose="02000800000000000000" pitchFamily="50" charset="0"/>
                <a:cs typeface="Netto OT"/>
              </a:rPr>
              <a:t>now</a:t>
            </a:r>
            <a:endParaRPr sz="2100" dirty="0">
              <a:latin typeface="NettoOT-Bold" panose="02000800000000000000" pitchFamily="50" charset="0"/>
              <a:cs typeface="Netto OT"/>
            </a:endParaRPr>
          </a:p>
          <a:p>
            <a:pPr marL="9049" marR="3810" algn="ctr">
              <a:lnSpc>
                <a:spcPts val="2400"/>
              </a:lnSpc>
            </a:pPr>
            <a:r>
              <a:rPr sz="2100" b="1" dirty="0">
                <a:latin typeface="NettoOT-Bold" panose="02000800000000000000" pitchFamily="50" charset="0"/>
                <a:cs typeface="Netto OT"/>
              </a:rPr>
              <a:t>being excluded</a:t>
            </a:r>
            <a:r>
              <a:rPr sz="2100" b="1" spc="-53" dirty="0">
                <a:latin typeface="NettoOT-Bold" panose="02000800000000000000" pitchFamily="50" charset="0"/>
                <a:cs typeface="Netto OT"/>
              </a:rPr>
              <a:t> </a:t>
            </a:r>
            <a:r>
              <a:rPr sz="2100" b="1" dirty="0">
                <a:latin typeface="NettoOT-Bold" panose="02000800000000000000" pitchFamily="50" charset="0"/>
                <a:cs typeface="Netto OT"/>
              </a:rPr>
              <a:t>and</a:t>
            </a:r>
            <a:r>
              <a:rPr sz="2100" b="1" spc="-26" dirty="0">
                <a:latin typeface="NettoOT-Bold" panose="02000800000000000000" pitchFamily="50" charset="0"/>
                <a:cs typeface="Netto OT"/>
              </a:rPr>
              <a:t> </a:t>
            </a:r>
            <a:r>
              <a:rPr sz="2100" b="1" dirty="0">
                <a:latin typeface="NettoOT-Bold" panose="02000800000000000000" pitchFamily="50" charset="0"/>
                <a:cs typeface="Netto OT"/>
              </a:rPr>
              <a:t>bullied  because of</a:t>
            </a:r>
            <a:r>
              <a:rPr sz="2100" b="1" spc="-15" dirty="0">
                <a:latin typeface="NettoOT-Bold" panose="02000800000000000000" pitchFamily="50" charset="0"/>
                <a:cs typeface="Netto OT"/>
              </a:rPr>
              <a:t> </a:t>
            </a:r>
            <a:r>
              <a:rPr sz="2100" b="1" dirty="0">
                <a:latin typeface="NettoOT-Bold" panose="02000800000000000000" pitchFamily="50" charset="0"/>
                <a:cs typeface="Netto OT"/>
              </a:rPr>
              <a:t>it.</a:t>
            </a:r>
            <a:endParaRPr sz="2100" dirty="0">
              <a:latin typeface="NettoOT-Bold" panose="02000800000000000000" pitchFamily="50" charset="0"/>
              <a:cs typeface="Netto OT"/>
            </a:endParaRPr>
          </a:p>
        </p:txBody>
      </p:sp>
      <p:sp>
        <p:nvSpPr>
          <p:cNvPr id="3" name="object 3"/>
          <p:cNvSpPr txBox="1"/>
          <p:nvPr/>
        </p:nvSpPr>
        <p:spPr>
          <a:xfrm>
            <a:off x="4679662" y="2662724"/>
            <a:ext cx="2836069" cy="1571584"/>
          </a:xfrm>
          <a:prstGeom prst="rect">
            <a:avLst/>
          </a:prstGeom>
        </p:spPr>
        <p:txBody>
          <a:bodyPr vert="horz" wrap="square" lIns="0" tIns="32385" rIns="0" bIns="0" rtlCol="0">
            <a:spAutoFit/>
          </a:bodyPr>
          <a:lstStyle/>
          <a:p>
            <a:pPr marL="316230" marR="244793" indent="-75248">
              <a:lnSpc>
                <a:spcPts val="2400"/>
              </a:lnSpc>
              <a:spcBef>
                <a:spcPts val="255"/>
              </a:spcBef>
            </a:pPr>
            <a:r>
              <a:rPr sz="2100" b="1" dirty="0">
                <a:latin typeface="NettoOT-Bold" panose="02000800000000000000" pitchFamily="50" charset="0"/>
                <a:cs typeface="Netto OT"/>
              </a:rPr>
              <a:t>Sharing the image</a:t>
            </a:r>
            <a:r>
              <a:rPr sz="2100" b="1" spc="-75" dirty="0">
                <a:latin typeface="NettoOT-Bold" panose="02000800000000000000" pitchFamily="50" charset="0"/>
                <a:cs typeface="Netto OT"/>
              </a:rPr>
              <a:t> </a:t>
            </a:r>
            <a:r>
              <a:rPr sz="2100" b="1" dirty="0">
                <a:latin typeface="NettoOT-Bold" panose="02000800000000000000" pitchFamily="50" charset="0"/>
                <a:cs typeface="Netto OT"/>
              </a:rPr>
              <a:t>on  </a:t>
            </a:r>
            <a:r>
              <a:rPr sz="2100" b="1" spc="-4" dirty="0">
                <a:latin typeface="NettoOT-Bold" panose="02000800000000000000" pitchFamily="50" charset="0"/>
                <a:cs typeface="Netto OT"/>
              </a:rPr>
              <a:t>breaks </a:t>
            </a:r>
            <a:r>
              <a:rPr sz="2100" b="1" dirty="0">
                <a:latin typeface="NettoOT-Bold" panose="02000800000000000000" pitchFamily="50" charset="0"/>
                <a:cs typeface="Netto OT"/>
              </a:rPr>
              <a:t>the law and  is unacceptable,</a:t>
            </a:r>
            <a:r>
              <a:rPr sz="2100" b="1" spc="-127" dirty="0">
                <a:latin typeface="NettoOT-Bold" panose="02000800000000000000" pitchFamily="50" charset="0"/>
                <a:cs typeface="Netto OT"/>
              </a:rPr>
              <a:t> </a:t>
            </a:r>
            <a:r>
              <a:rPr sz="2100" b="1" dirty="0">
                <a:latin typeface="NettoOT-Bold" panose="02000800000000000000" pitchFamily="50" charset="0"/>
                <a:cs typeface="Netto OT"/>
              </a:rPr>
              <a:t>but</a:t>
            </a:r>
            <a:endParaRPr sz="2100" dirty="0">
              <a:latin typeface="NettoOT-Bold" panose="02000800000000000000" pitchFamily="50" charset="0"/>
              <a:cs typeface="Netto OT"/>
            </a:endParaRPr>
          </a:p>
          <a:p>
            <a:pPr marL="9525" marR="3810" indent="187643">
              <a:lnSpc>
                <a:spcPts val="2400"/>
              </a:lnSpc>
            </a:pPr>
            <a:r>
              <a:rPr sz="2100" b="1" dirty="0">
                <a:latin typeface="NettoOT-Bold" panose="02000800000000000000" pitchFamily="50" charset="0"/>
                <a:cs typeface="Netto OT"/>
              </a:rPr>
              <a:t>standing by and doing  nothing won’t help</a:t>
            </a:r>
            <a:r>
              <a:rPr sz="2100" b="1" spc="-120" dirty="0">
                <a:latin typeface="NettoOT-Bold" panose="02000800000000000000" pitchFamily="50" charset="0"/>
                <a:cs typeface="Netto OT"/>
              </a:rPr>
              <a:t> </a:t>
            </a:r>
            <a:r>
              <a:rPr sz="2100" b="1" spc="-19" dirty="0">
                <a:latin typeface="NettoOT-Bold" panose="02000800000000000000" pitchFamily="50" charset="0"/>
                <a:cs typeface="Netto OT"/>
              </a:rPr>
              <a:t>either.</a:t>
            </a:r>
            <a:endParaRPr sz="2100" dirty="0">
              <a:latin typeface="NettoOT-Bold" panose="02000800000000000000" pitchFamily="50" charset="0"/>
              <a:cs typeface="Netto OT"/>
            </a:endParaRPr>
          </a:p>
        </p:txBody>
      </p:sp>
      <p:sp>
        <p:nvSpPr>
          <p:cNvPr id="4" name="object 4"/>
          <p:cNvSpPr txBox="1"/>
          <p:nvPr/>
        </p:nvSpPr>
        <p:spPr>
          <a:xfrm>
            <a:off x="8343647" y="2662723"/>
            <a:ext cx="2855119" cy="2187137"/>
          </a:xfrm>
          <a:prstGeom prst="rect">
            <a:avLst/>
          </a:prstGeom>
        </p:spPr>
        <p:txBody>
          <a:bodyPr vert="horz" wrap="square" lIns="0" tIns="32385" rIns="0" bIns="0" rtlCol="0">
            <a:spAutoFit/>
          </a:bodyPr>
          <a:lstStyle/>
          <a:p>
            <a:pPr marL="252889" marR="224790" indent="-22860" algn="just">
              <a:lnSpc>
                <a:spcPts val="2400"/>
              </a:lnSpc>
              <a:spcBef>
                <a:spcPts val="255"/>
              </a:spcBef>
            </a:pPr>
            <a:r>
              <a:rPr sz="2100" b="1" dirty="0">
                <a:latin typeface="NettoOT-Bold" panose="02000800000000000000" pitchFamily="50" charset="0"/>
                <a:cs typeface="Netto OT"/>
              </a:rPr>
              <a:t>Charlie needs a</a:t>
            </a:r>
            <a:r>
              <a:rPr sz="2100" b="1" spc="-75" dirty="0">
                <a:latin typeface="NettoOT-Bold" panose="02000800000000000000" pitchFamily="50" charset="0"/>
                <a:cs typeface="Netto OT"/>
              </a:rPr>
              <a:t> </a:t>
            </a:r>
            <a:r>
              <a:rPr sz="2100" b="1" dirty="0">
                <a:latin typeface="NettoOT-Bold" panose="02000800000000000000" pitchFamily="50" charset="0"/>
                <a:cs typeface="Netto OT"/>
              </a:rPr>
              <a:t>friend  they can </a:t>
            </a:r>
            <a:r>
              <a:rPr sz="2100" b="1" spc="-8" dirty="0">
                <a:latin typeface="NettoOT-Bold" panose="02000800000000000000" pitchFamily="50" charset="0"/>
                <a:cs typeface="Netto OT"/>
              </a:rPr>
              <a:t>rely </a:t>
            </a:r>
            <a:r>
              <a:rPr sz="2100" b="1" dirty="0">
                <a:latin typeface="NettoOT-Bold" panose="02000800000000000000" pitchFamily="50" charset="0"/>
                <a:cs typeface="Netto OT"/>
              </a:rPr>
              <a:t>on. Rani  could be that</a:t>
            </a:r>
            <a:r>
              <a:rPr sz="2100" b="1" spc="-45" dirty="0">
                <a:latin typeface="NettoOT-Bold" panose="02000800000000000000" pitchFamily="50" charset="0"/>
                <a:cs typeface="Netto OT"/>
              </a:rPr>
              <a:t> </a:t>
            </a:r>
            <a:r>
              <a:rPr sz="2100" b="1" dirty="0">
                <a:latin typeface="NettoOT-Bold" panose="02000800000000000000" pitchFamily="50" charset="0"/>
                <a:cs typeface="Netto OT"/>
              </a:rPr>
              <a:t>friend.</a:t>
            </a:r>
            <a:endParaRPr sz="2100" dirty="0">
              <a:latin typeface="NettoOT-Bold" panose="02000800000000000000" pitchFamily="50" charset="0"/>
              <a:cs typeface="Netto OT"/>
            </a:endParaRPr>
          </a:p>
          <a:p>
            <a:pPr marL="9049" marR="3810" algn="ctr">
              <a:lnSpc>
                <a:spcPts val="2400"/>
              </a:lnSpc>
            </a:pPr>
            <a:r>
              <a:rPr sz="2100" b="1" spc="-4" dirty="0">
                <a:latin typeface="NettoOT-Bold" panose="02000800000000000000" pitchFamily="50" charset="0"/>
                <a:cs typeface="Netto OT"/>
              </a:rPr>
              <a:t>Offering </a:t>
            </a:r>
            <a:r>
              <a:rPr sz="2100" b="1" dirty="0">
                <a:latin typeface="NettoOT-Bold" panose="02000800000000000000" pitchFamily="50" charset="0"/>
                <a:cs typeface="Netto OT"/>
              </a:rPr>
              <a:t>your support</a:t>
            </a:r>
            <a:r>
              <a:rPr sz="2100" b="1" spc="-64" dirty="0">
                <a:latin typeface="NettoOT-Bold" panose="02000800000000000000" pitchFamily="50" charset="0"/>
                <a:cs typeface="Netto OT"/>
              </a:rPr>
              <a:t> </a:t>
            </a:r>
            <a:r>
              <a:rPr sz="2100" b="1" dirty="0">
                <a:latin typeface="NettoOT-Bold" panose="02000800000000000000" pitchFamily="50" charset="0"/>
                <a:cs typeface="Netto OT"/>
              </a:rPr>
              <a:t>and  your friendship can make  a </a:t>
            </a:r>
            <a:r>
              <a:rPr sz="2100" b="1" spc="-8" dirty="0">
                <a:latin typeface="NettoOT-Bold" panose="02000800000000000000" pitchFamily="50" charset="0"/>
                <a:cs typeface="Netto OT"/>
              </a:rPr>
              <a:t>real difference </a:t>
            </a:r>
            <a:r>
              <a:rPr sz="2100" b="1" dirty="0">
                <a:latin typeface="NettoOT-Bold" panose="02000800000000000000" pitchFamily="50" charset="0"/>
                <a:cs typeface="Netto OT"/>
              </a:rPr>
              <a:t>when  someone </a:t>
            </a:r>
            <a:r>
              <a:rPr sz="2100" b="1" spc="-8" dirty="0">
                <a:latin typeface="NettoOT-Bold" panose="02000800000000000000" pitchFamily="50" charset="0"/>
                <a:cs typeface="Netto OT"/>
              </a:rPr>
              <a:t>feels</a:t>
            </a:r>
            <a:r>
              <a:rPr sz="2100" b="1" spc="-23" dirty="0">
                <a:latin typeface="NettoOT-Bold" panose="02000800000000000000" pitchFamily="50" charset="0"/>
                <a:cs typeface="Netto OT"/>
              </a:rPr>
              <a:t> </a:t>
            </a:r>
            <a:r>
              <a:rPr sz="2100" b="1" dirty="0">
                <a:latin typeface="NettoOT-Bold" panose="02000800000000000000" pitchFamily="50" charset="0"/>
                <a:cs typeface="Netto OT"/>
              </a:rPr>
              <a:t>alone.</a:t>
            </a:r>
            <a:endParaRPr sz="2100" dirty="0">
              <a:latin typeface="NettoOT-Bold" panose="02000800000000000000" pitchFamily="50" charset="0"/>
              <a:cs typeface="Netto OT"/>
            </a:endParaRPr>
          </a:p>
        </p:txBody>
      </p:sp>
      <p:sp>
        <p:nvSpPr>
          <p:cNvPr id="5" name="object 5"/>
          <p:cNvSpPr/>
          <p:nvPr/>
        </p:nvSpPr>
        <p:spPr>
          <a:xfrm>
            <a:off x="9261452" y="1339590"/>
            <a:ext cx="1019213" cy="109556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6" name="object 6"/>
          <p:cNvSpPr/>
          <p:nvPr/>
        </p:nvSpPr>
        <p:spPr>
          <a:xfrm>
            <a:off x="5589125" y="1380673"/>
            <a:ext cx="1016471" cy="109556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
        <p:nvSpPr>
          <p:cNvPr id="7" name="object 7"/>
          <p:cNvSpPr/>
          <p:nvPr/>
        </p:nvSpPr>
        <p:spPr>
          <a:xfrm>
            <a:off x="1897426" y="1380673"/>
            <a:ext cx="1016480" cy="109556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77" dirty="0">
              <a:latin typeface="NettoOT-Bold" panose="02000800000000000000" pitchFamily="50"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NettoOT"/>
        <a:ea typeface=""/>
        <a:cs typeface=""/>
      </a:majorFont>
      <a:minorFont>
        <a:latin typeface="NettoO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947</TotalTime>
  <Words>2727</Words>
  <Application>Microsoft Office PowerPoint</Application>
  <PresentationFormat>Widescreen</PresentationFormat>
  <Paragraphs>236</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Netto OT</vt:lpstr>
      <vt:lpstr>Calibri</vt:lpstr>
      <vt:lpstr>HelveticaNeue-Light</vt:lpstr>
      <vt:lpstr>Times</vt:lpstr>
      <vt:lpstr>NettoOT-Bold</vt:lpstr>
      <vt:lpstr>NettoOT</vt:lpstr>
      <vt:lpstr>HelveticaNeue-Medium</vt:lpstr>
      <vt:lpstr>Office Theme</vt:lpstr>
      <vt:lpstr>PowerPoint Presentation</vt:lpstr>
      <vt:lpstr>Ground rules:</vt:lpstr>
      <vt:lpstr>PowerPoint Presentation</vt:lpstr>
      <vt:lpstr>PowerPoint Presentation</vt:lpstr>
      <vt:lpstr>What is online sexual harassment?</vt:lpstr>
      <vt:lpstr>Where  does it happen?</vt:lpstr>
      <vt:lpstr>What does the law say?</vt:lpstr>
      <vt:lpstr>One of Rani’s close friends, Charlie,  is behaving oddly. They are unusually  quiet and Rani thinks they might  have been crying. At break time all Rani’s classmates  are excluding Charlie but nobody will  tell Rani why. In the afternoon Rani receives a nude  image of Charlie from a classmate  who jokes about it and tells Rani  “share it on – it’s what they  deserve…” </vt:lpstr>
      <vt:lpstr>PowerPoint Presentation</vt:lpstr>
      <vt:lpstr>How can online sexual harassment  make people feel?</vt:lpstr>
      <vt:lpstr>What can YOU do about it?</vt:lpstr>
      <vt:lpstr>Things we will never do  when you report to us:</vt:lpstr>
      <vt:lpstr>Things we will do when  you report to us:</vt:lpstr>
      <vt:lpstr>School Policy and Reporting Procedure</vt:lpstr>
      <vt:lpstr>Simran and Alex have both been  receiving sexual and abusive  direct messages from a number of  anonymous Instagram accounts.</vt:lpstr>
      <vt:lpstr>School staff might not  always be experts in social media but that doesn’t mean they can’t help.</vt:lpstr>
      <vt:lpstr>Why should I report?</vt:lpstr>
      <vt:lpstr>How do I tell someone?</vt:lpstr>
      <vt:lpstr>You  can report online sexual harassment  to any member of  staff in school</vt:lpstr>
      <vt:lpstr>We need your help too!</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Ellie Proffitt</dc:creator>
  <cp:lastModifiedBy>Ellie Proffitt</cp:lastModifiedBy>
  <cp:revision>55</cp:revision>
  <dcterms:created xsi:type="dcterms:W3CDTF">2018-08-06T15:03:47Z</dcterms:created>
  <dcterms:modified xsi:type="dcterms:W3CDTF">2019-03-06T09:00:12Z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2018-08-06T00:00:00Z</vt:filetime>
  </property>
  <property fmtid="{D5CDD505-2E9C-101B-9397-08002B2CF9AE}" pid="3" name="Creator">
    <vt:lpwstr>Adobe InDesign CC 13.0 (Macintosh)</vt:lpwstr>
  </property>
  <property fmtid="{D5CDD505-2E9C-101B-9397-08002B2CF9AE}" pid="4" name="LastSaved">
    <vt:filetime>2018-08-06T00:00:00Z</vt:filetime>
  </property>
</Properties>
</file>