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7" r:id="rId6"/>
    <p:sldId id="258" r:id="rId7"/>
    <p:sldId id="272" r:id="rId8"/>
    <p:sldId id="273" r:id="rId9"/>
    <p:sldId id="274" r:id="rId10"/>
    <p:sldId id="259" r:id="rId11"/>
    <p:sldId id="263" r:id="rId12"/>
    <p:sldId id="264" r:id="rId13"/>
    <p:sldId id="271"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shma" initials="N"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AF2"/>
    <a:srgbClr val="9F9E26"/>
    <a:srgbClr val="0594FF"/>
    <a:srgbClr val="E9600F"/>
    <a:srgbClr val="7F3C87"/>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89862" autoAdjust="0"/>
  </p:normalViewPr>
  <p:slideViewPr>
    <p:cSldViewPr>
      <p:cViewPr>
        <p:scale>
          <a:sx n="82" d="100"/>
          <a:sy n="82" d="100"/>
        </p:scale>
        <p:origin x="-787" y="8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26"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8-13T11:35:07.049" idx="2">
    <p:pos x="5692" y="300"/>
    <p:text>Just an idea .. but you can take out if dont fit in.</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96C420-0393-4615-8AD2-181E4A355D9A}" type="datetimeFigureOut">
              <a:rPr lang="en-GB" smtClean="0"/>
              <a:t>03/09/2014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AE292F-8BD6-473D-8238-8808D697D1BB}" type="slidenum">
              <a:rPr lang="en-GB" smtClean="0"/>
              <a:t>‹#›</a:t>
            </a:fld>
            <a:endParaRPr lang="en-GB"/>
          </a:p>
        </p:txBody>
      </p:sp>
    </p:spTree>
    <p:extLst>
      <p:ext uri="{BB962C8B-B14F-4D97-AF65-F5344CB8AC3E}">
        <p14:creationId xmlns:p14="http://schemas.microsoft.com/office/powerpoint/2010/main" val="4041513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9F32D-EC4D-4983-A7A3-BEB6B731DEA9}" type="datetimeFigureOut">
              <a:rPr lang="en-GB" smtClean="0"/>
              <a:t>03/09/2014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179395-FCB9-4E4B-968F-E3350CDB2BB6}" type="slidenum">
              <a:rPr lang="en-GB" smtClean="0"/>
              <a:t>‹#›</a:t>
            </a:fld>
            <a:endParaRPr lang="en-GB"/>
          </a:p>
        </p:txBody>
      </p:sp>
    </p:spTree>
    <p:extLst>
      <p:ext uri="{BB962C8B-B14F-4D97-AF65-F5344CB8AC3E}">
        <p14:creationId xmlns:p14="http://schemas.microsoft.com/office/powerpoint/2010/main" val="180766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ullying.co.uk/advice-for-parents/how-to-spot-the-signs-of-bully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ullying.co.uk/cyberbullying/what-to-do-if-you-re-being-bullied-on-a-social-network/" TargetMode="External"/><Relationship Id="rId7" Type="http://schemas.openxmlformats.org/officeDocument/2006/relationships/hyperlink" Target="http://www.bullying.co.uk/advice-for-parents/how-to-spot-the-signs-of-bullyin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bullying.co.uk/general-advice/bullying-on-the-school-bus/" TargetMode="External"/><Relationship Id="rId5" Type="http://schemas.openxmlformats.org/officeDocument/2006/relationships/hyperlink" Target="http://www.bullying.co.uk/general-advice/what-to-do-about-bullying-out-of-school-hours/" TargetMode="External"/><Relationship Id="rId4" Type="http://schemas.openxmlformats.org/officeDocument/2006/relationships/hyperlink" Target="http://www.bullying.co.uk/general-advice/how-to-help-someone-being-bullie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elorous.totallyplc.com/media_manager/public/209/Images/BullyingCompetition/Interactive%20film%20downloadable%20pack.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30000" dirty="0" smtClean="0">
                <a:solidFill>
                  <a:schemeClr val="tx1"/>
                </a:solidFill>
                <a:latin typeface="+mn-lt"/>
                <a:ea typeface="+mn-ea"/>
                <a:cs typeface="+mn-cs"/>
              </a:rPr>
              <a:t>References</a:t>
            </a:r>
          </a:p>
          <a:p>
            <a:r>
              <a:rPr lang="en-GB" sz="800" b="0" i="0" u="none" strike="noStrike" kern="1200" baseline="0" dirty="0" smtClean="0">
                <a:solidFill>
                  <a:schemeClr val="tx1"/>
                </a:solidFill>
                <a:latin typeface="+mn-lt"/>
                <a:ea typeface="+mn-ea"/>
                <a:cs typeface="+mn-cs"/>
              </a:rPr>
              <a:t>Ditch the label Annual bullying survey 2013 - http://www.ditchthelabel.org/downloads/Annual-Bullying-Survey-2013b.pdf </a:t>
            </a:r>
          </a:p>
          <a:p>
            <a:endParaRPr lang="en-GB" sz="8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2</a:t>
            </a:fld>
            <a:endParaRPr lang="en-GB"/>
          </a:p>
        </p:txBody>
      </p:sp>
    </p:spTree>
    <p:extLst>
      <p:ext uri="{BB962C8B-B14F-4D97-AF65-F5344CB8AC3E}">
        <p14:creationId xmlns:p14="http://schemas.microsoft.com/office/powerpoint/2010/main" val="117478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11</a:t>
            </a:fld>
            <a:endParaRPr lang="en-GB"/>
          </a:p>
        </p:txBody>
      </p:sp>
    </p:spTree>
    <p:extLst>
      <p:ext uri="{BB962C8B-B14F-4D97-AF65-F5344CB8AC3E}">
        <p14:creationId xmlns:p14="http://schemas.microsoft.com/office/powerpoint/2010/main" val="64896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can</a:t>
            </a:r>
            <a:r>
              <a:rPr lang="en-GB" baseline="0" dirty="0" smtClean="0"/>
              <a:t> help to discuss the types of bullying and encourage the young people to think of examples that could be physical, name calling, social, cyberbullying and sexual. This can give them a greater understanding of the types of bullying. This could be a table exercise with one group tackling one type of bullying then class discussion and comparisons.</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3</a:t>
            </a:fld>
            <a:endParaRPr lang="en-GB"/>
          </a:p>
        </p:txBody>
      </p:sp>
    </p:spTree>
    <p:extLst>
      <p:ext uri="{BB962C8B-B14F-4D97-AF65-F5344CB8AC3E}">
        <p14:creationId xmlns:p14="http://schemas.microsoft.com/office/powerpoint/2010/main" val="191856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Someone who is being bullied in this way may feel lots of different emotions. Often a young person might act like they are ok on the outside but inside they may be feeling very low. They might not want to show how they are really feeling in case others think they are making a big deal out of nothing, or cannot take a joke and perhaps they are even worried it might get worse.  They may also start to believe the verbal bullying and this will knock self-esteem. To understand how a person feels on the inside, it is important to try and see how they might be feeling if they are being called these names day in and day out. Many young people say to us that they often the feel some of the emotions</a:t>
            </a:r>
            <a:r>
              <a:rPr lang="en-GB" sz="1200" b="0" i="0" kern="1200" baseline="0" dirty="0" smtClean="0">
                <a:solidFill>
                  <a:schemeClr val="tx1"/>
                </a:solidFill>
                <a:effectLst/>
                <a:latin typeface="+mn-lt"/>
                <a:ea typeface="+mn-ea"/>
                <a:cs typeface="+mn-cs"/>
              </a:rPr>
              <a:t> above.</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4</a:t>
            </a:fld>
            <a:endParaRPr lang="en-GB"/>
          </a:p>
        </p:txBody>
      </p:sp>
    </p:spTree>
    <p:extLst>
      <p:ext uri="{BB962C8B-B14F-4D97-AF65-F5344CB8AC3E}">
        <p14:creationId xmlns:p14="http://schemas.microsoft.com/office/powerpoint/2010/main" val="34553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 person might bottle up their emotions and try not to let it show to their friends or family. It can be hard for someone to feel all those things and try to keep it to themselves and often as a result their behaviour may change. They may show their feelings in other ways and know the </a:t>
            </a:r>
            <a:r>
              <a:rPr lang="en-GB" sz="1200" b="0" i="0" u="none" strike="noStrike" kern="1200" dirty="0" smtClean="0">
                <a:solidFill>
                  <a:schemeClr val="tx1"/>
                </a:solidFill>
                <a:effectLst/>
                <a:latin typeface="+mn-lt"/>
                <a:ea typeface="+mn-ea"/>
                <a:cs typeface="+mn-cs"/>
                <a:hlinkClick r:id="rId3"/>
              </a:rPr>
              <a:t>signs</a:t>
            </a:r>
            <a:r>
              <a:rPr lang="en-GB" sz="1200" b="0" i="0" kern="1200" dirty="0" smtClean="0">
                <a:solidFill>
                  <a:schemeClr val="tx1"/>
                </a:solidFill>
                <a:effectLst/>
                <a:latin typeface="+mn-lt"/>
                <a:ea typeface="+mn-ea"/>
                <a:cs typeface="+mn-cs"/>
              </a:rPr>
              <a:t> to look out is really important. </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In extreme cases, a person may feel so low they may attempt to or actually take their life. This is sadly a reality for some families who have lost a loved one through bullying.</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79395-FCB9-4E4B-968F-E3350CDB2BB6}" type="slidenum">
              <a:rPr lang="en-GB" smtClean="0"/>
              <a:t>5</a:t>
            </a:fld>
            <a:endParaRPr lang="en-GB"/>
          </a:p>
        </p:txBody>
      </p:sp>
    </p:spTree>
    <p:extLst>
      <p:ext uri="{BB962C8B-B14F-4D97-AF65-F5344CB8AC3E}">
        <p14:creationId xmlns:p14="http://schemas.microsoft.com/office/powerpoint/2010/main" val="143558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Bullying can and does affect people’s feelings and other areas of their lives. If you see someone being bullied then you may think they are just taking it well or not</a:t>
            </a:r>
            <a:r>
              <a:rPr lang="en-GB" sz="1200" b="0" i="0" kern="1200" baseline="0" dirty="0" smtClean="0">
                <a:solidFill>
                  <a:schemeClr val="tx1"/>
                </a:solidFill>
                <a:effectLst/>
                <a:latin typeface="+mn-lt"/>
                <a:ea typeface="+mn-ea"/>
                <a:cs typeface="+mn-cs"/>
              </a:rPr>
              <a:t> bothered</a:t>
            </a:r>
            <a:r>
              <a:rPr lang="en-GB" sz="1200" b="0" i="0" kern="1200" dirty="0" smtClean="0">
                <a:solidFill>
                  <a:schemeClr val="tx1"/>
                </a:solidFill>
                <a:effectLst/>
                <a:latin typeface="+mn-lt"/>
                <a:ea typeface="+mn-ea"/>
                <a:cs typeface="+mn-cs"/>
              </a:rPr>
              <a:t>, but inside how a person feels may not show on the outside. If it becomes regular, they may change their behaviour as a result of the bullying. It can also affect other areas of their life, including friendships, school work and family life. There has been cases where young people</a:t>
            </a:r>
            <a:r>
              <a:rPr lang="en-GB" sz="1200" b="0" i="0" kern="1200" baseline="0" dirty="0" smtClean="0">
                <a:solidFill>
                  <a:schemeClr val="tx1"/>
                </a:solidFill>
                <a:effectLst/>
                <a:latin typeface="+mn-lt"/>
                <a:ea typeface="+mn-ea"/>
                <a:cs typeface="+mn-cs"/>
              </a:rPr>
              <a:t> and their family have moved and made a new life elsewhere because of bullying. </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179395-FCB9-4E4B-968F-E3350CDB2BB6}" type="slidenum">
              <a:rPr lang="en-GB" smtClean="0"/>
              <a:t>6</a:t>
            </a:fld>
            <a:endParaRPr lang="en-GB"/>
          </a:p>
        </p:txBody>
      </p:sp>
    </p:spTree>
    <p:extLst>
      <p:ext uri="{BB962C8B-B14F-4D97-AF65-F5344CB8AC3E}">
        <p14:creationId xmlns:p14="http://schemas.microsoft.com/office/powerpoint/2010/main" val="409602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smtClean="0">
                <a:solidFill>
                  <a:schemeClr val="tx1"/>
                </a:solidFill>
                <a:effectLst/>
                <a:latin typeface="+mn-lt"/>
                <a:ea typeface="+mn-ea"/>
                <a:cs typeface="+mn-cs"/>
              </a:rPr>
              <a:t>Report the bullying to a teacher or someone at school you feel safe with</a:t>
            </a:r>
            <a:r>
              <a:rPr lang="en-GB" sz="1200" b="0" i="0" kern="1200" dirty="0" smtClean="0">
                <a:solidFill>
                  <a:schemeClr val="tx1"/>
                </a:solidFill>
                <a:effectLst/>
                <a:latin typeface="+mn-lt"/>
                <a:ea typeface="+mn-ea"/>
                <a:cs typeface="+mn-cs"/>
              </a:rPr>
              <a:t>. They may be able to take action and get the bullying to stop. If you are worried that it might make it worse, perhaps you can ask the teacher to just keep an eye on it as they then might see it themselves and take action.</a:t>
            </a:r>
          </a:p>
          <a:p>
            <a:r>
              <a:rPr lang="en-GB" sz="1200" b="1" i="0" kern="1200" dirty="0" smtClean="0">
                <a:solidFill>
                  <a:schemeClr val="tx1"/>
                </a:solidFill>
                <a:effectLst/>
                <a:latin typeface="+mn-lt"/>
                <a:ea typeface="+mn-ea"/>
                <a:cs typeface="+mn-cs"/>
              </a:rPr>
              <a:t>Tell a parent or a family member</a:t>
            </a:r>
            <a:r>
              <a:rPr lang="en-GB" sz="1200" b="0" i="0" kern="1200" dirty="0" smtClean="0">
                <a:solidFill>
                  <a:schemeClr val="tx1"/>
                </a:solidFill>
                <a:effectLst/>
                <a:latin typeface="+mn-lt"/>
                <a:ea typeface="+mn-ea"/>
                <a:cs typeface="+mn-cs"/>
              </a:rPr>
              <a:t>. This can give you lots of strength and a parent or family member can help you to get the bullying to stop. They can also give you lots of emotional support. It is important to try and tell someone in your family what is going on so you are not bottling things up. Talking about what you are going through can give you courage to get it stopped.</a:t>
            </a:r>
          </a:p>
          <a:p>
            <a:r>
              <a:rPr lang="en-GB" sz="1200" b="1" i="0" kern="1200" dirty="0" smtClean="0">
                <a:solidFill>
                  <a:schemeClr val="tx1"/>
                </a:solidFill>
                <a:effectLst/>
                <a:latin typeface="+mn-lt"/>
                <a:ea typeface="+mn-ea"/>
                <a:cs typeface="+mn-cs"/>
              </a:rPr>
              <a:t>Be assertive with the bully and say their name calling is boring or making them look stupid but not aggressive</a:t>
            </a:r>
            <a:r>
              <a:rPr lang="en-GB" sz="1200" b="0" i="0" kern="1200" dirty="0" smtClean="0">
                <a:solidFill>
                  <a:schemeClr val="tx1"/>
                </a:solidFill>
                <a:effectLst/>
                <a:latin typeface="+mn-lt"/>
                <a:ea typeface="+mn-ea"/>
                <a:cs typeface="+mn-cs"/>
              </a:rPr>
              <a:t>. However, it is important to ensure that this course of action doesn’t cause them to become aggressive or make the bullying worse. You may think a quiet chat with them when they are on their own might work, but if you do so, please take a friend with you for support.</a:t>
            </a:r>
          </a:p>
          <a:p>
            <a:r>
              <a:rPr lang="en-GB" sz="1200" b="1" i="0" kern="1200" dirty="0" smtClean="0">
                <a:solidFill>
                  <a:schemeClr val="tx1"/>
                </a:solidFill>
                <a:effectLst/>
                <a:latin typeface="+mn-lt"/>
                <a:ea typeface="+mn-ea"/>
                <a:cs typeface="+mn-cs"/>
              </a:rPr>
              <a:t>Ignore it and walk away</a:t>
            </a:r>
            <a:r>
              <a:rPr lang="en-GB" sz="1200" b="0" i="0" kern="1200" dirty="0" smtClean="0">
                <a:solidFill>
                  <a:schemeClr val="tx1"/>
                </a:solidFill>
                <a:effectLst/>
                <a:latin typeface="+mn-lt"/>
                <a:ea typeface="+mn-ea"/>
                <a:cs typeface="+mn-cs"/>
              </a:rPr>
              <a:t>. Quite often the bully stops when they are no longer receiving attention or a reaction from the bullying. It is always difficult to try and ignore it especially when it is so upsetting or if it is constant but if they don’t get a reaction, it can stop.</a:t>
            </a:r>
          </a:p>
          <a:p>
            <a:r>
              <a:rPr lang="en-GB" sz="1200" b="1" i="0" kern="1200" dirty="0" smtClean="0">
                <a:solidFill>
                  <a:schemeClr val="tx1"/>
                </a:solidFill>
                <a:effectLst/>
                <a:latin typeface="+mn-lt"/>
                <a:ea typeface="+mn-ea"/>
                <a:cs typeface="+mn-cs"/>
              </a:rPr>
              <a:t>Keep a diary</a:t>
            </a:r>
            <a:r>
              <a:rPr lang="en-GB" sz="1200" b="1" i="0" kern="1200" baseline="0" dirty="0" smtClean="0">
                <a:solidFill>
                  <a:schemeClr val="tx1"/>
                </a:solidFill>
                <a:effectLst/>
                <a:latin typeface="+mn-lt"/>
                <a:ea typeface="+mn-ea"/>
                <a:cs typeface="+mn-cs"/>
              </a:rPr>
              <a:t> – </a:t>
            </a:r>
            <a:r>
              <a:rPr lang="en-GB" sz="1200" b="0" i="0" kern="1200" baseline="0" dirty="0" smtClean="0">
                <a:solidFill>
                  <a:schemeClr val="tx1"/>
                </a:solidFill>
                <a:effectLst/>
                <a:latin typeface="+mn-lt"/>
                <a:ea typeface="+mn-ea"/>
                <a:cs typeface="+mn-cs"/>
              </a:rPr>
              <a:t>it is very important to keep a diary of times and dates of all incidents no matter what it is from name calling, physical, anything that is relevant.</a:t>
            </a:r>
            <a:endParaRPr lang="en-GB" sz="1200" b="1"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It is really important to try and keep your cool in these situations even though the name calling bullying might be making you feel very angry. It is natural to feel this way but if you get aggressive and things turn nastier or physical then someone could get seriously injured or into trouble with the police. This is why it is important to get some help to get the bullying to stop. </a:t>
            </a:r>
          </a:p>
          <a:p>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7</a:t>
            </a:fld>
            <a:endParaRPr lang="en-GB"/>
          </a:p>
        </p:txBody>
      </p:sp>
    </p:spTree>
    <p:extLst>
      <p:ext uri="{BB962C8B-B14F-4D97-AF65-F5344CB8AC3E}">
        <p14:creationId xmlns:p14="http://schemas.microsoft.com/office/powerpoint/2010/main" val="3839310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1200" b="0" i="0" kern="1200" dirty="0" smtClean="0">
                <a:solidFill>
                  <a:schemeClr val="tx1"/>
                </a:solidFill>
                <a:effectLst/>
                <a:latin typeface="+mn-lt"/>
                <a:ea typeface="+mn-ea"/>
                <a:cs typeface="+mn-cs"/>
              </a:rPr>
              <a:t>Fact: There is no such thing as a way a bully looks or acts. There is no specific dress code or behaviour code. Online bullying…</a:t>
            </a:r>
          </a:p>
          <a:p>
            <a:pPr marL="228600" indent="-228600">
              <a:buAutoNum type="arabicPeriod"/>
            </a:pPr>
            <a:r>
              <a:rPr lang="en-GB" sz="1200" b="0" i="0" kern="1200" dirty="0" smtClean="0">
                <a:solidFill>
                  <a:schemeClr val="tx1"/>
                </a:solidFill>
                <a:effectLst/>
                <a:latin typeface="+mn-lt"/>
                <a:ea typeface="+mn-ea"/>
                <a:cs typeface="+mn-cs"/>
              </a:rPr>
              <a:t>Fact: This is not true, we often hear of pages and fake accounts being created without person’s permission or knowledge. This sort of </a:t>
            </a:r>
            <a:r>
              <a:rPr lang="en-GB" sz="1200" b="0" i="0" u="none" strike="noStrike" kern="1200" dirty="0" smtClean="0">
                <a:solidFill>
                  <a:schemeClr val="tx1"/>
                </a:solidFill>
                <a:effectLst/>
                <a:latin typeface="+mn-lt"/>
                <a:ea typeface="+mn-ea"/>
                <a:cs typeface="+mn-cs"/>
                <a:hlinkClick r:id="rId3"/>
              </a:rPr>
              <a:t>cyberbullying</a:t>
            </a:r>
            <a:r>
              <a:rPr lang="en-GB" sz="1200" b="0" i="0" kern="1200" dirty="0" smtClean="0">
                <a:solidFill>
                  <a:schemeClr val="tx1"/>
                </a:solidFill>
                <a:effectLst/>
                <a:latin typeface="+mn-lt"/>
                <a:ea typeface="+mn-ea"/>
                <a:cs typeface="+mn-cs"/>
              </a:rPr>
              <a:t> is on the increase and just as serious as any other form of bullying.</a:t>
            </a:r>
          </a:p>
          <a:p>
            <a:pPr marL="228600" indent="-228600">
              <a:buAutoNum type="arabicPeriod"/>
            </a:pPr>
            <a:r>
              <a:rPr lang="en-GB" sz="1200" b="0" i="0" kern="1200" dirty="0" smtClean="0">
                <a:solidFill>
                  <a:schemeClr val="tx1"/>
                </a:solidFill>
                <a:effectLst/>
                <a:latin typeface="+mn-lt"/>
                <a:ea typeface="+mn-ea"/>
                <a:cs typeface="+mn-cs"/>
              </a:rPr>
              <a:t>Fact: Bullying is not "normal" or acceptable in any form and ignoring might not always make it stop. If you can, please </a:t>
            </a:r>
            <a:r>
              <a:rPr lang="en-GB" sz="1200" b="0" i="0" u="none" strike="noStrike" kern="1200" dirty="0" smtClean="0">
                <a:solidFill>
                  <a:schemeClr val="tx1"/>
                </a:solidFill>
                <a:effectLst/>
                <a:latin typeface="+mn-lt"/>
                <a:ea typeface="+mn-ea"/>
                <a:cs typeface="+mn-cs"/>
                <a:hlinkClick r:id="rId4"/>
              </a:rPr>
              <a:t>confide in someone you trust</a:t>
            </a:r>
            <a:r>
              <a:rPr lang="en-GB" sz="1200" b="0" i="0" kern="1200" dirty="0" smtClean="0">
                <a:solidFill>
                  <a:schemeClr val="tx1"/>
                </a:solidFill>
                <a:effectLst/>
                <a:latin typeface="+mn-lt"/>
                <a:ea typeface="+mn-ea"/>
                <a:cs typeface="+mn-cs"/>
              </a:rPr>
              <a:t> such as a parent or teacher to help you get it stopped. Bullying can knock your self-esteem and confidence.</a:t>
            </a:r>
          </a:p>
          <a:p>
            <a:pPr marL="228600" indent="-228600">
              <a:buAutoNum type="arabicPeriod"/>
            </a:pPr>
            <a:r>
              <a:rPr lang="en-GB" sz="1200" b="0" i="0" kern="1200" dirty="0" smtClean="0">
                <a:solidFill>
                  <a:schemeClr val="tx1"/>
                </a:solidFill>
                <a:effectLst/>
                <a:latin typeface="+mn-lt"/>
                <a:ea typeface="+mn-ea"/>
                <a:cs typeface="+mn-cs"/>
              </a:rPr>
              <a:t>Fact: This is not the case at all, bullying can happen to anyone at any place. It may be out of school, at university or even college. It can happen </a:t>
            </a:r>
            <a:r>
              <a:rPr lang="en-GB" sz="1200" b="0" i="0" u="none" strike="noStrike" kern="1200" dirty="0" smtClean="0">
                <a:solidFill>
                  <a:schemeClr val="tx1"/>
                </a:solidFill>
                <a:effectLst/>
                <a:latin typeface="+mn-lt"/>
                <a:ea typeface="+mn-ea"/>
                <a:cs typeface="+mn-cs"/>
                <a:hlinkClick r:id="rId5"/>
              </a:rPr>
              <a:t>when you are out</a:t>
            </a:r>
            <a:r>
              <a:rPr lang="en-GB" sz="1200" b="0" i="0" kern="1200" dirty="0" smtClean="0">
                <a:solidFill>
                  <a:schemeClr val="tx1"/>
                </a:solidFill>
                <a:effectLst/>
                <a:latin typeface="+mn-lt"/>
                <a:ea typeface="+mn-ea"/>
                <a:cs typeface="+mn-cs"/>
              </a:rPr>
              <a:t> with mates or on the </a:t>
            </a:r>
            <a:r>
              <a:rPr lang="en-GB" sz="1200" b="0" i="0" u="none" strike="noStrike" kern="1200" dirty="0" smtClean="0">
                <a:solidFill>
                  <a:schemeClr val="tx1"/>
                </a:solidFill>
                <a:effectLst/>
                <a:latin typeface="+mn-lt"/>
                <a:ea typeface="+mn-ea"/>
                <a:cs typeface="+mn-cs"/>
                <a:hlinkClick r:id="rId6"/>
              </a:rPr>
              <a:t>way to or from</a:t>
            </a:r>
            <a:r>
              <a:rPr lang="en-GB" sz="1200" b="0" i="0" kern="1200" dirty="0" smtClean="0">
                <a:solidFill>
                  <a:schemeClr val="tx1"/>
                </a:solidFill>
                <a:effectLst/>
                <a:latin typeface="+mn-lt"/>
                <a:ea typeface="+mn-ea"/>
                <a:cs typeface="+mn-cs"/>
              </a:rPr>
              <a:t> school.</a:t>
            </a:r>
          </a:p>
          <a:p>
            <a:pPr marL="228600" indent="-228600">
              <a:buAutoNum type="arabicPeriod"/>
            </a:pPr>
            <a:r>
              <a:rPr lang="en-GB" sz="1200" b="0" i="0" kern="1200" dirty="0" smtClean="0">
                <a:solidFill>
                  <a:schemeClr val="tx1"/>
                </a:solidFill>
                <a:effectLst/>
                <a:latin typeface="+mn-lt"/>
                <a:ea typeface="+mn-ea"/>
                <a:cs typeface="+mn-cs"/>
              </a:rPr>
              <a:t>Fact: You may worry that reporting a bully might make the bullying escalate or they feel they are not believed. It is important to confide in someone you trust so that you can have some help in getting the necessary support to get this stopped. </a:t>
            </a:r>
          </a:p>
          <a:p>
            <a:pPr marL="228600" indent="-228600">
              <a:buAutoNum type="arabicPeriod"/>
            </a:pPr>
            <a:r>
              <a:rPr lang="en-GB" sz="1200" b="0" i="0" kern="1200" dirty="0" smtClean="0">
                <a:solidFill>
                  <a:schemeClr val="tx1"/>
                </a:solidFill>
                <a:effectLst/>
                <a:latin typeface="+mn-lt"/>
                <a:ea typeface="+mn-ea"/>
                <a:cs typeface="+mn-cs"/>
              </a:rPr>
              <a:t>Fact: It is not always easy to </a:t>
            </a:r>
            <a:r>
              <a:rPr lang="en-GB" sz="1200" b="0" i="0" u="none" strike="noStrike" kern="1200" dirty="0" smtClean="0">
                <a:solidFill>
                  <a:schemeClr val="tx1"/>
                </a:solidFill>
                <a:effectLst/>
                <a:latin typeface="+mn-lt"/>
                <a:ea typeface="+mn-ea"/>
                <a:cs typeface="+mn-cs"/>
                <a:hlinkClick r:id="rId7"/>
              </a:rPr>
              <a:t>spot the signs</a:t>
            </a:r>
            <a:r>
              <a:rPr lang="en-GB" sz="1200" b="0" i="0" kern="1200" dirty="0" smtClean="0">
                <a:solidFill>
                  <a:schemeClr val="tx1"/>
                </a:solidFill>
                <a:effectLst/>
                <a:latin typeface="+mn-lt"/>
                <a:ea typeface="+mn-ea"/>
                <a:cs typeface="+mn-cs"/>
              </a:rPr>
              <a:t> of bullying as it is not always physical and obvious. Emotional, verbal and online bullying can often leave scars that people don’t see.</a:t>
            </a:r>
          </a:p>
          <a:p>
            <a:pPr marL="228600" indent="-228600">
              <a:buAutoNum type="arabicPeriod"/>
            </a:pPr>
            <a:r>
              <a:rPr lang="en-GB" sz="1200" b="0" i="0" kern="1200" dirty="0" smtClean="0">
                <a:solidFill>
                  <a:schemeClr val="tx1"/>
                </a:solidFill>
                <a:effectLst/>
                <a:latin typeface="+mn-lt"/>
                <a:ea typeface="+mn-ea"/>
                <a:cs typeface="+mn-cs"/>
              </a:rPr>
              <a:t>Fact: Regardless of hitting delete, once something is posted online is gets its own unique URL which means that it can stay on cyberspace even if you hit delete.</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8</a:t>
            </a:fld>
            <a:endParaRPr lang="en-GB"/>
          </a:p>
        </p:txBody>
      </p:sp>
    </p:spTree>
    <p:extLst>
      <p:ext uri="{BB962C8B-B14F-4D97-AF65-F5344CB8AC3E}">
        <p14:creationId xmlns:p14="http://schemas.microsoft.com/office/powerpoint/2010/main" val="79194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Both</a:t>
            </a:r>
            <a:r>
              <a:rPr lang="en-GB" baseline="0" dirty="0" smtClean="0"/>
              <a:t> tasks can take about 5 – 10 </a:t>
            </a:r>
            <a:r>
              <a:rPr lang="en-GB" baseline="0" dirty="0" err="1" smtClean="0"/>
              <a:t>mins</a:t>
            </a:r>
            <a:r>
              <a:rPr lang="en-GB" baseline="0" dirty="0" smtClean="0"/>
              <a:t> each depending on size of class. </a:t>
            </a:r>
          </a:p>
          <a:p>
            <a:endParaRPr lang="en-GB" baseline="0" dirty="0" smtClean="0"/>
          </a:p>
          <a:p>
            <a:r>
              <a:rPr lang="en-GB" baseline="0" dirty="0" smtClean="0"/>
              <a:t>The aim of the first task is to show young people how bullying can make a person feel, exploring their emotional vulnerability, feeling awkward or targeted, etc. Encourage the young people to describe the emotions felt. </a:t>
            </a:r>
          </a:p>
          <a:p>
            <a:endParaRPr lang="en-GB" baseline="0" dirty="0" smtClean="0"/>
          </a:p>
          <a:p>
            <a:r>
              <a:rPr lang="en-GB" baseline="0" dirty="0" smtClean="0"/>
              <a:t>The second task is to show young people that no matter how much you try to fix it, apologise, etc. the scars of bullying often remain within a person and affects their life in the present and future with issues like trust, relationships, etc. </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9</a:t>
            </a:fld>
            <a:endParaRPr lang="en-GB"/>
          </a:p>
        </p:txBody>
      </p:sp>
    </p:spTree>
    <p:extLst>
      <p:ext uri="{BB962C8B-B14F-4D97-AF65-F5344CB8AC3E}">
        <p14:creationId xmlns:p14="http://schemas.microsoft.com/office/powerpoint/2010/main" val="1491473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This interactive anti-bullying video created last year by Ambient Night Theatre in Birmingham with assistance from Benjamin France. It was created entirely by young volunteers. Throughout this video you will be asked to make a decision from the point of view of the bully, the victim or the friends. These choices will alter the story as you go. You can download our </a:t>
            </a:r>
            <a:r>
              <a:rPr lang="en-GB" sz="1200" b="0" i="0" u="none" strike="noStrike" kern="1200" dirty="0" smtClean="0">
                <a:solidFill>
                  <a:schemeClr val="tx1"/>
                </a:solidFill>
                <a:effectLst/>
                <a:latin typeface="+mn-lt"/>
                <a:ea typeface="+mn-ea"/>
                <a:cs typeface="+mn-cs"/>
                <a:hlinkClick r:id="rId3"/>
              </a:rPr>
              <a:t>discussion pack </a:t>
            </a:r>
            <a:r>
              <a:rPr lang="en-GB" sz="1200" b="0" i="0" kern="1200" dirty="0" smtClean="0">
                <a:solidFill>
                  <a:schemeClr val="tx1"/>
                </a:solidFill>
                <a:effectLst/>
                <a:latin typeface="+mn-lt"/>
                <a:ea typeface="+mn-ea"/>
                <a:cs typeface="+mn-cs"/>
              </a:rPr>
              <a:t>with questions to ask students. </a:t>
            </a:r>
            <a:endParaRPr lang="en-GB" dirty="0"/>
          </a:p>
        </p:txBody>
      </p:sp>
      <p:sp>
        <p:nvSpPr>
          <p:cNvPr id="4" name="Slide Number Placeholder 3"/>
          <p:cNvSpPr>
            <a:spLocks noGrp="1"/>
          </p:cNvSpPr>
          <p:nvPr>
            <p:ph type="sldNum" sz="quarter" idx="10"/>
          </p:nvPr>
        </p:nvSpPr>
        <p:spPr/>
        <p:txBody>
          <a:bodyPr/>
          <a:lstStyle/>
          <a:p>
            <a:fld id="{AF179395-FCB9-4E4B-968F-E3350CDB2BB6}" type="slidenum">
              <a:rPr lang="en-GB" smtClean="0"/>
              <a:t>10</a:t>
            </a:fld>
            <a:endParaRPr lang="en-GB"/>
          </a:p>
        </p:txBody>
      </p:sp>
    </p:spTree>
    <p:extLst>
      <p:ext uri="{BB962C8B-B14F-4D97-AF65-F5344CB8AC3E}">
        <p14:creationId xmlns:p14="http://schemas.microsoft.com/office/powerpoint/2010/main" val="2701742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760B2E3B-7A65-43B0-9A0A-AEA1B84DEB92}" type="datetimeFigureOut">
              <a:rPr lang="en-GB" smtClean="0"/>
              <a:t>03/09/2014</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 Copyright Family Lives 2014</a:t>
            </a:r>
          </a:p>
          <a:p>
            <a:endParaRPr lang="en-GB" dirty="0"/>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9064090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0B2E3B-7A65-43B0-9A0A-AEA1B84DEB92}" type="datetimeFigureOut">
              <a:rPr lang="en-GB" smtClean="0"/>
              <a:t>03/09/2014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305908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0B2E3B-7A65-43B0-9A0A-AEA1B84DEB92}" type="datetimeFigureOut">
              <a:rPr lang="en-GB" smtClean="0"/>
              <a:t>03/09/2014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343801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0B2E3B-7A65-43B0-9A0A-AEA1B84DEB92}" type="datetimeFigureOut">
              <a:rPr lang="en-GB" smtClean="0"/>
              <a:t>03/09/2014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282833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B2E3B-7A65-43B0-9A0A-AEA1B84DEB92}" type="datetimeFigureOut">
              <a:rPr lang="en-GB" smtClean="0"/>
              <a:t>03/09/2014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7188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0B2E3B-7A65-43B0-9A0A-AEA1B84DEB92}" type="datetimeFigureOut">
              <a:rPr lang="en-GB" smtClean="0"/>
              <a:t>03/09/2014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419489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0B2E3B-7A65-43B0-9A0A-AEA1B84DEB92}" type="datetimeFigureOut">
              <a:rPr lang="en-GB" smtClean="0"/>
              <a:t>03/09/2014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308842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0B2E3B-7A65-43B0-9A0A-AEA1B84DEB92}" type="datetimeFigureOut">
              <a:rPr lang="en-GB" smtClean="0"/>
              <a:t>03/09/2014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372677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B2E3B-7A65-43B0-9A0A-AEA1B84DEB92}" type="datetimeFigureOut">
              <a:rPr lang="en-GB" smtClean="0"/>
              <a:t>03/09/2014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37009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B2E3B-7A65-43B0-9A0A-AEA1B84DEB92}" type="datetimeFigureOut">
              <a:rPr lang="en-GB" smtClean="0"/>
              <a:t>03/09/2014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320491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B2E3B-7A65-43B0-9A0A-AEA1B84DEB92}" type="datetimeFigureOut">
              <a:rPr lang="en-GB" smtClean="0"/>
              <a:t>03/09/2014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DC19C5-7652-4D6A-9988-BE35DD5AAFCC}" type="slidenum">
              <a:rPr lang="en-GB" smtClean="0"/>
              <a:t>‹#›</a:t>
            </a:fld>
            <a:endParaRPr lang="en-GB"/>
          </a:p>
        </p:txBody>
      </p:sp>
    </p:spTree>
    <p:extLst>
      <p:ext uri="{BB962C8B-B14F-4D97-AF65-F5344CB8AC3E}">
        <p14:creationId xmlns:p14="http://schemas.microsoft.com/office/powerpoint/2010/main" val="131204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B2E3B-7A65-43B0-9A0A-AEA1B84DEB92}" type="datetimeFigureOut">
              <a:rPr lang="en-GB" smtClean="0"/>
              <a:t>03/09/2014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GB" dirty="0" smtClean="0"/>
              <a:t>© Copyright Family Lives 2014</a:t>
            </a:r>
          </a:p>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C19C5-7652-4D6A-9988-BE35DD5AAFCC}"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229971" y="5934579"/>
            <a:ext cx="2550492" cy="603827"/>
          </a:xfrm>
          <a:prstGeom prst="rect">
            <a:avLst/>
          </a:prstGeom>
        </p:spPr>
      </p:pic>
    </p:spTree>
    <p:extLst>
      <p:ext uri="{BB962C8B-B14F-4D97-AF65-F5344CB8AC3E}">
        <p14:creationId xmlns:p14="http://schemas.microsoft.com/office/powerpoint/2010/main" val="249742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eyn022bDplw"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bullying.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frame_PP.jpg"/>
          <p:cNvPicPr>
            <a:picLocks noChangeAspect="1"/>
          </p:cNvPicPr>
          <p:nvPr/>
        </p:nvPicPr>
        <p:blipFill>
          <a:blip r:embed="rId2">
            <a:extLst>
              <a:ext uri="{28A0092B-C50C-407E-A947-70E740481C1C}">
                <a14:useLocalDpi xmlns:a14="http://schemas.microsoft.com/office/drawing/2010/main" val="0"/>
              </a:ext>
            </a:extLst>
          </a:blip>
          <a:srcRect l="2362" r="3539"/>
          <a:stretch>
            <a:fillRect/>
          </a:stretch>
        </p:blipFill>
        <p:spPr bwMode="auto">
          <a:xfrm>
            <a:off x="323850" y="333374"/>
            <a:ext cx="8456613" cy="525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23528" y="5677366"/>
            <a:ext cx="6718387" cy="830997"/>
          </a:xfrm>
          <a:prstGeom prst="rect">
            <a:avLst/>
          </a:prstGeom>
          <a:noFill/>
        </p:spPr>
        <p:txBody>
          <a:bodyPr wrap="square" rtlCol="0">
            <a:spAutoFit/>
          </a:bodyPr>
          <a:lstStyle/>
          <a:p>
            <a:r>
              <a:rPr lang="en-GB" sz="2400" b="1" dirty="0" smtClean="0">
                <a:solidFill>
                  <a:srgbClr val="9F9E26"/>
                </a:solidFill>
                <a:latin typeface="Arial" pitchFamily="34" charset="0"/>
                <a:cs typeface="Arial" pitchFamily="34" charset="0"/>
              </a:rPr>
              <a:t>Supporting families and young people</a:t>
            </a:r>
            <a:br>
              <a:rPr lang="en-GB" sz="2400" b="1" dirty="0" smtClean="0">
                <a:solidFill>
                  <a:srgbClr val="9F9E26"/>
                </a:solidFill>
                <a:latin typeface="Arial" pitchFamily="34" charset="0"/>
                <a:cs typeface="Arial" pitchFamily="34" charset="0"/>
              </a:rPr>
            </a:br>
            <a:r>
              <a:rPr lang="en-GB" sz="2400" b="1" dirty="0" smtClean="0">
                <a:solidFill>
                  <a:srgbClr val="9F9E26"/>
                </a:solidFill>
                <a:latin typeface="Arial" pitchFamily="34" charset="0"/>
                <a:cs typeface="Arial" pitchFamily="34" charset="0"/>
              </a:rPr>
              <a:t>affected by bullying</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124744"/>
            <a:ext cx="7283599"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626237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yn022bDplw"/>
          <p:cNvPicPr>
            <a:picLocks noGrp="1" noRot="1" noChangeAspect="1"/>
          </p:cNvPicPr>
          <p:nvPr>
            <p:ph idx="1"/>
            <a:videoFile r:link="rId1"/>
          </p:nvPr>
        </p:nvPicPr>
        <p:blipFill>
          <a:blip r:embed="rId4"/>
          <a:stretch>
            <a:fillRect/>
          </a:stretch>
        </p:blipFill>
        <p:spPr>
          <a:xfrm>
            <a:off x="857205" y="1268760"/>
            <a:ext cx="7755244" cy="4362324"/>
          </a:xfrm>
          <a:prstGeom prst="rect">
            <a:avLst/>
          </a:prstGeom>
        </p:spPr>
      </p:pic>
      <p:sp>
        <p:nvSpPr>
          <p:cNvPr id="5" name="TextBox 4"/>
          <p:cNvSpPr txBox="1"/>
          <p:nvPr/>
        </p:nvSpPr>
        <p:spPr>
          <a:xfrm>
            <a:off x="395536" y="476672"/>
            <a:ext cx="5544616" cy="584775"/>
          </a:xfrm>
          <a:prstGeom prst="rect">
            <a:avLst/>
          </a:prstGeom>
          <a:noFill/>
        </p:spPr>
        <p:txBody>
          <a:bodyPr wrap="square" rtlCol="0">
            <a:spAutoFit/>
          </a:bodyPr>
          <a:lstStyle/>
          <a:p>
            <a:r>
              <a:rPr lang="en-GB" sz="3200" b="1" dirty="0" smtClean="0">
                <a:solidFill>
                  <a:srgbClr val="9F9E26"/>
                </a:solidFill>
                <a:latin typeface="Arial" panose="020B0604020202020204" pitchFamily="34" charset="0"/>
                <a:cs typeface="Arial" panose="020B0604020202020204" pitchFamily="34" charset="0"/>
              </a:rPr>
              <a:t>Interactive bullying video</a:t>
            </a:r>
            <a:endParaRPr lang="en-GB" sz="3200" b="1" dirty="0">
              <a:solidFill>
                <a:srgbClr val="9F9E26"/>
              </a:solidFill>
              <a:latin typeface="Arial" panose="020B0604020202020204" pitchFamily="34" charset="0"/>
              <a:cs typeface="Arial" panose="020B0604020202020204" pitchFamily="34" charset="0"/>
            </a:endParaRPr>
          </a:p>
        </p:txBody>
      </p:sp>
      <p:sp>
        <p:nvSpPr>
          <p:cNvPr id="6" name="TextBox 5"/>
          <p:cNvSpPr txBox="1"/>
          <p:nvPr/>
        </p:nvSpPr>
        <p:spPr>
          <a:xfrm>
            <a:off x="323528"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3629292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rame_PP.jpg"/>
          <p:cNvPicPr>
            <a:picLocks noChangeAspect="1"/>
          </p:cNvPicPr>
          <p:nvPr/>
        </p:nvPicPr>
        <p:blipFill>
          <a:blip r:embed="rId3">
            <a:extLst>
              <a:ext uri="{28A0092B-C50C-407E-A947-70E740481C1C}">
                <a14:useLocalDpi xmlns:a14="http://schemas.microsoft.com/office/drawing/2010/main" val="0"/>
              </a:ext>
            </a:extLst>
          </a:blip>
          <a:srcRect l="2362" r="3539"/>
          <a:stretch>
            <a:fillRect/>
          </a:stretch>
        </p:blipFill>
        <p:spPr bwMode="auto">
          <a:xfrm>
            <a:off x="323850" y="333374"/>
            <a:ext cx="8456613" cy="525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71600" y="1052736"/>
            <a:ext cx="7272807" cy="4247317"/>
          </a:xfrm>
          <a:prstGeom prst="rect">
            <a:avLst/>
          </a:prstGeom>
        </p:spPr>
        <p:txBody>
          <a:bodyPr wrap="square">
            <a:spAutoFit/>
          </a:bodyPr>
          <a:lstStyle/>
          <a:p>
            <a:r>
              <a:rPr lang="en-GB" sz="3200" b="1" dirty="0" smtClean="0">
                <a:solidFill>
                  <a:srgbClr val="008AF2"/>
                </a:solidFill>
                <a:latin typeface="Arial" panose="020B0604020202020204" pitchFamily="34" charset="0"/>
                <a:cs typeface="Arial" panose="020B0604020202020204" pitchFamily="34" charset="0"/>
              </a:rPr>
              <a:t>How we can help</a:t>
            </a:r>
          </a:p>
          <a:p>
            <a:endParaRPr lang="en-GB" sz="1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Online chat on our website or email us at parentsupport@familylives.org.uk</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Free helpline </a:t>
            </a:r>
            <a:r>
              <a:rPr lang="en-GB" b="1" dirty="0" smtClean="0">
                <a:latin typeface="Arial" panose="020B0604020202020204" pitchFamily="34" charset="0"/>
                <a:cs typeface="Arial" panose="020B0604020202020204" pitchFamily="34" charset="0"/>
              </a:rPr>
              <a:t>0808 800 2222</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Advice on our website </a:t>
            </a:r>
            <a:r>
              <a:rPr lang="en-GB" dirty="0" smtClean="0">
                <a:latin typeface="Arial" panose="020B0604020202020204" pitchFamily="34" charset="0"/>
                <a:cs typeface="Arial" panose="020B0604020202020204" pitchFamily="34" charset="0"/>
                <a:hlinkClick r:id="rId4"/>
              </a:rPr>
              <a:t>www.bullying.co.uk</a:t>
            </a: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smtClean="0">
                <a:latin typeface="Arial" panose="020B0604020202020204" pitchFamily="34" charset="0"/>
                <a:cs typeface="Arial" panose="020B0604020202020204" pitchFamily="34" charset="0"/>
              </a:rPr>
              <a:t>Twitter</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BullyingUK</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Facebook: </a:t>
            </a:r>
            <a:r>
              <a:rPr lang="en-GB" dirty="0">
                <a:latin typeface="Arial" panose="020B0604020202020204" pitchFamily="34" charset="0"/>
                <a:cs typeface="Arial" panose="020B0604020202020204" pitchFamily="34" charset="0"/>
              </a:rPr>
              <a:t>www.facebook.com/bullyinguk</a:t>
            </a:r>
          </a:p>
          <a:p>
            <a:endParaRPr lang="en-GB" sz="2400" dirty="0" smtClean="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467544" y="5589239"/>
            <a:ext cx="6718387" cy="1118255"/>
          </a:xfrm>
          <a:prstGeom prst="rect">
            <a:avLst/>
          </a:prstGeom>
          <a:noFill/>
        </p:spPr>
        <p:txBody>
          <a:bodyPr wrap="square" rtlCol="0">
            <a:spAutoFit/>
          </a:bodyPr>
          <a:lstStyle/>
          <a:p>
            <a:r>
              <a:rPr lang="en-GB" sz="4000" b="1" i="1" baseline="30000" dirty="0">
                <a:solidFill>
                  <a:srgbClr val="7F3C87"/>
                </a:solidFill>
                <a:latin typeface="Arial" panose="020B0604020202020204" pitchFamily="34" charset="0"/>
                <a:cs typeface="Arial" panose="020B0604020202020204" pitchFamily="34" charset="0"/>
              </a:rPr>
              <a:t>Through life’s ups </a:t>
            </a:r>
            <a:r>
              <a:rPr lang="en-GB" sz="4000" b="1" i="1" baseline="30000" dirty="0" smtClean="0">
                <a:solidFill>
                  <a:srgbClr val="7F3C87"/>
                </a:solidFill>
                <a:latin typeface="Arial" panose="020B0604020202020204" pitchFamily="34" charset="0"/>
                <a:cs typeface="Arial" panose="020B0604020202020204" pitchFamily="34" charset="0"/>
              </a:rPr>
              <a:t>and </a:t>
            </a:r>
            <a:r>
              <a:rPr lang="en-GB" sz="4000" b="1" i="1" baseline="30000" dirty="0">
                <a:solidFill>
                  <a:srgbClr val="7F3C87"/>
                </a:solidFill>
                <a:latin typeface="Arial" panose="020B0604020202020204" pitchFamily="34" charset="0"/>
                <a:cs typeface="Arial" panose="020B0604020202020204" pitchFamily="34" charset="0"/>
              </a:rPr>
              <a:t>downs, </a:t>
            </a:r>
            <a:r>
              <a:rPr lang="en-GB" sz="4000" b="1" i="1" baseline="30000" dirty="0" smtClean="0">
                <a:solidFill>
                  <a:srgbClr val="7030A0"/>
                </a:solidFill>
                <a:latin typeface="Arial" panose="020B0604020202020204" pitchFamily="34" charset="0"/>
                <a:cs typeface="Arial" panose="020B0604020202020204" pitchFamily="34" charset="0"/>
              </a:rPr>
              <a:t/>
            </a:r>
            <a:br>
              <a:rPr lang="en-GB" sz="4000" b="1" i="1" baseline="30000" dirty="0" smtClean="0">
                <a:solidFill>
                  <a:srgbClr val="7030A0"/>
                </a:solidFill>
                <a:latin typeface="Arial" panose="020B0604020202020204" pitchFamily="34" charset="0"/>
                <a:cs typeface="Arial" panose="020B0604020202020204" pitchFamily="34" charset="0"/>
              </a:rPr>
            </a:br>
            <a:r>
              <a:rPr lang="en-GB" sz="4000" b="1" i="1" baseline="30000" dirty="0" smtClean="0">
                <a:solidFill>
                  <a:srgbClr val="9F9E26"/>
                </a:solidFill>
                <a:latin typeface="Arial" panose="020B0604020202020204" pitchFamily="34" charset="0"/>
                <a:cs typeface="Arial" panose="020B0604020202020204" pitchFamily="34" charset="0"/>
              </a:rPr>
              <a:t>we’re with </a:t>
            </a:r>
            <a:r>
              <a:rPr lang="en-GB" sz="4000" b="1" i="1" baseline="30000" dirty="0">
                <a:solidFill>
                  <a:srgbClr val="9F9E26"/>
                </a:solidFill>
                <a:latin typeface="Arial" panose="020B0604020202020204" pitchFamily="34" charset="0"/>
                <a:cs typeface="Arial" panose="020B0604020202020204" pitchFamily="34" charset="0"/>
              </a:rPr>
              <a:t>you, all the way</a:t>
            </a:r>
            <a:endParaRPr lang="en-GB" sz="4000" b="1" dirty="0" smtClean="0">
              <a:solidFill>
                <a:srgbClr val="9F9E26"/>
              </a:solidFill>
              <a:latin typeface="Arial" pitchFamily="34" charset="0"/>
              <a:cs typeface="Arial" pitchFamily="34" charset="0"/>
            </a:endParaRPr>
          </a:p>
        </p:txBody>
      </p:sp>
      <p:sp>
        <p:nvSpPr>
          <p:cNvPr id="5" name="TextBox 4"/>
          <p:cNvSpPr txBox="1"/>
          <p:nvPr/>
        </p:nvSpPr>
        <p:spPr>
          <a:xfrm>
            <a:off x="323528"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2718674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620688"/>
            <a:ext cx="3528392"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96348" y="584096"/>
            <a:ext cx="4680519" cy="5386090"/>
          </a:xfrm>
          <a:prstGeom prst="rect">
            <a:avLst/>
          </a:prstGeom>
          <a:noFill/>
        </p:spPr>
        <p:txBody>
          <a:bodyPr wrap="square" rtlCol="0">
            <a:spAutoFit/>
          </a:bodyPr>
          <a:lstStyle/>
          <a:p>
            <a:r>
              <a:rPr lang="en-GB" sz="3200" b="1" dirty="0" smtClean="0">
                <a:solidFill>
                  <a:srgbClr val="008AF2"/>
                </a:solidFill>
                <a:latin typeface="Arial" pitchFamily="34" charset="0"/>
                <a:cs typeface="Arial" pitchFamily="34" charset="0"/>
              </a:rPr>
              <a:t>Bullying facts/stats?</a:t>
            </a:r>
          </a:p>
          <a:p>
            <a:endParaRPr lang="en-GB" sz="3200" b="1" dirty="0" smtClean="0">
              <a:solidFill>
                <a:srgbClr val="008AF2"/>
              </a:solidFill>
              <a:latin typeface="Arial" pitchFamily="34" charset="0"/>
              <a:cs typeface="Arial" pitchFamily="34" charset="0"/>
            </a:endParaRPr>
          </a:p>
          <a:p>
            <a:r>
              <a:rPr lang="en-GB" sz="2000" b="1" dirty="0"/>
              <a:t>69%</a:t>
            </a:r>
            <a:r>
              <a:rPr lang="en-GB" sz="2000" dirty="0"/>
              <a:t> of young people experience bullying before their 18th birthday.</a:t>
            </a:r>
          </a:p>
          <a:p>
            <a:endParaRPr lang="en-GB" sz="2000" dirty="0"/>
          </a:p>
          <a:p>
            <a:r>
              <a:rPr lang="en-GB" sz="2000" b="1" dirty="0"/>
              <a:t>60%</a:t>
            </a:r>
            <a:r>
              <a:rPr lang="en-GB" sz="2000" dirty="0"/>
              <a:t> </a:t>
            </a:r>
            <a:r>
              <a:rPr lang="en-GB" sz="2000" dirty="0" smtClean="0"/>
              <a:t>of people bullied </a:t>
            </a:r>
            <a:r>
              <a:rPr lang="en-GB" sz="2000" dirty="0"/>
              <a:t>because of appearance</a:t>
            </a:r>
          </a:p>
          <a:p>
            <a:endParaRPr lang="en-GB" sz="2000" dirty="0"/>
          </a:p>
          <a:p>
            <a:r>
              <a:rPr lang="en-GB" sz="2000" b="1" dirty="0"/>
              <a:t>30%</a:t>
            </a:r>
            <a:r>
              <a:rPr lang="en-GB" sz="2000" dirty="0"/>
              <a:t> said that bullying has had a huge impact on their social lives</a:t>
            </a:r>
          </a:p>
          <a:p>
            <a:endParaRPr lang="en-GB" sz="2000" dirty="0"/>
          </a:p>
          <a:p>
            <a:r>
              <a:rPr lang="en-GB" sz="2000" b="1" dirty="0"/>
              <a:t>38%</a:t>
            </a:r>
            <a:r>
              <a:rPr lang="en-GB" sz="2000" dirty="0"/>
              <a:t> said that bullying has had a </a:t>
            </a:r>
          </a:p>
          <a:p>
            <a:r>
              <a:rPr lang="en-GB" sz="2000" dirty="0"/>
              <a:t>huge impact on their self esteem</a:t>
            </a:r>
          </a:p>
          <a:p>
            <a:endParaRPr lang="en-GB" sz="2000" dirty="0"/>
          </a:p>
          <a:p>
            <a:r>
              <a:rPr lang="en-GB" sz="2000" b="1" dirty="0"/>
              <a:t>25%</a:t>
            </a:r>
            <a:r>
              <a:rPr lang="en-GB" sz="2000" dirty="0"/>
              <a:t> young people </a:t>
            </a:r>
            <a:r>
              <a:rPr lang="en-GB" sz="2000" dirty="0" smtClean="0"/>
              <a:t>have </a:t>
            </a:r>
            <a:r>
              <a:rPr lang="en-GB" sz="2000" dirty="0"/>
              <a:t>had suicidal thoughts because of bullying</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6997" y="1556792"/>
            <a:ext cx="2253395"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7544" y="6093296"/>
            <a:ext cx="3960440" cy="461665"/>
          </a:xfrm>
          <a:prstGeom prst="rect">
            <a:avLst/>
          </a:prstGeom>
          <a:noFill/>
        </p:spPr>
        <p:txBody>
          <a:bodyPr wrap="square" rtlCol="0">
            <a:spAutoFit/>
          </a:bodyPr>
          <a:lstStyle/>
          <a:p>
            <a:r>
              <a:rPr lang="en-GB" sz="2400" b="1" dirty="0" smtClean="0">
                <a:solidFill>
                  <a:srgbClr val="008AF2"/>
                </a:solidFill>
                <a:latin typeface="Arial" panose="020B0604020202020204" pitchFamily="34" charset="0"/>
                <a:cs typeface="Arial" panose="020B0604020202020204" pitchFamily="34" charset="0"/>
              </a:rPr>
              <a:t>www.bullying.co.uk</a:t>
            </a:r>
            <a:endParaRPr lang="en-GB" sz="2400" b="1" dirty="0">
              <a:solidFill>
                <a:srgbClr val="008AF2"/>
              </a:solidFill>
              <a:latin typeface="Arial" panose="020B0604020202020204" pitchFamily="34" charset="0"/>
              <a:cs typeface="Arial" panose="020B0604020202020204" pitchFamily="34" charset="0"/>
            </a:endParaRPr>
          </a:p>
        </p:txBody>
      </p:sp>
      <p:sp>
        <p:nvSpPr>
          <p:cNvPr id="6" name="TextBox 5"/>
          <p:cNvSpPr txBox="1"/>
          <p:nvPr/>
        </p:nvSpPr>
        <p:spPr>
          <a:xfrm>
            <a:off x="467544"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3237763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82352"/>
            <a:ext cx="4447729"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5112" y="598318"/>
            <a:ext cx="4225304" cy="5940088"/>
          </a:xfrm>
          <a:prstGeom prst="rect">
            <a:avLst/>
          </a:prstGeom>
          <a:noFill/>
        </p:spPr>
        <p:txBody>
          <a:bodyPr wrap="square" rtlCol="0">
            <a:spAutoFit/>
          </a:bodyPr>
          <a:lstStyle/>
          <a:p>
            <a:r>
              <a:rPr lang="en-GB" sz="3200" b="1" dirty="0" smtClean="0">
                <a:solidFill>
                  <a:srgbClr val="9F9E26"/>
                </a:solidFill>
                <a:latin typeface="Arial" pitchFamily="34" charset="0"/>
                <a:cs typeface="Arial" pitchFamily="34" charset="0"/>
              </a:rPr>
              <a:t>Types of bullying</a:t>
            </a:r>
          </a:p>
          <a:p>
            <a:endParaRPr lang="en-GB" sz="2000" dirty="0">
              <a:solidFill>
                <a:srgbClr val="9F9E26"/>
              </a:solidFill>
              <a:latin typeface="Arial" pitchFamily="34" charset="0"/>
              <a:cs typeface="Arial" pitchFamily="34" charset="0"/>
            </a:endParaRPr>
          </a:p>
          <a:p>
            <a:r>
              <a:rPr lang="en-GB" b="1" dirty="0" smtClean="0">
                <a:latin typeface="Arial" pitchFamily="34" charset="0"/>
                <a:cs typeface="Arial" pitchFamily="34" charset="0"/>
              </a:rPr>
              <a:t>Physical</a:t>
            </a:r>
            <a:r>
              <a:rPr lang="en-GB" dirty="0" smtClean="0">
                <a:latin typeface="Arial" pitchFamily="34" charset="0"/>
                <a:cs typeface="Arial" pitchFamily="34" charset="0"/>
              </a:rPr>
              <a:t> </a:t>
            </a:r>
            <a:r>
              <a:rPr lang="en-GB" dirty="0">
                <a:latin typeface="Arial" pitchFamily="34" charset="0"/>
                <a:cs typeface="Arial" pitchFamily="34" charset="0"/>
              </a:rPr>
              <a:t>(when someone pushes you, hits you or harms you in any way physically)</a:t>
            </a:r>
          </a:p>
          <a:p>
            <a:endParaRPr lang="en-GB" dirty="0">
              <a:latin typeface="Arial" pitchFamily="34" charset="0"/>
              <a:cs typeface="Arial" pitchFamily="34" charset="0"/>
            </a:endParaRPr>
          </a:p>
          <a:p>
            <a:r>
              <a:rPr lang="en-GB" b="1" dirty="0">
                <a:latin typeface="Arial" pitchFamily="34" charset="0"/>
                <a:cs typeface="Arial" pitchFamily="34" charset="0"/>
              </a:rPr>
              <a:t>Name calling </a:t>
            </a:r>
            <a:r>
              <a:rPr lang="en-GB" dirty="0">
                <a:latin typeface="Arial" pitchFamily="34" charset="0"/>
                <a:cs typeface="Arial" pitchFamily="34" charset="0"/>
              </a:rPr>
              <a:t>(bullied by name calling regularly and it is hurtful)</a:t>
            </a:r>
          </a:p>
          <a:p>
            <a:endParaRPr lang="en-GB" dirty="0">
              <a:latin typeface="Arial" pitchFamily="34" charset="0"/>
              <a:cs typeface="Arial" pitchFamily="34" charset="0"/>
            </a:endParaRPr>
          </a:p>
          <a:p>
            <a:r>
              <a:rPr lang="en-GB" b="1" dirty="0">
                <a:latin typeface="Arial" pitchFamily="34" charset="0"/>
                <a:cs typeface="Arial" pitchFamily="34" charset="0"/>
              </a:rPr>
              <a:t>Social</a:t>
            </a:r>
            <a:r>
              <a:rPr lang="en-GB" dirty="0">
                <a:latin typeface="Arial" pitchFamily="34" charset="0"/>
                <a:cs typeface="Arial" pitchFamily="34" charset="0"/>
              </a:rPr>
              <a:t> (leaving out, making plans and excluding others, </a:t>
            </a:r>
            <a:r>
              <a:rPr lang="en-GB" dirty="0" smtClean="0">
                <a:latin typeface="Arial" pitchFamily="34" charset="0"/>
                <a:cs typeface="Arial" pitchFamily="34" charset="0"/>
              </a:rPr>
              <a:t>etc.)</a:t>
            </a:r>
            <a:endParaRPr lang="en-GB" dirty="0">
              <a:latin typeface="Arial" pitchFamily="34" charset="0"/>
              <a:cs typeface="Arial" pitchFamily="34" charset="0"/>
            </a:endParaRPr>
          </a:p>
          <a:p>
            <a:endParaRPr lang="en-GB" dirty="0">
              <a:latin typeface="Arial" pitchFamily="34" charset="0"/>
              <a:cs typeface="Arial" pitchFamily="34" charset="0"/>
            </a:endParaRPr>
          </a:p>
          <a:p>
            <a:r>
              <a:rPr lang="en-GB" b="1" dirty="0">
                <a:latin typeface="Arial" pitchFamily="34" charset="0"/>
                <a:cs typeface="Arial" pitchFamily="34" charset="0"/>
              </a:rPr>
              <a:t>Cyberbullying</a:t>
            </a:r>
            <a:r>
              <a:rPr lang="en-GB" dirty="0">
                <a:latin typeface="Arial" pitchFamily="34" charset="0"/>
                <a:cs typeface="Arial" pitchFamily="34" charset="0"/>
              </a:rPr>
              <a:t> (being bullied online, via mobile phone or on social networks)</a:t>
            </a:r>
          </a:p>
          <a:p>
            <a:endParaRPr lang="en-GB" dirty="0">
              <a:latin typeface="Arial" pitchFamily="34" charset="0"/>
              <a:cs typeface="Arial" pitchFamily="34" charset="0"/>
            </a:endParaRPr>
          </a:p>
          <a:p>
            <a:r>
              <a:rPr lang="en-GB" b="1" dirty="0">
                <a:latin typeface="Arial" pitchFamily="34" charset="0"/>
                <a:cs typeface="Arial" pitchFamily="34" charset="0"/>
              </a:rPr>
              <a:t>Sexual</a:t>
            </a:r>
            <a:r>
              <a:rPr lang="en-GB" dirty="0">
                <a:latin typeface="Arial" pitchFamily="34" charset="0"/>
                <a:cs typeface="Arial" pitchFamily="34" charset="0"/>
              </a:rPr>
              <a:t> (bullying includes unwanted sexual advances/comments, sexuality, spreading sexual rumours)</a:t>
            </a:r>
            <a:endParaRPr lang="en-GB" dirty="0" smtClean="0">
              <a:latin typeface="Arial" pitchFamily="34" charset="0"/>
              <a:cs typeface="Arial" pitchFamily="34" charset="0"/>
            </a:endParaRPr>
          </a:p>
          <a:p>
            <a:endParaRPr lang="en-GB" sz="2000" dirty="0">
              <a:solidFill>
                <a:srgbClr val="9F9E26"/>
              </a:solidFill>
              <a:latin typeface="Arial" pitchFamily="34" charset="0"/>
              <a:cs typeface="Arial" pitchFamily="34" charset="0"/>
            </a:endParaRPr>
          </a:p>
          <a:p>
            <a:endParaRPr lang="en-GB" sz="2000" dirty="0">
              <a:solidFill>
                <a:srgbClr val="9F9E26"/>
              </a:solidFill>
              <a:latin typeface="Arial" pitchFamily="34" charset="0"/>
              <a:cs typeface="Arial" pitchFamily="34" charset="0"/>
            </a:endParaRPr>
          </a:p>
        </p:txBody>
      </p:sp>
      <p:sp>
        <p:nvSpPr>
          <p:cNvPr id="5" name="TextBox 4"/>
          <p:cNvSpPr txBox="1"/>
          <p:nvPr/>
        </p:nvSpPr>
        <p:spPr>
          <a:xfrm>
            <a:off x="323528" y="6093296"/>
            <a:ext cx="3960440" cy="461665"/>
          </a:xfrm>
          <a:prstGeom prst="rect">
            <a:avLst/>
          </a:prstGeom>
          <a:noFill/>
        </p:spPr>
        <p:txBody>
          <a:bodyPr wrap="square" rtlCol="0">
            <a:spAutoFit/>
          </a:bodyPr>
          <a:lstStyle/>
          <a:p>
            <a:r>
              <a:rPr lang="en-GB" sz="2400" b="1" dirty="0" smtClean="0">
                <a:solidFill>
                  <a:srgbClr val="008AF2"/>
                </a:solidFill>
                <a:latin typeface="Arial" panose="020B0604020202020204" pitchFamily="34" charset="0"/>
                <a:cs typeface="Arial" panose="020B0604020202020204" pitchFamily="34" charset="0"/>
              </a:rPr>
              <a:t>www.bullying.co.uk</a:t>
            </a:r>
            <a:endParaRPr lang="en-GB" sz="2400" b="1" dirty="0">
              <a:solidFill>
                <a:srgbClr val="008AF2"/>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3066" y="1412490"/>
            <a:ext cx="2999334" cy="324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221300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82352"/>
            <a:ext cx="4447729"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3528" y="548680"/>
            <a:ext cx="4225304" cy="5078313"/>
          </a:xfrm>
          <a:prstGeom prst="rect">
            <a:avLst/>
          </a:prstGeom>
          <a:noFill/>
        </p:spPr>
        <p:txBody>
          <a:bodyPr wrap="square" rtlCol="0">
            <a:spAutoFit/>
          </a:bodyPr>
          <a:lstStyle/>
          <a:p>
            <a:r>
              <a:rPr lang="en-GB" sz="3200" b="1" dirty="0" smtClean="0">
                <a:solidFill>
                  <a:srgbClr val="9F9E26"/>
                </a:solidFill>
                <a:latin typeface="Arial" pitchFamily="34" charset="0"/>
                <a:cs typeface="Arial" pitchFamily="34" charset="0"/>
              </a:rPr>
              <a:t>How bullying can make you feel</a:t>
            </a:r>
          </a:p>
          <a:p>
            <a:endParaRPr lang="en-GB" sz="2000" dirty="0">
              <a:solidFill>
                <a:srgbClr val="9F9E26"/>
              </a:solidFill>
              <a:latin typeface="Arial" pitchFamily="34" charset="0"/>
              <a:cs typeface="Arial" pitchFamily="34" charset="0"/>
            </a:endParaRPr>
          </a:p>
          <a:p>
            <a:pPr marL="342900" indent="-342900">
              <a:buFont typeface="Arial" panose="020B0604020202020204" pitchFamily="34" charset="0"/>
              <a:buChar char="•"/>
            </a:pPr>
            <a:r>
              <a:rPr lang="en-GB" sz="2000" dirty="0"/>
              <a:t>Depressed</a:t>
            </a:r>
          </a:p>
          <a:p>
            <a:pPr marL="342900" indent="-342900">
              <a:buFont typeface="Arial" panose="020B0604020202020204" pitchFamily="34" charset="0"/>
              <a:buChar char="•"/>
            </a:pPr>
            <a:r>
              <a:rPr lang="en-GB" sz="2000" dirty="0"/>
              <a:t>Anxious</a:t>
            </a:r>
          </a:p>
          <a:p>
            <a:pPr marL="342900" indent="-342900">
              <a:buFont typeface="Arial" panose="020B0604020202020204" pitchFamily="34" charset="0"/>
              <a:buChar char="•"/>
            </a:pPr>
            <a:r>
              <a:rPr lang="en-GB" sz="2000" dirty="0"/>
              <a:t>Isolated</a:t>
            </a:r>
          </a:p>
          <a:p>
            <a:pPr marL="342900" indent="-342900">
              <a:buFont typeface="Arial" panose="020B0604020202020204" pitchFamily="34" charset="0"/>
              <a:buChar char="•"/>
            </a:pPr>
            <a:r>
              <a:rPr lang="en-GB" sz="2000" dirty="0"/>
              <a:t>Withdrawn</a:t>
            </a:r>
          </a:p>
          <a:p>
            <a:pPr marL="342900" indent="-342900">
              <a:buFont typeface="Arial" panose="020B0604020202020204" pitchFamily="34" charset="0"/>
              <a:buChar char="•"/>
            </a:pPr>
            <a:r>
              <a:rPr lang="en-GB" sz="2000" dirty="0"/>
              <a:t>Suicidal</a:t>
            </a:r>
          </a:p>
          <a:p>
            <a:pPr marL="342900" indent="-342900">
              <a:buFont typeface="Arial" panose="020B0604020202020204" pitchFamily="34" charset="0"/>
              <a:buChar char="•"/>
            </a:pPr>
            <a:r>
              <a:rPr lang="en-GB" sz="2000" dirty="0"/>
              <a:t>Humiliated</a:t>
            </a:r>
          </a:p>
          <a:p>
            <a:pPr marL="342900" indent="-342900">
              <a:buFont typeface="Arial" panose="020B0604020202020204" pitchFamily="34" charset="0"/>
              <a:buChar char="•"/>
            </a:pPr>
            <a:r>
              <a:rPr lang="en-GB" sz="2000" dirty="0"/>
              <a:t>Low</a:t>
            </a:r>
          </a:p>
          <a:p>
            <a:pPr marL="342900" indent="-342900">
              <a:buFont typeface="Arial" panose="020B0604020202020204" pitchFamily="34" charset="0"/>
              <a:buChar char="•"/>
            </a:pPr>
            <a:r>
              <a:rPr lang="en-GB" sz="2000" dirty="0"/>
              <a:t>Upset</a:t>
            </a:r>
          </a:p>
          <a:p>
            <a:pPr marL="342900" indent="-342900">
              <a:buFont typeface="Arial" panose="020B0604020202020204" pitchFamily="34" charset="0"/>
              <a:buChar char="•"/>
            </a:pPr>
            <a:r>
              <a:rPr lang="en-GB" sz="2000" dirty="0"/>
              <a:t>Angry</a:t>
            </a:r>
          </a:p>
          <a:p>
            <a:pPr marL="342900" indent="-342900">
              <a:buFont typeface="Arial" panose="020B0604020202020204" pitchFamily="34" charset="0"/>
              <a:buChar char="•"/>
            </a:pPr>
            <a:r>
              <a:rPr lang="en-GB" sz="2000" dirty="0"/>
              <a:t>Frustrated</a:t>
            </a:r>
          </a:p>
          <a:p>
            <a:pPr marL="342900" indent="-342900">
              <a:buFont typeface="Arial" panose="020B0604020202020204" pitchFamily="34" charset="0"/>
              <a:buChar char="•"/>
            </a:pPr>
            <a:r>
              <a:rPr lang="en-GB" sz="2000" dirty="0"/>
              <a:t>Start to believe it </a:t>
            </a:r>
            <a:endParaRPr lang="en-GB" sz="2000" dirty="0" smtClean="0"/>
          </a:p>
          <a:p>
            <a:pPr marL="342900" indent="-342900">
              <a:buFont typeface="Arial" panose="020B0604020202020204" pitchFamily="34" charset="0"/>
              <a:buChar char="•"/>
            </a:pPr>
            <a:r>
              <a:rPr lang="en-GB" sz="2000" dirty="0" smtClean="0"/>
              <a:t>Blame </a:t>
            </a:r>
            <a:r>
              <a:rPr lang="en-GB" sz="2000" dirty="0"/>
              <a:t>themselves </a:t>
            </a:r>
            <a:endParaRPr lang="en-GB" sz="2000" dirty="0">
              <a:solidFill>
                <a:srgbClr val="9F9E26"/>
              </a:solidFill>
              <a:latin typeface="Arial" pitchFamily="34" charset="0"/>
              <a:cs typeface="Arial" pitchFamily="34" charset="0"/>
            </a:endParaRPr>
          </a:p>
        </p:txBody>
      </p:sp>
      <p:sp>
        <p:nvSpPr>
          <p:cNvPr id="5" name="TextBox 4"/>
          <p:cNvSpPr txBox="1"/>
          <p:nvPr/>
        </p:nvSpPr>
        <p:spPr>
          <a:xfrm>
            <a:off x="323528" y="6093296"/>
            <a:ext cx="3960440" cy="461665"/>
          </a:xfrm>
          <a:prstGeom prst="rect">
            <a:avLst/>
          </a:prstGeom>
          <a:noFill/>
        </p:spPr>
        <p:txBody>
          <a:bodyPr wrap="square" rtlCol="0">
            <a:spAutoFit/>
          </a:bodyPr>
          <a:lstStyle/>
          <a:p>
            <a:r>
              <a:rPr lang="en-GB" sz="2400" b="1" dirty="0" smtClean="0">
                <a:solidFill>
                  <a:srgbClr val="008AF2"/>
                </a:solidFill>
                <a:latin typeface="Arial" panose="020B0604020202020204" pitchFamily="34" charset="0"/>
                <a:cs typeface="Arial" panose="020B0604020202020204" pitchFamily="34" charset="0"/>
              </a:rPr>
              <a:t>www.bullying.co.uk</a:t>
            </a:r>
            <a:endParaRPr lang="en-GB" sz="2400" b="1" dirty="0">
              <a:solidFill>
                <a:srgbClr val="008AF2"/>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41769"/>
          <a:stretch/>
        </p:blipFill>
        <p:spPr bwMode="auto">
          <a:xfrm>
            <a:off x="5148064" y="1368209"/>
            <a:ext cx="3069953" cy="3356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3989847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54359"/>
            <a:ext cx="4716016" cy="455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3528" y="548680"/>
            <a:ext cx="4218233" cy="5078313"/>
          </a:xfrm>
          <a:prstGeom prst="rect">
            <a:avLst/>
          </a:prstGeom>
          <a:noFill/>
        </p:spPr>
        <p:txBody>
          <a:bodyPr wrap="square" rtlCol="0">
            <a:spAutoFit/>
          </a:bodyPr>
          <a:lstStyle/>
          <a:p>
            <a:r>
              <a:rPr lang="en-GB" sz="3200" b="1" dirty="0" smtClean="0">
                <a:solidFill>
                  <a:srgbClr val="9F9E26"/>
                </a:solidFill>
                <a:latin typeface="Arial" pitchFamily="34" charset="0"/>
                <a:cs typeface="Arial" pitchFamily="34" charset="0"/>
              </a:rPr>
              <a:t>How might they react?</a:t>
            </a:r>
          </a:p>
          <a:p>
            <a:endParaRPr lang="en-GB" sz="2000" dirty="0">
              <a:solidFill>
                <a:srgbClr val="9F9E26"/>
              </a:solidFill>
              <a:latin typeface="Arial" pitchFamily="34" charset="0"/>
              <a:cs typeface="Arial" pitchFamily="34" charset="0"/>
            </a:endParaRPr>
          </a:p>
          <a:p>
            <a:pPr marL="342900" indent="-342900">
              <a:buFont typeface="Arial" panose="020B0604020202020204" pitchFamily="34" charset="0"/>
              <a:buChar char="•"/>
            </a:pPr>
            <a:r>
              <a:rPr lang="en-GB" sz="2000" dirty="0"/>
              <a:t>Self-harm</a:t>
            </a:r>
          </a:p>
          <a:p>
            <a:pPr marL="342900" indent="-342900">
              <a:buFont typeface="Arial" panose="020B0604020202020204" pitchFamily="34" charset="0"/>
              <a:buChar char="•"/>
            </a:pPr>
            <a:r>
              <a:rPr lang="en-GB" sz="2000" dirty="0"/>
              <a:t>Feel </a:t>
            </a:r>
            <a:r>
              <a:rPr lang="en-GB" sz="2000" dirty="0" smtClean="0"/>
              <a:t>depressed</a:t>
            </a:r>
          </a:p>
          <a:p>
            <a:pPr marL="342900" indent="-342900">
              <a:buFont typeface="Arial" panose="020B0604020202020204" pitchFamily="34" charset="0"/>
              <a:buChar char="•"/>
            </a:pPr>
            <a:r>
              <a:rPr lang="en-GB" sz="2000" dirty="0" smtClean="0"/>
              <a:t>Suicidal thoughts/attempts of suicide</a:t>
            </a:r>
            <a:endParaRPr lang="en-GB" sz="2000" dirty="0"/>
          </a:p>
          <a:p>
            <a:pPr marL="342900" indent="-342900">
              <a:buFont typeface="Arial" panose="020B0604020202020204" pitchFamily="34" charset="0"/>
              <a:buChar char="•"/>
            </a:pPr>
            <a:r>
              <a:rPr lang="en-GB" sz="2000" dirty="0"/>
              <a:t>Withdraw socially and stop going out</a:t>
            </a:r>
          </a:p>
          <a:p>
            <a:pPr marL="342900" indent="-342900">
              <a:buFont typeface="Arial" panose="020B0604020202020204" pitchFamily="34" charset="0"/>
              <a:buChar char="•"/>
            </a:pPr>
            <a:r>
              <a:rPr lang="en-GB" sz="2000" dirty="0"/>
              <a:t>Avoid social media or messenger</a:t>
            </a:r>
          </a:p>
          <a:p>
            <a:pPr marL="342900" indent="-342900">
              <a:buFont typeface="Arial" panose="020B0604020202020204" pitchFamily="34" charset="0"/>
              <a:buChar char="•"/>
            </a:pPr>
            <a:r>
              <a:rPr lang="en-GB" sz="2000" dirty="0"/>
              <a:t>Feel anxious about going to school </a:t>
            </a:r>
          </a:p>
          <a:p>
            <a:pPr marL="342900" indent="-342900">
              <a:buFont typeface="Arial" panose="020B0604020202020204" pitchFamily="34" charset="0"/>
              <a:buChar char="•"/>
            </a:pPr>
            <a:r>
              <a:rPr lang="en-GB" sz="2000" dirty="0"/>
              <a:t>Be very angry and be aggressive</a:t>
            </a:r>
          </a:p>
          <a:p>
            <a:pPr marL="342900" indent="-342900">
              <a:buFont typeface="Arial" panose="020B0604020202020204" pitchFamily="34" charset="0"/>
              <a:buChar char="•"/>
            </a:pPr>
            <a:r>
              <a:rPr lang="en-GB" sz="2000" dirty="0"/>
              <a:t>Bully others</a:t>
            </a:r>
          </a:p>
          <a:p>
            <a:pPr marL="342900" indent="-342900">
              <a:buFont typeface="Arial" panose="020B0604020202020204" pitchFamily="34" charset="0"/>
              <a:buChar char="•"/>
            </a:pPr>
            <a:r>
              <a:rPr lang="en-GB" sz="2000" dirty="0"/>
              <a:t>Develop an eating disorder</a:t>
            </a:r>
          </a:p>
          <a:p>
            <a:pPr marL="342900" indent="-342900">
              <a:buFont typeface="Arial" panose="020B0604020202020204" pitchFamily="34" charset="0"/>
              <a:buChar char="•"/>
            </a:pPr>
            <a:r>
              <a:rPr lang="en-GB" sz="2000" dirty="0"/>
              <a:t>Turn to drinking or taking drugs</a:t>
            </a:r>
          </a:p>
        </p:txBody>
      </p:sp>
      <p:sp>
        <p:nvSpPr>
          <p:cNvPr id="5" name="TextBox 4"/>
          <p:cNvSpPr txBox="1"/>
          <p:nvPr/>
        </p:nvSpPr>
        <p:spPr>
          <a:xfrm>
            <a:off x="323528" y="6093296"/>
            <a:ext cx="3960440" cy="461665"/>
          </a:xfrm>
          <a:prstGeom prst="rect">
            <a:avLst/>
          </a:prstGeom>
          <a:noFill/>
        </p:spPr>
        <p:txBody>
          <a:bodyPr wrap="square" rtlCol="0">
            <a:spAutoFit/>
          </a:bodyPr>
          <a:lstStyle/>
          <a:p>
            <a:r>
              <a:rPr lang="en-GB" sz="2400" b="1" dirty="0" smtClean="0">
                <a:solidFill>
                  <a:srgbClr val="008AF2"/>
                </a:solidFill>
                <a:latin typeface="Arial" panose="020B0604020202020204" pitchFamily="34" charset="0"/>
                <a:cs typeface="Arial" panose="020B0604020202020204" pitchFamily="34" charset="0"/>
              </a:rPr>
              <a:t>www.bullying.co.uk</a:t>
            </a:r>
            <a:endParaRPr lang="en-GB" sz="2400" b="1" dirty="0">
              <a:solidFill>
                <a:srgbClr val="008AF2"/>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241277" y="1412776"/>
            <a:ext cx="3219155" cy="302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2727729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82352"/>
            <a:ext cx="4447729"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3528" y="548680"/>
            <a:ext cx="4218233" cy="5816977"/>
          </a:xfrm>
          <a:prstGeom prst="rect">
            <a:avLst/>
          </a:prstGeom>
          <a:noFill/>
        </p:spPr>
        <p:txBody>
          <a:bodyPr wrap="square" rtlCol="0">
            <a:spAutoFit/>
          </a:bodyPr>
          <a:lstStyle/>
          <a:p>
            <a:r>
              <a:rPr lang="en-GB" sz="3200" b="1" dirty="0" smtClean="0">
                <a:solidFill>
                  <a:srgbClr val="9F9E26"/>
                </a:solidFill>
                <a:latin typeface="Arial" pitchFamily="34" charset="0"/>
                <a:cs typeface="Arial" pitchFamily="34" charset="0"/>
              </a:rPr>
              <a:t>What about how bullying affects other areas of life?</a:t>
            </a:r>
          </a:p>
          <a:p>
            <a:endParaRPr lang="en-GB" sz="2000" dirty="0">
              <a:solidFill>
                <a:srgbClr val="9F9E26"/>
              </a:solidFill>
              <a:latin typeface="Arial" pitchFamily="34" charset="0"/>
              <a:cs typeface="Arial" pitchFamily="34" charset="0"/>
            </a:endParaRPr>
          </a:p>
          <a:p>
            <a:pPr marL="342900" indent="-342900">
              <a:buFont typeface="Arial" panose="020B0604020202020204" pitchFamily="34" charset="0"/>
              <a:buChar char="•"/>
            </a:pPr>
            <a:r>
              <a:rPr lang="en-GB" sz="2800" dirty="0" smtClean="0"/>
              <a:t>Family life</a:t>
            </a:r>
          </a:p>
          <a:p>
            <a:pPr marL="342900" indent="-342900">
              <a:buFont typeface="Arial" panose="020B0604020202020204" pitchFamily="34" charset="0"/>
              <a:buChar char="•"/>
            </a:pPr>
            <a:r>
              <a:rPr lang="en-GB" sz="2800" dirty="0" smtClean="0"/>
              <a:t>School work</a:t>
            </a:r>
          </a:p>
          <a:p>
            <a:pPr marL="342900" indent="-342900">
              <a:buFont typeface="Arial" panose="020B0604020202020204" pitchFamily="34" charset="0"/>
              <a:buChar char="•"/>
            </a:pPr>
            <a:r>
              <a:rPr lang="en-GB" sz="2800" dirty="0" smtClean="0"/>
              <a:t>Relationships</a:t>
            </a:r>
          </a:p>
          <a:p>
            <a:pPr marL="342900" indent="-342900">
              <a:buFont typeface="Arial" panose="020B0604020202020204" pitchFamily="34" charset="0"/>
              <a:buChar char="•"/>
            </a:pPr>
            <a:r>
              <a:rPr lang="en-GB" sz="2800" dirty="0" smtClean="0"/>
              <a:t>Friendships</a:t>
            </a:r>
          </a:p>
          <a:p>
            <a:pPr marL="342900" indent="-342900">
              <a:buFont typeface="Arial" panose="020B0604020202020204" pitchFamily="34" charset="0"/>
              <a:buChar char="•"/>
            </a:pPr>
            <a:r>
              <a:rPr lang="en-GB" sz="2800" dirty="0" smtClean="0"/>
              <a:t>Socially</a:t>
            </a:r>
          </a:p>
          <a:p>
            <a:pPr marL="342900" indent="-342900">
              <a:buFont typeface="Arial" panose="020B0604020202020204" pitchFamily="34" charset="0"/>
              <a:buChar char="•"/>
            </a:pPr>
            <a:r>
              <a:rPr lang="en-GB" sz="2800" dirty="0" smtClean="0"/>
              <a:t>Emotional well-being</a:t>
            </a:r>
          </a:p>
          <a:p>
            <a:pPr marL="342900" indent="-342900">
              <a:buFont typeface="Arial" panose="020B0604020202020204" pitchFamily="34" charset="0"/>
              <a:buChar char="•"/>
            </a:pPr>
            <a:r>
              <a:rPr lang="en-GB" sz="2800" dirty="0" smtClean="0"/>
              <a:t>Future relationships</a:t>
            </a:r>
          </a:p>
          <a:p>
            <a:endParaRPr lang="en-GB" sz="2000" dirty="0" smtClean="0"/>
          </a:p>
          <a:p>
            <a:pPr marL="342900" indent="-342900">
              <a:buFont typeface="Arial" panose="020B0604020202020204" pitchFamily="34" charset="0"/>
              <a:buChar char="•"/>
            </a:pPr>
            <a:endParaRPr lang="en-GB" sz="2000" dirty="0" smtClean="0"/>
          </a:p>
          <a:p>
            <a:pPr marL="342900" indent="-342900">
              <a:buFont typeface="Arial" panose="020B0604020202020204" pitchFamily="34" charset="0"/>
              <a:buChar char="•"/>
            </a:pPr>
            <a:endParaRPr lang="en-GB" sz="2000" dirty="0"/>
          </a:p>
        </p:txBody>
      </p:sp>
      <p:sp>
        <p:nvSpPr>
          <p:cNvPr id="5" name="TextBox 4"/>
          <p:cNvSpPr txBox="1"/>
          <p:nvPr/>
        </p:nvSpPr>
        <p:spPr>
          <a:xfrm>
            <a:off x="323528" y="6093296"/>
            <a:ext cx="3960440" cy="461665"/>
          </a:xfrm>
          <a:prstGeom prst="rect">
            <a:avLst/>
          </a:prstGeom>
          <a:noFill/>
        </p:spPr>
        <p:txBody>
          <a:bodyPr wrap="square" rtlCol="0">
            <a:spAutoFit/>
          </a:bodyPr>
          <a:lstStyle/>
          <a:p>
            <a:r>
              <a:rPr lang="en-GB" sz="2400" b="1" dirty="0" smtClean="0">
                <a:solidFill>
                  <a:srgbClr val="008AF2"/>
                </a:solidFill>
                <a:latin typeface="Arial" panose="020B0604020202020204" pitchFamily="34" charset="0"/>
                <a:cs typeface="Arial" panose="020B0604020202020204" pitchFamily="34" charset="0"/>
              </a:rPr>
              <a:t>www.bullying.co.uk</a:t>
            </a:r>
            <a:endParaRPr lang="en-GB" sz="2400" b="1" dirty="0">
              <a:solidFill>
                <a:srgbClr val="008AF2"/>
              </a:solidFill>
              <a:latin typeface="Arial" panose="020B0604020202020204" pitchFamily="34" charset="0"/>
              <a:cs typeface="Arial" panose="020B0604020202020204" pitchFamily="34" charset="0"/>
            </a:endParaRPr>
          </a:p>
        </p:txBody>
      </p:sp>
      <p:sp>
        <p:nvSpPr>
          <p:cNvPr id="6" name="TextBox 5"/>
          <p:cNvSpPr txBox="1"/>
          <p:nvPr/>
        </p:nvSpPr>
        <p:spPr>
          <a:xfrm>
            <a:off x="323528" y="6588060"/>
            <a:ext cx="3096344" cy="369332"/>
          </a:xfrm>
          <a:prstGeom prst="rect">
            <a:avLst/>
          </a:prstGeom>
          <a:noFill/>
        </p:spPr>
        <p:txBody>
          <a:bodyPr wrap="square" rtlCol="0">
            <a:spAutoFit/>
          </a:bodyPr>
          <a:lstStyle/>
          <a:p>
            <a:r>
              <a:rPr lang="en-GB" sz="900" dirty="0"/>
              <a:t>© Copyright Family Lives 2014</a:t>
            </a:r>
          </a:p>
          <a:p>
            <a:endParaRPr lang="en-GB" sz="900"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43700"/>
          <a:stretch/>
        </p:blipFill>
        <p:spPr>
          <a:xfrm>
            <a:off x="5292080" y="1412776"/>
            <a:ext cx="2843808" cy="3212363"/>
          </a:xfrm>
          <a:prstGeom prst="rect">
            <a:avLst/>
          </a:prstGeom>
        </p:spPr>
      </p:pic>
    </p:spTree>
    <p:extLst>
      <p:ext uri="{BB962C8B-B14F-4D97-AF65-F5344CB8AC3E}">
        <p14:creationId xmlns:p14="http://schemas.microsoft.com/office/powerpoint/2010/main" val="1868573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frame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64060"/>
            <a:ext cx="3888432" cy="413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1520" y="856266"/>
            <a:ext cx="4727548" cy="5078313"/>
          </a:xfrm>
          <a:prstGeom prst="rect">
            <a:avLst/>
          </a:prstGeom>
          <a:noFill/>
        </p:spPr>
        <p:txBody>
          <a:bodyPr wrap="square" rtlCol="0">
            <a:spAutoFit/>
          </a:bodyPr>
          <a:lstStyle/>
          <a:p>
            <a:r>
              <a:rPr lang="en-GB" sz="3200" b="1" dirty="0" smtClean="0">
                <a:solidFill>
                  <a:srgbClr val="9F9E26"/>
                </a:solidFill>
                <a:latin typeface="Arial" panose="020B0604020202020204" pitchFamily="34" charset="0"/>
                <a:cs typeface="Arial" panose="020B0604020202020204" pitchFamily="34" charset="0"/>
              </a:rPr>
              <a:t>How to get bullying </a:t>
            </a:r>
            <a:br>
              <a:rPr lang="en-GB" sz="3200" b="1" dirty="0" smtClean="0">
                <a:solidFill>
                  <a:srgbClr val="9F9E26"/>
                </a:solidFill>
                <a:latin typeface="Arial" panose="020B0604020202020204" pitchFamily="34" charset="0"/>
                <a:cs typeface="Arial" panose="020B0604020202020204" pitchFamily="34" charset="0"/>
              </a:rPr>
            </a:br>
            <a:r>
              <a:rPr lang="en-GB" sz="3200" b="1" dirty="0" smtClean="0">
                <a:solidFill>
                  <a:srgbClr val="9F9E26"/>
                </a:solidFill>
                <a:latin typeface="Arial" panose="020B0604020202020204" pitchFamily="34" charset="0"/>
                <a:cs typeface="Arial" panose="020B0604020202020204" pitchFamily="34" charset="0"/>
              </a:rPr>
              <a:t>to stop</a:t>
            </a:r>
          </a:p>
          <a:p>
            <a:endParaRPr lang="en-GB" sz="3200" b="1" dirty="0">
              <a:solidFill>
                <a:srgbClr val="9F9E2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t>Report the bullying to a teacher </a:t>
            </a:r>
            <a:endParaRPr lang="en-GB" sz="2800" dirty="0" smtClean="0"/>
          </a:p>
          <a:p>
            <a:pPr marL="457200" indent="-457200">
              <a:buFont typeface="Arial" panose="020B0604020202020204" pitchFamily="34" charset="0"/>
              <a:buChar char="•"/>
            </a:pPr>
            <a:r>
              <a:rPr lang="en-GB" sz="2800" dirty="0" smtClean="0"/>
              <a:t>Tell </a:t>
            </a:r>
            <a:r>
              <a:rPr lang="en-GB" sz="2800" dirty="0"/>
              <a:t>a parent or a family </a:t>
            </a:r>
            <a:r>
              <a:rPr lang="en-GB" sz="2800" dirty="0" smtClean="0"/>
              <a:t>member</a:t>
            </a:r>
          </a:p>
          <a:p>
            <a:pPr marL="457200" indent="-457200">
              <a:buFont typeface="Arial" panose="020B0604020202020204" pitchFamily="34" charset="0"/>
              <a:buChar char="•"/>
            </a:pPr>
            <a:r>
              <a:rPr lang="en-GB" sz="2800" dirty="0"/>
              <a:t>Be assertive </a:t>
            </a:r>
            <a:r>
              <a:rPr lang="en-GB" sz="2800" dirty="0" smtClean="0"/>
              <a:t>not aggressive</a:t>
            </a:r>
          </a:p>
          <a:p>
            <a:pPr marL="457200" indent="-457200">
              <a:buFont typeface="Arial" panose="020B0604020202020204" pitchFamily="34" charset="0"/>
              <a:buChar char="•"/>
            </a:pPr>
            <a:r>
              <a:rPr lang="en-GB" sz="2800" dirty="0" smtClean="0"/>
              <a:t>Ignore </a:t>
            </a:r>
            <a:r>
              <a:rPr lang="en-GB" sz="2800" dirty="0"/>
              <a:t>it and walk </a:t>
            </a:r>
            <a:r>
              <a:rPr lang="en-GB" sz="2800" dirty="0" smtClean="0"/>
              <a:t>away </a:t>
            </a:r>
          </a:p>
          <a:p>
            <a:pPr marL="457200" indent="-457200">
              <a:buFont typeface="Arial" panose="020B0604020202020204" pitchFamily="34" charset="0"/>
              <a:buChar char="•"/>
            </a:pPr>
            <a:r>
              <a:rPr lang="en-GB" sz="2800" dirty="0" smtClean="0"/>
              <a:t>Keep a diary of all incidents</a:t>
            </a:r>
            <a:endParaRPr lang="en-GB" sz="3200" dirty="0">
              <a:solidFill>
                <a:srgbClr val="9F9E26"/>
              </a:solidFill>
              <a:latin typeface="Arial" panose="020B0604020202020204" pitchFamily="34" charset="0"/>
              <a:cs typeface="Arial" panose="020B0604020202020204" pitchFamily="34" charset="0"/>
            </a:endParaRPr>
          </a:p>
          <a:p>
            <a:endParaRPr lang="en-GB" sz="3200" b="1" dirty="0" smtClean="0">
              <a:solidFill>
                <a:srgbClr val="9F9E26"/>
              </a:solidFill>
              <a:latin typeface="Arial" panose="020B0604020202020204" pitchFamily="34" charset="0"/>
              <a:cs typeface="Arial" panose="020B0604020202020204" pitchFamily="34" charset="0"/>
            </a:endParaRPr>
          </a:p>
        </p:txBody>
      </p:sp>
      <p:sp>
        <p:nvSpPr>
          <p:cNvPr id="5" name="TextBox 4"/>
          <p:cNvSpPr txBox="1"/>
          <p:nvPr/>
        </p:nvSpPr>
        <p:spPr>
          <a:xfrm>
            <a:off x="467544" y="6093296"/>
            <a:ext cx="3960440" cy="461665"/>
          </a:xfrm>
          <a:prstGeom prst="rect">
            <a:avLst/>
          </a:prstGeom>
          <a:noFill/>
        </p:spPr>
        <p:txBody>
          <a:bodyPr wrap="square" rtlCol="0">
            <a:spAutoFit/>
          </a:bodyPr>
          <a:lstStyle/>
          <a:p>
            <a:r>
              <a:rPr lang="en-GB" sz="2400" b="1" dirty="0" smtClean="0">
                <a:solidFill>
                  <a:srgbClr val="008AF2"/>
                </a:solidFill>
                <a:latin typeface="Arial" panose="020B0604020202020204" pitchFamily="34" charset="0"/>
                <a:cs typeface="Arial" panose="020B0604020202020204" pitchFamily="34" charset="0"/>
              </a:rPr>
              <a:t>www.bullying.co.uk</a:t>
            </a:r>
            <a:endParaRPr lang="en-GB" sz="2400" b="1" dirty="0">
              <a:solidFill>
                <a:srgbClr val="008AF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971" y="5934579"/>
            <a:ext cx="2550492" cy="603827"/>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1484785"/>
            <a:ext cx="256730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7544"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3270851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descr="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6738" y="5948363"/>
            <a:ext cx="18319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95536" y="476672"/>
            <a:ext cx="3528392" cy="584775"/>
          </a:xfrm>
          <a:prstGeom prst="rect">
            <a:avLst/>
          </a:prstGeom>
          <a:noFill/>
        </p:spPr>
        <p:txBody>
          <a:bodyPr wrap="square" rtlCol="0">
            <a:spAutoFit/>
          </a:bodyPr>
          <a:lstStyle/>
          <a:p>
            <a:r>
              <a:rPr lang="en-GB" sz="3200" b="1" dirty="0" smtClean="0">
                <a:solidFill>
                  <a:srgbClr val="9F9E26"/>
                </a:solidFill>
                <a:latin typeface="Arial" panose="020B0604020202020204" pitchFamily="34" charset="0"/>
                <a:cs typeface="Arial" panose="020B0604020202020204" pitchFamily="34" charset="0"/>
              </a:rPr>
              <a:t>True or false</a:t>
            </a:r>
            <a:endParaRPr lang="en-GB" sz="3200" b="1" dirty="0">
              <a:solidFill>
                <a:srgbClr val="9F9E26"/>
              </a:solidFill>
              <a:latin typeface="Arial" panose="020B0604020202020204" pitchFamily="34" charset="0"/>
              <a:cs typeface="Arial" panose="020B0604020202020204" pitchFamily="34" charset="0"/>
            </a:endParaRPr>
          </a:p>
        </p:txBody>
      </p:sp>
      <p:sp>
        <p:nvSpPr>
          <p:cNvPr id="16" name="TextBox 15"/>
          <p:cNvSpPr txBox="1"/>
          <p:nvPr/>
        </p:nvSpPr>
        <p:spPr>
          <a:xfrm>
            <a:off x="467544" y="6093296"/>
            <a:ext cx="3960440" cy="461665"/>
          </a:xfrm>
          <a:prstGeom prst="rect">
            <a:avLst/>
          </a:prstGeom>
          <a:noFill/>
        </p:spPr>
        <p:txBody>
          <a:bodyPr wrap="square" rtlCol="0">
            <a:spAutoFit/>
          </a:bodyPr>
          <a:lstStyle/>
          <a:p>
            <a:r>
              <a:rPr lang="en-GB" sz="2400" b="1" dirty="0" smtClean="0">
                <a:solidFill>
                  <a:srgbClr val="008AF2"/>
                </a:solidFill>
                <a:latin typeface="Arial" panose="020B0604020202020204" pitchFamily="34" charset="0"/>
                <a:cs typeface="Arial" panose="020B0604020202020204" pitchFamily="34" charset="0"/>
              </a:rPr>
              <a:t>www.bullying.co.uk</a:t>
            </a:r>
            <a:endParaRPr lang="en-GB" sz="2400" b="1" dirty="0">
              <a:solidFill>
                <a:srgbClr val="008AF2"/>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971" y="5934579"/>
            <a:ext cx="2550492" cy="603827"/>
          </a:xfrm>
          <a:prstGeom prst="rect">
            <a:avLst/>
          </a:prstGeom>
        </p:spPr>
      </p:pic>
      <p:sp>
        <p:nvSpPr>
          <p:cNvPr id="2" name="TextBox 1"/>
          <p:cNvSpPr txBox="1"/>
          <p:nvPr/>
        </p:nvSpPr>
        <p:spPr>
          <a:xfrm>
            <a:off x="539552" y="1406416"/>
            <a:ext cx="8424936" cy="4801314"/>
          </a:xfrm>
          <a:prstGeom prst="rect">
            <a:avLst/>
          </a:prstGeom>
          <a:noFill/>
        </p:spPr>
        <p:txBody>
          <a:bodyPr wrap="square" rtlCol="0">
            <a:spAutoFit/>
          </a:bodyPr>
          <a:lstStyle/>
          <a:p>
            <a:pPr marL="342900" indent="-342900">
              <a:buAutoNum type="arabicPeriod"/>
            </a:pPr>
            <a:r>
              <a:rPr lang="en-GB" dirty="0" smtClean="0"/>
              <a:t>You </a:t>
            </a:r>
            <a:r>
              <a:rPr lang="en-GB" dirty="0"/>
              <a:t>can spot a bully from the way they look and </a:t>
            </a:r>
            <a:r>
              <a:rPr lang="en-GB" dirty="0" smtClean="0"/>
              <a:t>act?</a:t>
            </a:r>
          </a:p>
          <a:p>
            <a:pPr marL="342900" indent="-342900">
              <a:buAutoNum type="arabicPeriod"/>
            </a:pPr>
            <a:endParaRPr lang="en-GB" dirty="0"/>
          </a:p>
          <a:p>
            <a:pPr marL="342900" indent="-342900">
              <a:buFontTx/>
              <a:buAutoNum type="arabicPeriod"/>
            </a:pPr>
            <a:r>
              <a:rPr lang="en-GB" dirty="0"/>
              <a:t>Cyberbullying can only affect someone if they are online and have an account </a:t>
            </a:r>
            <a:r>
              <a:rPr lang="en-GB" dirty="0" smtClean="0"/>
              <a:t>too</a:t>
            </a:r>
          </a:p>
          <a:p>
            <a:pPr marL="342900" indent="-342900">
              <a:buFontTx/>
              <a:buAutoNum type="arabicPeriod"/>
            </a:pPr>
            <a:endParaRPr lang="en-GB" dirty="0"/>
          </a:p>
          <a:p>
            <a:pPr marL="342900" indent="-342900">
              <a:buFontTx/>
              <a:buAutoNum type="arabicPeriod"/>
            </a:pPr>
            <a:r>
              <a:rPr lang="en-GB" dirty="0"/>
              <a:t>Bullying is a normal part of childhood and you should just ignore it</a:t>
            </a:r>
          </a:p>
          <a:p>
            <a:pPr marL="342900" indent="-342900">
              <a:buFontTx/>
              <a:buAutoNum type="arabicPeriod"/>
            </a:pPr>
            <a:endParaRPr lang="en-GB" dirty="0" smtClean="0"/>
          </a:p>
          <a:p>
            <a:pPr marL="342900" indent="-342900">
              <a:buFontTx/>
              <a:buAutoNum type="arabicPeriod"/>
            </a:pPr>
            <a:r>
              <a:rPr lang="en-GB" dirty="0"/>
              <a:t>Bullying only happens in schools</a:t>
            </a:r>
          </a:p>
          <a:p>
            <a:pPr marL="342900" indent="-342900">
              <a:buFontTx/>
              <a:buAutoNum type="arabicPeriod"/>
            </a:pPr>
            <a:endParaRPr lang="en-GB" dirty="0" smtClean="0"/>
          </a:p>
          <a:p>
            <a:pPr marL="342900" indent="-342900">
              <a:buFontTx/>
              <a:buAutoNum type="arabicPeriod"/>
            </a:pPr>
            <a:r>
              <a:rPr lang="en-GB" dirty="0"/>
              <a:t>Reporting a bully will make things worse</a:t>
            </a:r>
          </a:p>
          <a:p>
            <a:pPr marL="342900" indent="-342900">
              <a:buFontTx/>
              <a:buAutoNum type="arabicPeriod"/>
            </a:pPr>
            <a:endParaRPr lang="en-GB" dirty="0" smtClean="0"/>
          </a:p>
          <a:p>
            <a:pPr marL="342900" indent="-342900">
              <a:buFontTx/>
              <a:buAutoNum type="arabicPeriod"/>
            </a:pPr>
            <a:r>
              <a:rPr lang="en-GB" dirty="0"/>
              <a:t>It is easy to spot the signs of bullying</a:t>
            </a:r>
          </a:p>
          <a:p>
            <a:pPr marL="342900" indent="-342900">
              <a:buFontTx/>
              <a:buAutoNum type="arabicPeriod"/>
            </a:pPr>
            <a:endParaRPr lang="en-GB" dirty="0" smtClean="0"/>
          </a:p>
          <a:p>
            <a:pPr marL="342900" indent="-342900">
              <a:buFontTx/>
              <a:buAutoNum type="arabicPeriod"/>
            </a:pPr>
            <a:r>
              <a:rPr lang="en-GB" dirty="0"/>
              <a:t>It is not bullying if someone deletes the comment or post</a:t>
            </a:r>
          </a:p>
          <a:p>
            <a:pPr marL="342900" indent="-342900">
              <a:buFontTx/>
              <a:buAutoNum type="arabicPeriod"/>
            </a:pPr>
            <a:endParaRPr lang="en-GB" b="1" dirty="0" smtClean="0"/>
          </a:p>
          <a:p>
            <a:pPr marL="342900" indent="-342900">
              <a:buFontTx/>
              <a:buAutoNum type="arabicPeriod"/>
            </a:pPr>
            <a:endParaRPr lang="en-GB" b="1" dirty="0"/>
          </a:p>
          <a:p>
            <a:pPr marL="342900" indent="-342900">
              <a:buAutoNum type="arabicPeriod"/>
            </a:pPr>
            <a:endParaRPr lang="en-GB" b="1" dirty="0"/>
          </a:p>
          <a:p>
            <a:endParaRPr lang="en-GB" dirty="0"/>
          </a:p>
        </p:txBody>
      </p:sp>
      <p:sp>
        <p:nvSpPr>
          <p:cNvPr id="7" name="TextBox 6"/>
          <p:cNvSpPr txBox="1"/>
          <p:nvPr/>
        </p:nvSpPr>
        <p:spPr>
          <a:xfrm>
            <a:off x="467544"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3013929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476672"/>
            <a:ext cx="7704856" cy="6377130"/>
          </a:xfrm>
          <a:prstGeom prst="rect">
            <a:avLst/>
          </a:prstGeom>
          <a:noFill/>
        </p:spPr>
        <p:txBody>
          <a:bodyPr wrap="square" rtlCol="0">
            <a:spAutoFit/>
          </a:bodyPr>
          <a:lstStyle/>
          <a:p>
            <a:r>
              <a:rPr lang="en-GB" sz="3200" b="1" dirty="0" smtClean="0">
                <a:solidFill>
                  <a:srgbClr val="9F9E26"/>
                </a:solidFill>
                <a:latin typeface="Arial" panose="020B0604020202020204" pitchFamily="34" charset="0"/>
                <a:cs typeface="Arial" panose="020B0604020202020204" pitchFamily="34" charset="0"/>
              </a:rPr>
              <a:t>Bullying tasks</a:t>
            </a:r>
          </a:p>
          <a:p>
            <a:endParaRPr lang="en-GB" sz="3200" b="1" dirty="0">
              <a:solidFill>
                <a:srgbClr val="9F9E26"/>
              </a:solidFill>
              <a:latin typeface="Arial" panose="020B0604020202020204" pitchFamily="34" charset="0"/>
              <a:cs typeface="Arial" panose="020B0604020202020204" pitchFamily="34" charset="0"/>
            </a:endParaRPr>
          </a:p>
          <a:p>
            <a:r>
              <a:rPr lang="en-GB" sz="1600" b="1" dirty="0" smtClean="0">
                <a:solidFill>
                  <a:srgbClr val="9F9E26"/>
                </a:solidFill>
                <a:latin typeface="Arial" panose="020B0604020202020204" pitchFamily="34" charset="0"/>
                <a:cs typeface="Arial" panose="020B0604020202020204" pitchFamily="34" charset="0"/>
              </a:rPr>
              <a:t>Ask the students whose birthday is between January and July to stand up and remain standing. Ask them to put their hands on their hand. Then ask them how they would feel if they were asked to stand throughout the whole lesson. Once they describe their feelings (awkward, vulnerable, etc.) you reiterate to them that this is how people feel when they are being bullied even if they don’t show it. </a:t>
            </a:r>
          </a:p>
          <a:p>
            <a:endParaRPr lang="en-GB" sz="1600" b="1" dirty="0">
              <a:solidFill>
                <a:srgbClr val="9F9E26"/>
              </a:solidFill>
              <a:latin typeface="Arial" panose="020B0604020202020204" pitchFamily="34" charset="0"/>
              <a:cs typeface="Arial" panose="020B0604020202020204" pitchFamily="34" charset="0"/>
            </a:endParaRPr>
          </a:p>
          <a:p>
            <a:endParaRPr lang="en-GB" sz="1600" b="1" dirty="0" smtClean="0">
              <a:solidFill>
                <a:srgbClr val="9F9E26"/>
              </a:solidFill>
              <a:latin typeface="Arial" panose="020B0604020202020204" pitchFamily="34" charset="0"/>
              <a:cs typeface="Arial" panose="020B0604020202020204" pitchFamily="34" charset="0"/>
            </a:endParaRPr>
          </a:p>
          <a:p>
            <a:r>
              <a:rPr lang="en-GB" sz="1600" b="1" dirty="0" smtClean="0">
                <a:solidFill>
                  <a:srgbClr val="9F9E26"/>
                </a:solidFill>
                <a:latin typeface="Arial" panose="020B0604020202020204" pitchFamily="34" charset="0"/>
                <a:cs typeface="Arial" panose="020B0604020202020204" pitchFamily="34" charset="0"/>
              </a:rPr>
              <a:t>Give the students 2 pieces of paper and ask them to put one on the table and screw up the other one as tightly as they can. Once they have done this, ask them to unravel the screwed up piece of paper and try to straighten it out the best they can. Then ask the students to hold up the two pieces of paper and compare the differences. Then you can reiterate to them that no matter how much you try to straighten things out, the scars of bullying remain. </a:t>
            </a:r>
          </a:p>
          <a:p>
            <a:endParaRPr lang="en-GB" sz="3200" b="1" dirty="0" smtClean="0">
              <a:solidFill>
                <a:srgbClr val="9F9E26"/>
              </a:solidFill>
              <a:latin typeface="Arial" panose="020B0604020202020204" pitchFamily="34" charset="0"/>
              <a:cs typeface="Arial" panose="020B0604020202020204" pitchFamily="34" charset="0"/>
            </a:endParaRPr>
          </a:p>
          <a:p>
            <a:endParaRPr lang="en-GB" sz="3200" b="1" dirty="0" smtClean="0">
              <a:solidFill>
                <a:srgbClr val="9F9E26"/>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a:lnSpc>
                <a:spcPct val="80000"/>
              </a:lnSpc>
            </a:pPr>
            <a:endParaRPr lang="en-GB" sz="2400" dirty="0">
              <a:solidFill>
                <a:srgbClr val="001C42"/>
              </a:solidFill>
            </a:endParaRPr>
          </a:p>
          <a:p>
            <a:pPr>
              <a:lnSpc>
                <a:spcPct val="80000"/>
              </a:lnSpc>
            </a:pPr>
            <a:endParaRPr lang="en-GB" sz="2400" dirty="0">
              <a:solidFill>
                <a:srgbClr val="001C42"/>
              </a:solidFill>
              <a:latin typeface="Arial" panose="020B0604020202020204" pitchFamily="34" charset="0"/>
              <a:cs typeface="Arial" panose="020B0604020202020204" pitchFamily="34" charset="0"/>
            </a:endParaRPr>
          </a:p>
        </p:txBody>
      </p:sp>
      <p:sp>
        <p:nvSpPr>
          <p:cNvPr id="7" name="TextBox 6"/>
          <p:cNvSpPr txBox="1"/>
          <p:nvPr/>
        </p:nvSpPr>
        <p:spPr>
          <a:xfrm>
            <a:off x="467544" y="6093296"/>
            <a:ext cx="3960440" cy="461665"/>
          </a:xfrm>
          <a:prstGeom prst="rect">
            <a:avLst/>
          </a:prstGeom>
          <a:noFill/>
        </p:spPr>
        <p:txBody>
          <a:bodyPr wrap="square" rtlCol="0">
            <a:spAutoFit/>
          </a:bodyPr>
          <a:lstStyle/>
          <a:p>
            <a:r>
              <a:rPr lang="en-GB" sz="2400" b="1" dirty="0" smtClean="0">
                <a:solidFill>
                  <a:srgbClr val="008AF2"/>
                </a:solidFill>
                <a:latin typeface="Arial" panose="020B0604020202020204" pitchFamily="34" charset="0"/>
                <a:cs typeface="Arial" panose="020B0604020202020204" pitchFamily="34" charset="0"/>
              </a:rPr>
              <a:t>www.bullying.co.uk</a:t>
            </a:r>
            <a:endParaRPr lang="en-GB" sz="2400" b="1" dirty="0">
              <a:solidFill>
                <a:srgbClr val="008AF2"/>
              </a:solidFill>
              <a:latin typeface="Arial" panose="020B0604020202020204" pitchFamily="34" charset="0"/>
              <a:cs typeface="Arial" panose="020B0604020202020204" pitchFamily="34" charset="0"/>
            </a:endParaRPr>
          </a:p>
        </p:txBody>
      </p:sp>
      <p:sp>
        <p:nvSpPr>
          <p:cNvPr id="6" name="TextBox 5"/>
          <p:cNvSpPr txBox="1"/>
          <p:nvPr/>
        </p:nvSpPr>
        <p:spPr>
          <a:xfrm>
            <a:off x="395536" y="6588060"/>
            <a:ext cx="3096344" cy="369332"/>
          </a:xfrm>
          <a:prstGeom prst="rect">
            <a:avLst/>
          </a:prstGeom>
          <a:noFill/>
        </p:spPr>
        <p:txBody>
          <a:bodyPr wrap="square" rtlCol="0">
            <a:spAutoFit/>
          </a:bodyPr>
          <a:lstStyle/>
          <a:p>
            <a:r>
              <a:rPr lang="en-GB" sz="900" dirty="0"/>
              <a:t>© Copyright Family Lives 2014</a:t>
            </a:r>
          </a:p>
          <a:p>
            <a:endParaRPr lang="en-GB" sz="900" dirty="0"/>
          </a:p>
        </p:txBody>
      </p:sp>
    </p:spTree>
    <p:extLst>
      <p:ext uri="{BB962C8B-B14F-4D97-AF65-F5344CB8AC3E}">
        <p14:creationId xmlns:p14="http://schemas.microsoft.com/office/powerpoint/2010/main" val="3878100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311C13D391BA4E97FD8F208F57F13A" ma:contentTypeVersion="0" ma:contentTypeDescription="Create a new document." ma:contentTypeScope="" ma:versionID="c8a1e40031e02d1e962e0429783ba8a1">
  <xsd:schema xmlns:xsd="http://www.w3.org/2001/XMLSchema" xmlns:xs="http://www.w3.org/2001/XMLSchema" xmlns:p="http://schemas.microsoft.com/office/2006/metadata/properties" targetNamespace="http://schemas.microsoft.com/office/2006/metadata/properties" ma:root="true" ma:fieldsID="f4bcbf5838c9cc021bfb9ce7c8eee68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55BDA5-1F35-4899-8A65-6C948226E91C}">
  <ds:schemaRefs>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3ED5E37-6A0E-4833-9398-B4E3F64EA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BF75B57-FCA5-4D8E-ABD4-DD4D04DD60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26000</TotalTime>
  <Words>1464</Words>
  <Application>Microsoft Office PowerPoint</Application>
  <PresentationFormat>On-screen Show (4:3)</PresentationFormat>
  <Paragraphs>160</Paragraphs>
  <Slides>11</Slides>
  <Notes>10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Tonkin</dc:creator>
  <cp:lastModifiedBy>Rachel Tonkin</cp:lastModifiedBy>
  <cp:revision>107</cp:revision>
  <dcterms:created xsi:type="dcterms:W3CDTF">2013-06-15T19:16:18Z</dcterms:created>
  <dcterms:modified xsi:type="dcterms:W3CDTF">2014-09-03T11:14:27Z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0x01010058311C13D391BA4E97FD8F208F57F13A</vt:lpwstr>
  </property>
</Properties>
</file>