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4" r:id="rId4"/>
    <p:sldId id="286"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4" r:id="rId19"/>
    <p:sldId id="315" r:id="rId20"/>
    <p:sldId id="287" r:id="rId21"/>
    <p:sldId id="293" r:id="rId22"/>
    <p:sldId id="294" r:id="rId23"/>
    <p:sldId id="295" r:id="rId24"/>
    <p:sldId id="296" r:id="rId25"/>
    <p:sldId id="297" r:id="rId26"/>
    <p:sldId id="299" r:id="rId27"/>
    <p:sldId id="29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F72"/>
    <a:srgbClr val="FEFBC2"/>
    <a:srgbClr val="00FF00"/>
    <a:srgbClr val="FF6600"/>
    <a:srgbClr val="E1C2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67" autoAdjust="0"/>
  </p:normalViewPr>
  <p:slideViewPr>
    <p:cSldViewPr>
      <p:cViewPr>
        <p:scale>
          <a:sx n="70" d="100"/>
          <a:sy n="70" d="100"/>
        </p:scale>
        <p:origin x="-1572" y="-300"/>
      </p:cViewPr>
      <p:guideLst>
        <p:guide orient="horz" pos="2160"/>
        <p:guide pos="2835"/>
        <p:guide pos="385"/>
      </p:guideLst>
    </p:cSldViewPr>
  </p:slideViewPr>
  <p:notesTextViewPr>
    <p:cViewPr>
      <p:scale>
        <a:sx n="1" d="1"/>
        <a:sy n="1" d="1"/>
      </p:scale>
      <p:origin x="0" y="0"/>
    </p:cViewPr>
  </p:notesTextViewPr>
  <p:notesViewPr>
    <p:cSldViewPr>
      <p:cViewPr>
        <p:scale>
          <a:sx n="100" d="100"/>
          <a:sy n="100" d="100"/>
        </p:scale>
        <p:origin x="-1548" y="64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EA0E8-F823-4E7C-95F3-855889B0426C}"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22308A25-CE60-4B3B-9BA9-1FC863AA8366}">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GB" dirty="0" smtClean="0"/>
            <a:t>Tell an adult</a:t>
          </a:r>
          <a:endParaRPr lang="en-GB" dirty="0"/>
        </a:p>
      </dgm:t>
    </dgm:pt>
    <dgm:pt modelId="{0EFD274E-217A-4F3C-9543-6E5341393F77}" type="parTrans" cxnId="{918C57B9-8E49-4661-9E99-1138638435B2}">
      <dgm:prSet/>
      <dgm:spPr/>
      <dgm:t>
        <a:bodyPr/>
        <a:lstStyle/>
        <a:p>
          <a:endParaRPr lang="en-GB"/>
        </a:p>
      </dgm:t>
    </dgm:pt>
    <dgm:pt modelId="{7DE15D2C-E2D2-4403-B645-7490C5465A32}" type="sibTrans" cxnId="{918C57B9-8E49-4661-9E99-1138638435B2}">
      <dgm:prSet/>
      <dgm:spPr/>
      <dgm:t>
        <a:bodyPr/>
        <a:lstStyle/>
        <a:p>
          <a:endParaRPr lang="en-GB"/>
        </a:p>
      </dgm:t>
    </dgm:pt>
    <dgm:pt modelId="{6CD91BAC-F4B2-47B4-A774-85BA132FAEC1}">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dirty="0" smtClean="0"/>
            <a:t>Walk away</a:t>
          </a:r>
          <a:endParaRPr lang="en-GB" dirty="0"/>
        </a:p>
      </dgm:t>
    </dgm:pt>
    <dgm:pt modelId="{7F013C8B-2602-4156-868D-F69BB36CFB1B}" type="parTrans" cxnId="{18A8A435-AA77-48C2-9151-013B813FDD7D}">
      <dgm:prSet/>
      <dgm:spPr/>
      <dgm:t>
        <a:bodyPr/>
        <a:lstStyle/>
        <a:p>
          <a:endParaRPr lang="en-GB"/>
        </a:p>
      </dgm:t>
    </dgm:pt>
    <dgm:pt modelId="{4892ED52-B848-4557-B79F-579D33630FA4}" type="sibTrans" cxnId="{18A8A435-AA77-48C2-9151-013B813FDD7D}">
      <dgm:prSet/>
      <dgm:spPr/>
      <dgm:t>
        <a:bodyPr/>
        <a:lstStyle/>
        <a:p>
          <a:endParaRPr lang="en-GB"/>
        </a:p>
      </dgm:t>
    </dgm:pt>
    <dgm:pt modelId="{BB523720-62D0-43D8-8DD9-8673AFD64989}">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dirty="0" smtClean="0"/>
            <a:t>Say something</a:t>
          </a:r>
          <a:endParaRPr lang="en-GB" dirty="0"/>
        </a:p>
      </dgm:t>
    </dgm:pt>
    <dgm:pt modelId="{289EF744-0165-44C7-BB37-5DF9C329F895}" type="parTrans" cxnId="{DFCC07B6-E2F4-4C44-B73C-1B62236149E3}">
      <dgm:prSet/>
      <dgm:spPr/>
      <dgm:t>
        <a:bodyPr/>
        <a:lstStyle/>
        <a:p>
          <a:endParaRPr lang="en-GB"/>
        </a:p>
      </dgm:t>
    </dgm:pt>
    <dgm:pt modelId="{41AAC5F3-C97C-4433-92C0-024F84C46233}" type="sibTrans" cxnId="{DFCC07B6-E2F4-4C44-B73C-1B62236149E3}">
      <dgm:prSet/>
      <dgm:spPr/>
      <dgm:t>
        <a:bodyPr/>
        <a:lstStyle/>
        <a:p>
          <a:endParaRPr lang="en-GB"/>
        </a:p>
      </dgm:t>
    </dgm:pt>
    <dgm:pt modelId="{49EC6143-F1E5-44E8-B7C9-5EE8174755A4}">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dirty="0" smtClean="0"/>
            <a:t>Join in </a:t>
          </a:r>
          <a:endParaRPr lang="en-GB" dirty="0"/>
        </a:p>
      </dgm:t>
    </dgm:pt>
    <dgm:pt modelId="{D82D628C-5248-43E9-B174-9F04A38EF207}" type="parTrans" cxnId="{93CE4FE7-21F1-45A1-BB80-4EC949EA6056}">
      <dgm:prSet/>
      <dgm:spPr/>
      <dgm:t>
        <a:bodyPr/>
        <a:lstStyle/>
        <a:p>
          <a:endParaRPr lang="en-GB"/>
        </a:p>
      </dgm:t>
    </dgm:pt>
    <dgm:pt modelId="{AD0B61C7-F3E7-40A4-8C2E-0781B18EF651}" type="sibTrans" cxnId="{93CE4FE7-21F1-45A1-BB80-4EC949EA6056}">
      <dgm:prSet/>
      <dgm:spPr/>
      <dgm:t>
        <a:bodyPr/>
        <a:lstStyle/>
        <a:p>
          <a:endParaRPr lang="en-GB"/>
        </a:p>
      </dgm:t>
    </dgm:pt>
    <dgm:pt modelId="{866F839B-68AB-4FBE-B5AF-766FAFD6784C}" type="pres">
      <dgm:prSet presAssocID="{5BBEA0E8-F823-4E7C-95F3-855889B0426C}" presName="diagram" presStyleCnt="0">
        <dgm:presLayoutVars>
          <dgm:dir/>
          <dgm:resizeHandles val="exact"/>
        </dgm:presLayoutVars>
      </dgm:prSet>
      <dgm:spPr/>
      <dgm:t>
        <a:bodyPr/>
        <a:lstStyle/>
        <a:p>
          <a:endParaRPr lang="en-GB"/>
        </a:p>
      </dgm:t>
    </dgm:pt>
    <dgm:pt modelId="{6060C60B-7DD6-4AD1-A964-DBA3DE49B144}" type="pres">
      <dgm:prSet presAssocID="{22308A25-CE60-4B3B-9BA9-1FC863AA8366}" presName="node" presStyleLbl="node1" presStyleIdx="0" presStyleCnt="4">
        <dgm:presLayoutVars>
          <dgm:bulletEnabled val="1"/>
        </dgm:presLayoutVars>
      </dgm:prSet>
      <dgm:spPr/>
      <dgm:t>
        <a:bodyPr/>
        <a:lstStyle/>
        <a:p>
          <a:endParaRPr lang="en-GB"/>
        </a:p>
      </dgm:t>
    </dgm:pt>
    <dgm:pt modelId="{FCF2F3A2-A887-4A66-81EC-A13CB10BDAA6}" type="pres">
      <dgm:prSet presAssocID="{7DE15D2C-E2D2-4403-B645-7490C5465A32}" presName="sibTrans" presStyleCnt="0"/>
      <dgm:spPr/>
    </dgm:pt>
    <dgm:pt modelId="{6AC41A34-2FAE-4662-B048-BDA780B4CE12}" type="pres">
      <dgm:prSet presAssocID="{6CD91BAC-F4B2-47B4-A774-85BA132FAEC1}" presName="node" presStyleLbl="node1" presStyleIdx="1" presStyleCnt="4">
        <dgm:presLayoutVars>
          <dgm:bulletEnabled val="1"/>
        </dgm:presLayoutVars>
      </dgm:prSet>
      <dgm:spPr/>
      <dgm:t>
        <a:bodyPr/>
        <a:lstStyle/>
        <a:p>
          <a:endParaRPr lang="en-GB"/>
        </a:p>
      </dgm:t>
    </dgm:pt>
    <dgm:pt modelId="{F9551D50-DFAB-4C99-8DC6-FD935B90A8F9}" type="pres">
      <dgm:prSet presAssocID="{4892ED52-B848-4557-B79F-579D33630FA4}" presName="sibTrans" presStyleCnt="0"/>
      <dgm:spPr/>
    </dgm:pt>
    <dgm:pt modelId="{EF2EC3DC-B496-4442-B768-2A5A8E6F5CAC}" type="pres">
      <dgm:prSet presAssocID="{BB523720-62D0-43D8-8DD9-8673AFD64989}" presName="node" presStyleLbl="node1" presStyleIdx="2" presStyleCnt="4">
        <dgm:presLayoutVars>
          <dgm:bulletEnabled val="1"/>
        </dgm:presLayoutVars>
      </dgm:prSet>
      <dgm:spPr/>
      <dgm:t>
        <a:bodyPr/>
        <a:lstStyle/>
        <a:p>
          <a:endParaRPr lang="en-GB"/>
        </a:p>
      </dgm:t>
    </dgm:pt>
    <dgm:pt modelId="{63DDFB0B-04CC-4447-BDA1-239B60E02D32}" type="pres">
      <dgm:prSet presAssocID="{41AAC5F3-C97C-4433-92C0-024F84C46233}" presName="sibTrans" presStyleCnt="0"/>
      <dgm:spPr/>
    </dgm:pt>
    <dgm:pt modelId="{F1864076-C818-410E-B0C0-7C820E5AF7CA}" type="pres">
      <dgm:prSet presAssocID="{49EC6143-F1E5-44E8-B7C9-5EE8174755A4}" presName="node" presStyleLbl="node1" presStyleIdx="3" presStyleCnt="4">
        <dgm:presLayoutVars>
          <dgm:bulletEnabled val="1"/>
        </dgm:presLayoutVars>
      </dgm:prSet>
      <dgm:spPr/>
      <dgm:t>
        <a:bodyPr/>
        <a:lstStyle/>
        <a:p>
          <a:endParaRPr lang="en-GB"/>
        </a:p>
      </dgm:t>
    </dgm:pt>
  </dgm:ptLst>
  <dgm:cxnLst>
    <dgm:cxn modelId="{812DA3FD-6862-4A49-BDF3-9715115B5B72}" type="presOf" srcId="{6CD91BAC-F4B2-47B4-A774-85BA132FAEC1}" destId="{6AC41A34-2FAE-4662-B048-BDA780B4CE12}" srcOrd="0" destOrd="0" presId="urn:microsoft.com/office/officeart/2005/8/layout/default"/>
    <dgm:cxn modelId="{918C57B9-8E49-4661-9E99-1138638435B2}" srcId="{5BBEA0E8-F823-4E7C-95F3-855889B0426C}" destId="{22308A25-CE60-4B3B-9BA9-1FC863AA8366}" srcOrd="0" destOrd="0" parTransId="{0EFD274E-217A-4F3C-9543-6E5341393F77}" sibTransId="{7DE15D2C-E2D2-4403-B645-7490C5465A32}"/>
    <dgm:cxn modelId="{5CB182BC-9407-432A-B01D-2D5D89569506}" type="presOf" srcId="{49EC6143-F1E5-44E8-B7C9-5EE8174755A4}" destId="{F1864076-C818-410E-B0C0-7C820E5AF7CA}" srcOrd="0" destOrd="0" presId="urn:microsoft.com/office/officeart/2005/8/layout/default"/>
    <dgm:cxn modelId="{DFCC07B6-E2F4-4C44-B73C-1B62236149E3}" srcId="{5BBEA0E8-F823-4E7C-95F3-855889B0426C}" destId="{BB523720-62D0-43D8-8DD9-8673AFD64989}" srcOrd="2" destOrd="0" parTransId="{289EF744-0165-44C7-BB37-5DF9C329F895}" sibTransId="{41AAC5F3-C97C-4433-92C0-024F84C46233}"/>
    <dgm:cxn modelId="{93CE4FE7-21F1-45A1-BB80-4EC949EA6056}" srcId="{5BBEA0E8-F823-4E7C-95F3-855889B0426C}" destId="{49EC6143-F1E5-44E8-B7C9-5EE8174755A4}" srcOrd="3" destOrd="0" parTransId="{D82D628C-5248-43E9-B174-9F04A38EF207}" sibTransId="{AD0B61C7-F3E7-40A4-8C2E-0781B18EF651}"/>
    <dgm:cxn modelId="{8E6DD12E-E798-4674-9BB3-8433458002BF}" type="presOf" srcId="{BB523720-62D0-43D8-8DD9-8673AFD64989}" destId="{EF2EC3DC-B496-4442-B768-2A5A8E6F5CAC}" srcOrd="0" destOrd="0" presId="urn:microsoft.com/office/officeart/2005/8/layout/default"/>
    <dgm:cxn modelId="{18A8A435-AA77-48C2-9151-013B813FDD7D}" srcId="{5BBEA0E8-F823-4E7C-95F3-855889B0426C}" destId="{6CD91BAC-F4B2-47B4-A774-85BA132FAEC1}" srcOrd="1" destOrd="0" parTransId="{7F013C8B-2602-4156-868D-F69BB36CFB1B}" sibTransId="{4892ED52-B848-4557-B79F-579D33630FA4}"/>
    <dgm:cxn modelId="{7790A6BB-22A9-4E4D-B33F-856C2BE83C2D}" type="presOf" srcId="{5BBEA0E8-F823-4E7C-95F3-855889B0426C}" destId="{866F839B-68AB-4FBE-B5AF-766FAFD6784C}" srcOrd="0" destOrd="0" presId="urn:microsoft.com/office/officeart/2005/8/layout/default"/>
    <dgm:cxn modelId="{F871A00F-E428-4C7D-8A38-B14724F3127C}" type="presOf" srcId="{22308A25-CE60-4B3B-9BA9-1FC863AA8366}" destId="{6060C60B-7DD6-4AD1-A964-DBA3DE49B144}" srcOrd="0" destOrd="0" presId="urn:microsoft.com/office/officeart/2005/8/layout/default"/>
    <dgm:cxn modelId="{BDA22637-B698-4220-9B93-394144838E2C}" type="presParOf" srcId="{866F839B-68AB-4FBE-B5AF-766FAFD6784C}" destId="{6060C60B-7DD6-4AD1-A964-DBA3DE49B144}" srcOrd="0" destOrd="0" presId="urn:microsoft.com/office/officeart/2005/8/layout/default"/>
    <dgm:cxn modelId="{711258C9-A226-4639-B501-CF6719F59C7C}" type="presParOf" srcId="{866F839B-68AB-4FBE-B5AF-766FAFD6784C}" destId="{FCF2F3A2-A887-4A66-81EC-A13CB10BDAA6}" srcOrd="1" destOrd="0" presId="urn:microsoft.com/office/officeart/2005/8/layout/default"/>
    <dgm:cxn modelId="{55A78E3B-8BAE-492A-9C51-500009C2C556}" type="presParOf" srcId="{866F839B-68AB-4FBE-B5AF-766FAFD6784C}" destId="{6AC41A34-2FAE-4662-B048-BDA780B4CE12}" srcOrd="2" destOrd="0" presId="urn:microsoft.com/office/officeart/2005/8/layout/default"/>
    <dgm:cxn modelId="{BD3A6773-F2F7-4758-AF29-AEEAFABA5FF4}" type="presParOf" srcId="{866F839B-68AB-4FBE-B5AF-766FAFD6784C}" destId="{F9551D50-DFAB-4C99-8DC6-FD935B90A8F9}" srcOrd="3" destOrd="0" presId="urn:microsoft.com/office/officeart/2005/8/layout/default"/>
    <dgm:cxn modelId="{8EF8BF42-838C-4F1B-BB49-B965609EC37E}" type="presParOf" srcId="{866F839B-68AB-4FBE-B5AF-766FAFD6784C}" destId="{EF2EC3DC-B496-4442-B768-2A5A8E6F5CAC}" srcOrd="4" destOrd="0" presId="urn:microsoft.com/office/officeart/2005/8/layout/default"/>
    <dgm:cxn modelId="{FCDA1ADF-C2B5-4077-B9F2-A0428DBECC95}" type="presParOf" srcId="{866F839B-68AB-4FBE-B5AF-766FAFD6784C}" destId="{63DDFB0B-04CC-4447-BDA1-239B60E02D32}" srcOrd="5" destOrd="0" presId="urn:microsoft.com/office/officeart/2005/8/layout/default"/>
    <dgm:cxn modelId="{63903974-B6F1-4228-9365-D6973B25E082}" type="presParOf" srcId="{866F839B-68AB-4FBE-B5AF-766FAFD6784C}" destId="{F1864076-C818-410E-B0C0-7C820E5AF7CA}"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2E884-007E-4413-8EC9-35F733A9AFD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90A03C02-0B6B-4B55-818B-91A083FA8291}">
      <dgm:prSet/>
      <dgm:spPr/>
      <dgm:t>
        <a:bodyPr/>
        <a:lstStyle/>
        <a:p>
          <a:r>
            <a:rPr lang="en-US" dirty="0" smtClean="0"/>
            <a:t>In our class, how can we make sure that everyone is included?</a:t>
          </a:r>
          <a:endParaRPr lang="en-GB" dirty="0" smtClean="0"/>
        </a:p>
      </dgm:t>
    </dgm:pt>
    <dgm:pt modelId="{0105FEEC-F7DF-4ACA-8B34-DC94FB9E0E95}" type="parTrans" cxnId="{E89C079E-7B23-415C-BDDA-6D0AD1410A8F}">
      <dgm:prSet/>
      <dgm:spPr/>
      <dgm:t>
        <a:bodyPr/>
        <a:lstStyle/>
        <a:p>
          <a:endParaRPr lang="en-GB"/>
        </a:p>
      </dgm:t>
    </dgm:pt>
    <dgm:pt modelId="{D23A93AD-BBB0-489F-938C-E9E588EDDE06}" type="sibTrans" cxnId="{E89C079E-7B23-415C-BDDA-6D0AD1410A8F}">
      <dgm:prSet/>
      <dgm:spPr/>
      <dgm:t>
        <a:bodyPr/>
        <a:lstStyle/>
        <a:p>
          <a:endParaRPr lang="en-GB"/>
        </a:p>
      </dgm:t>
    </dgm:pt>
    <dgm:pt modelId="{5D57023A-3B47-46AD-BCE1-5657774E8B89}">
      <dgm:prSet/>
      <dgm:spPr/>
      <dgm:t>
        <a:bodyPr/>
        <a:lstStyle/>
        <a:p>
          <a:r>
            <a:rPr lang="en-US" dirty="0" smtClean="0"/>
            <a:t>In our class how can we make sure that children are not bullied?</a:t>
          </a:r>
          <a:endParaRPr lang="en-GB" dirty="0" smtClean="0"/>
        </a:p>
      </dgm:t>
    </dgm:pt>
    <dgm:pt modelId="{52071913-9451-4188-89CB-1503BE3E74DA}" type="parTrans" cxnId="{F4988951-FED9-4F29-B698-307474EA8BFD}">
      <dgm:prSet/>
      <dgm:spPr/>
      <dgm:t>
        <a:bodyPr/>
        <a:lstStyle/>
        <a:p>
          <a:endParaRPr lang="en-GB"/>
        </a:p>
      </dgm:t>
    </dgm:pt>
    <dgm:pt modelId="{E565B7B1-0098-4F87-991A-DE7A0A47F256}" type="sibTrans" cxnId="{F4988951-FED9-4F29-B698-307474EA8BFD}">
      <dgm:prSet/>
      <dgm:spPr/>
      <dgm:t>
        <a:bodyPr/>
        <a:lstStyle/>
        <a:p>
          <a:endParaRPr lang="en-GB"/>
        </a:p>
      </dgm:t>
    </dgm:pt>
    <dgm:pt modelId="{486666B0-7353-4074-A6B6-878083786463}" type="pres">
      <dgm:prSet presAssocID="{5902E884-007E-4413-8EC9-35F733A9AFDB}" presName="diagram" presStyleCnt="0">
        <dgm:presLayoutVars>
          <dgm:dir/>
          <dgm:resizeHandles val="exact"/>
        </dgm:presLayoutVars>
      </dgm:prSet>
      <dgm:spPr/>
      <dgm:t>
        <a:bodyPr/>
        <a:lstStyle/>
        <a:p>
          <a:endParaRPr lang="en-GB"/>
        </a:p>
      </dgm:t>
    </dgm:pt>
    <dgm:pt modelId="{503D1356-B93B-417B-8E4F-C19069D0BCAA}" type="pres">
      <dgm:prSet presAssocID="{5D57023A-3B47-46AD-BCE1-5657774E8B89}" presName="node" presStyleLbl="node1" presStyleIdx="0" presStyleCnt="2">
        <dgm:presLayoutVars>
          <dgm:bulletEnabled val="1"/>
        </dgm:presLayoutVars>
      </dgm:prSet>
      <dgm:spPr/>
      <dgm:t>
        <a:bodyPr/>
        <a:lstStyle/>
        <a:p>
          <a:endParaRPr lang="en-GB"/>
        </a:p>
      </dgm:t>
    </dgm:pt>
    <dgm:pt modelId="{46DEA10B-D9FC-41A6-9933-32C3E0F80DB6}" type="pres">
      <dgm:prSet presAssocID="{E565B7B1-0098-4F87-991A-DE7A0A47F256}" presName="sibTrans" presStyleCnt="0"/>
      <dgm:spPr/>
    </dgm:pt>
    <dgm:pt modelId="{C0BDD682-9CF6-426C-975D-7B396613916A}" type="pres">
      <dgm:prSet presAssocID="{90A03C02-0B6B-4B55-818B-91A083FA8291}" presName="node" presStyleLbl="node1" presStyleIdx="1" presStyleCnt="2">
        <dgm:presLayoutVars>
          <dgm:bulletEnabled val="1"/>
        </dgm:presLayoutVars>
      </dgm:prSet>
      <dgm:spPr/>
      <dgm:t>
        <a:bodyPr/>
        <a:lstStyle/>
        <a:p>
          <a:endParaRPr lang="en-GB"/>
        </a:p>
      </dgm:t>
    </dgm:pt>
  </dgm:ptLst>
  <dgm:cxnLst>
    <dgm:cxn modelId="{B9579284-3812-43A6-9A74-5DB682363BBA}" type="presOf" srcId="{5D57023A-3B47-46AD-BCE1-5657774E8B89}" destId="{503D1356-B93B-417B-8E4F-C19069D0BCAA}" srcOrd="0" destOrd="0" presId="urn:microsoft.com/office/officeart/2005/8/layout/default"/>
    <dgm:cxn modelId="{E89C079E-7B23-415C-BDDA-6D0AD1410A8F}" srcId="{5902E884-007E-4413-8EC9-35F733A9AFDB}" destId="{90A03C02-0B6B-4B55-818B-91A083FA8291}" srcOrd="1" destOrd="0" parTransId="{0105FEEC-F7DF-4ACA-8B34-DC94FB9E0E95}" sibTransId="{D23A93AD-BBB0-489F-938C-E9E588EDDE06}"/>
    <dgm:cxn modelId="{F4988951-FED9-4F29-B698-307474EA8BFD}" srcId="{5902E884-007E-4413-8EC9-35F733A9AFDB}" destId="{5D57023A-3B47-46AD-BCE1-5657774E8B89}" srcOrd="0" destOrd="0" parTransId="{52071913-9451-4188-89CB-1503BE3E74DA}" sibTransId="{E565B7B1-0098-4F87-991A-DE7A0A47F256}"/>
    <dgm:cxn modelId="{6895E71D-A651-4DBD-9D97-5820E0C36D0A}" type="presOf" srcId="{5902E884-007E-4413-8EC9-35F733A9AFDB}" destId="{486666B0-7353-4074-A6B6-878083786463}" srcOrd="0" destOrd="0" presId="urn:microsoft.com/office/officeart/2005/8/layout/default"/>
    <dgm:cxn modelId="{28C6053F-0A6F-4586-90FC-ED7F1F303F5F}" type="presOf" srcId="{90A03C02-0B6B-4B55-818B-91A083FA8291}" destId="{C0BDD682-9CF6-426C-975D-7B396613916A}" srcOrd="0" destOrd="0" presId="urn:microsoft.com/office/officeart/2005/8/layout/default"/>
    <dgm:cxn modelId="{F23E039C-D49F-4238-AB1C-9EED572D4006}" type="presParOf" srcId="{486666B0-7353-4074-A6B6-878083786463}" destId="{503D1356-B93B-417B-8E4F-C19069D0BCAA}" srcOrd="0" destOrd="0" presId="urn:microsoft.com/office/officeart/2005/8/layout/default"/>
    <dgm:cxn modelId="{21878228-8B0B-45A1-BA0C-8D56800C5625}" type="presParOf" srcId="{486666B0-7353-4074-A6B6-878083786463}" destId="{46DEA10B-D9FC-41A6-9933-32C3E0F80DB6}" srcOrd="1" destOrd="0" presId="urn:microsoft.com/office/officeart/2005/8/layout/default"/>
    <dgm:cxn modelId="{7284A2C1-4A0C-4452-BED0-0F70B467AED0}" type="presParOf" srcId="{486666B0-7353-4074-A6B6-878083786463}" destId="{C0BDD682-9CF6-426C-975D-7B396613916A}"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60C60B-7DD6-4AD1-A964-DBA3DE49B144}">
      <dsp:nvSpPr>
        <dsp:cNvPr id="0" name=""/>
        <dsp:cNvSpPr/>
      </dsp:nvSpPr>
      <dsp:spPr>
        <a:xfrm>
          <a:off x="691" y="171288"/>
          <a:ext cx="2696461" cy="1617876"/>
        </a:xfrm>
        <a:prstGeom prst="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kern="1200" dirty="0" smtClean="0"/>
            <a:t>Tell an adult</a:t>
          </a:r>
          <a:endParaRPr lang="en-GB" sz="4300" kern="1200" dirty="0"/>
        </a:p>
      </dsp:txBody>
      <dsp:txXfrm>
        <a:off x="691" y="171288"/>
        <a:ext cx="2696461" cy="1617876"/>
      </dsp:txXfrm>
    </dsp:sp>
    <dsp:sp modelId="{6AC41A34-2FAE-4662-B048-BDA780B4CE12}">
      <dsp:nvSpPr>
        <dsp:cNvPr id="0" name=""/>
        <dsp:cNvSpPr/>
      </dsp:nvSpPr>
      <dsp:spPr>
        <a:xfrm>
          <a:off x="2966799" y="171288"/>
          <a:ext cx="2696461" cy="1617876"/>
        </a:xfrm>
        <a:prstGeom prst="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kern="1200" dirty="0" smtClean="0"/>
            <a:t>Walk away</a:t>
          </a:r>
          <a:endParaRPr lang="en-GB" sz="4300" kern="1200" dirty="0"/>
        </a:p>
      </dsp:txBody>
      <dsp:txXfrm>
        <a:off x="2966799" y="171288"/>
        <a:ext cx="2696461" cy="1617876"/>
      </dsp:txXfrm>
    </dsp:sp>
    <dsp:sp modelId="{EF2EC3DC-B496-4442-B768-2A5A8E6F5CAC}">
      <dsp:nvSpPr>
        <dsp:cNvPr id="0" name=""/>
        <dsp:cNvSpPr/>
      </dsp:nvSpPr>
      <dsp:spPr>
        <a:xfrm>
          <a:off x="691" y="2058811"/>
          <a:ext cx="2696461" cy="1617876"/>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kern="1200" dirty="0" smtClean="0"/>
            <a:t>Say something</a:t>
          </a:r>
          <a:endParaRPr lang="en-GB" sz="4300" kern="1200" dirty="0"/>
        </a:p>
      </dsp:txBody>
      <dsp:txXfrm>
        <a:off x="691" y="2058811"/>
        <a:ext cx="2696461" cy="1617876"/>
      </dsp:txXfrm>
    </dsp:sp>
    <dsp:sp modelId="{F1864076-C818-410E-B0C0-7C820E5AF7CA}">
      <dsp:nvSpPr>
        <dsp:cNvPr id="0" name=""/>
        <dsp:cNvSpPr/>
      </dsp:nvSpPr>
      <dsp:spPr>
        <a:xfrm>
          <a:off x="2966799" y="2058811"/>
          <a:ext cx="2696461" cy="1617876"/>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kern="1200" dirty="0" smtClean="0"/>
            <a:t>Join in </a:t>
          </a:r>
          <a:endParaRPr lang="en-GB" sz="4300" kern="1200" dirty="0"/>
        </a:p>
      </dsp:txBody>
      <dsp:txXfrm>
        <a:off x="2966799" y="2058811"/>
        <a:ext cx="2696461" cy="16178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3D1356-B93B-417B-8E4F-C19069D0BCAA}">
      <dsp:nvSpPr>
        <dsp:cNvPr id="0" name=""/>
        <dsp:cNvSpPr/>
      </dsp:nvSpPr>
      <dsp:spPr>
        <a:xfrm>
          <a:off x="1652949" y="2995"/>
          <a:ext cx="3318837" cy="199130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In our class how can we make sure that children are not bullied?</a:t>
          </a:r>
          <a:endParaRPr lang="en-GB" sz="3100" kern="1200" dirty="0" smtClean="0"/>
        </a:p>
      </dsp:txBody>
      <dsp:txXfrm>
        <a:off x="1652949" y="2995"/>
        <a:ext cx="3318837" cy="1991302"/>
      </dsp:txXfrm>
    </dsp:sp>
    <dsp:sp modelId="{C0BDD682-9CF6-426C-975D-7B396613916A}">
      <dsp:nvSpPr>
        <dsp:cNvPr id="0" name=""/>
        <dsp:cNvSpPr/>
      </dsp:nvSpPr>
      <dsp:spPr>
        <a:xfrm>
          <a:off x="1652949" y="2326181"/>
          <a:ext cx="3318837" cy="199130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In our class, how can we make sure that everyone is included?</a:t>
          </a:r>
          <a:endParaRPr lang="en-GB" sz="3100" kern="1200" dirty="0" smtClean="0"/>
        </a:p>
      </dsp:txBody>
      <dsp:txXfrm>
        <a:off x="1652949" y="2326181"/>
        <a:ext cx="3318837" cy="19913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8947143-A5B7-451F-AABC-54298CD714A5}" type="datetimeFigureOut">
              <a:rPr lang="en-GB"/>
              <a:pPr>
                <a:defRPr/>
              </a:pPr>
              <a:t>09/10/2014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5344DC3-4FA5-420C-AAC9-DD2CB060A53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rPr>
              <a:t>Thank you for using the Lesson Plan for Anti-Bullying Week 2014 created by the Anti-Bullying Alliance. </a:t>
            </a:r>
          </a:p>
          <a:p>
            <a:pPr eaLnBrk="1" hangingPunct="1">
              <a:spcBef>
                <a:spcPct val="0"/>
              </a:spcBef>
            </a:pPr>
            <a:endParaRPr lang="en-GB" smtClean="0">
              <a:latin typeface="Arial" charset="0"/>
              <a:cs typeface="Arial" charset="0"/>
            </a:endParaRPr>
          </a:p>
          <a:p>
            <a:pPr eaLnBrk="1" hangingPunct="1">
              <a:spcBef>
                <a:spcPct val="0"/>
              </a:spcBef>
            </a:pPr>
            <a:r>
              <a:rPr lang="en-GB" smtClean="0">
                <a:latin typeface="Arial" charset="0"/>
                <a:cs typeface="Arial" charset="0"/>
              </a:rPr>
              <a:t>This lesson plan is for Key Stage 2. Please adapt it as appropriate to your school. </a:t>
            </a:r>
          </a:p>
          <a:p>
            <a:pPr eaLnBrk="1" hangingPunct="1">
              <a:spcBef>
                <a:spcPct val="0"/>
              </a:spcBef>
            </a:pPr>
            <a:endParaRPr lang="en-GB" smtClean="0">
              <a:latin typeface="Arial" charset="0"/>
              <a:cs typeface="Arial" charset="0"/>
            </a:endParaRPr>
          </a:p>
          <a:p>
            <a:pPr eaLnBrk="1" hangingPunct="1">
              <a:spcBef>
                <a:spcPct val="0"/>
              </a:spcBef>
            </a:pPr>
            <a:r>
              <a:rPr lang="en-GB" smtClean="0">
                <a:latin typeface="Arial" charset="0"/>
                <a:cs typeface="Arial" charset="0"/>
              </a:rPr>
              <a:t>This Anti-Bullying Week, the Anti-Bullying Alliance  are calling on the school community to take action to stop the bullying of ALL children and young people – including those with disabilities – those research show are significantly more likely to experience bullying in schools and the wider community.</a:t>
            </a:r>
            <a:endParaRPr lang="en-GB" b="1" smtClean="0">
              <a:latin typeface="Arial" charset="0"/>
              <a:cs typeface="Arial" charset="0"/>
            </a:endParaRPr>
          </a:p>
          <a:p>
            <a:pPr eaLnBrk="1" hangingPunct="1">
              <a:spcBef>
                <a:spcPct val="0"/>
              </a:spcBef>
            </a:pPr>
            <a:endParaRPr lang="en-GB" b="1" smtClean="0">
              <a:latin typeface="Arial" charset="0"/>
              <a:cs typeface="Arial" charset="0"/>
            </a:endParaRPr>
          </a:p>
          <a:p>
            <a:pPr eaLnBrk="1" hangingPunct="1">
              <a:spcBef>
                <a:spcPct val="0"/>
              </a:spcBef>
            </a:pPr>
            <a:r>
              <a:rPr lang="en-GB" b="1" smtClean="0">
                <a:latin typeface="Arial" charset="0"/>
                <a:cs typeface="Arial" charset="0"/>
              </a:rPr>
              <a:t>This lesson plans has the following learning outcomes: </a:t>
            </a:r>
          </a:p>
          <a:p>
            <a:pPr eaLnBrk="1" hangingPunct="1">
              <a:spcBef>
                <a:spcPct val="0"/>
              </a:spcBef>
            </a:pPr>
            <a:endParaRPr lang="en-GB" smtClean="0">
              <a:latin typeface="Arial" charset="0"/>
              <a:cs typeface="Arial" charset="0"/>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4B8B6E-F9F4-4944-8C9C-F88A9DBA4F7D}"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All children have a work sheet XXX – What makes me ME? </a:t>
            </a:r>
          </a:p>
          <a:p>
            <a:pPr eaLnBrk="1" hangingPunct="1">
              <a:spcBef>
                <a:spcPct val="0"/>
              </a:spcBef>
            </a:pPr>
            <a:r>
              <a:rPr lang="en-GB" smtClean="0"/>
              <a:t>Ask the children to think about:</a:t>
            </a:r>
          </a:p>
          <a:p>
            <a:pPr eaLnBrk="1" hangingPunct="1">
              <a:spcBef>
                <a:spcPct val="0"/>
              </a:spcBef>
            </a:pPr>
            <a:r>
              <a:rPr lang="en-GB" smtClean="0"/>
              <a:t>What they are good at (scroll) </a:t>
            </a:r>
          </a:p>
          <a:p>
            <a:pPr eaLnBrk="1" hangingPunct="1">
              <a:spcBef>
                <a:spcPct val="0"/>
              </a:spcBef>
            </a:pPr>
            <a:r>
              <a:rPr lang="en-GB" smtClean="0"/>
              <a:t>What is important to them (speech bubble) </a:t>
            </a:r>
          </a:p>
          <a:p>
            <a:pPr eaLnBrk="1" hangingPunct="1">
              <a:spcBef>
                <a:spcPct val="0"/>
              </a:spcBef>
            </a:pPr>
            <a:r>
              <a:rPr lang="en-GB" smtClean="0"/>
              <a:t>Their two favourite things (heart) </a:t>
            </a:r>
          </a:p>
          <a:p>
            <a:pPr eaLnBrk="1" hangingPunct="1">
              <a:spcBef>
                <a:spcPct val="0"/>
              </a:spcBef>
            </a:pPr>
            <a:r>
              <a:rPr lang="en-GB" smtClean="0"/>
              <a:t>What they would like to be/do in the future (thought bubble) </a:t>
            </a:r>
          </a:p>
          <a:p>
            <a:pPr eaLnBrk="1" hangingPunct="1">
              <a:spcBef>
                <a:spcPct val="0"/>
              </a:spcBef>
            </a:pPr>
            <a:endParaRPr lang="en-GB" smtClean="0"/>
          </a:p>
          <a:p>
            <a:pPr eaLnBrk="1" hangingPunct="1">
              <a:spcBef>
                <a:spcPct val="0"/>
              </a:spcBef>
            </a:pPr>
            <a:r>
              <a:rPr lang="en-GB" smtClean="0"/>
              <a:t>Get the children to share these in pairs </a:t>
            </a:r>
          </a:p>
          <a:p>
            <a:pPr eaLnBrk="1" hangingPunct="1">
              <a:spcBef>
                <a:spcPct val="0"/>
              </a:spcBef>
            </a:pPr>
            <a:endParaRPr lang="en-GB" smtClean="0"/>
          </a:p>
          <a:p>
            <a:pPr eaLnBrk="1" hangingPunct="1">
              <a:spcBef>
                <a:spcPct val="0"/>
              </a:spcBef>
            </a:pPr>
            <a:r>
              <a:rPr lang="en-GB" smtClean="0"/>
              <a:t>Ask how different everyone’s answers are? This shows how we are all different and unique. </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492DD2-50B1-4BB3-AC99-C2BE56AF800B}"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Animated slide </a:t>
            </a:r>
          </a:p>
          <a:p>
            <a:pPr eaLnBrk="1" hangingPunct="1">
              <a:spcBef>
                <a:spcPct val="0"/>
              </a:spcBef>
            </a:pPr>
            <a:endParaRPr lang="en-GB" smtClean="0"/>
          </a:p>
          <a:p>
            <a:pPr eaLnBrk="1" hangingPunct="1">
              <a:spcBef>
                <a:spcPct val="0"/>
              </a:spcBef>
            </a:pPr>
            <a:r>
              <a:rPr lang="en-GB" smtClean="0"/>
              <a:t>Ask pupils ‘What would the world be like if we were all the same’. </a:t>
            </a:r>
          </a:p>
          <a:p>
            <a:pPr eaLnBrk="1" hangingPunct="1">
              <a:spcBef>
                <a:spcPct val="0"/>
              </a:spcBef>
            </a:pPr>
            <a:endParaRPr lang="en-GB" smtClean="0"/>
          </a:p>
          <a:p>
            <a:pPr eaLnBrk="1" hangingPunct="1">
              <a:spcBef>
                <a:spcPct val="0"/>
              </a:spcBef>
            </a:pPr>
            <a:r>
              <a:rPr lang="en-GB" smtClean="0"/>
              <a:t>Possible answers: ‘boring’ / ‘not exciting’ / ‘not interesting’ </a:t>
            </a:r>
          </a:p>
          <a:p>
            <a:pPr eaLnBrk="1" hangingPunct="1">
              <a:spcBef>
                <a:spcPct val="0"/>
              </a:spcBef>
            </a:pPr>
            <a:endParaRPr lang="en-GB" smtClean="0"/>
          </a:p>
          <a:p>
            <a:pPr eaLnBrk="1" hangingPunct="1">
              <a:spcBef>
                <a:spcPct val="0"/>
              </a:spcBef>
            </a:pPr>
            <a:r>
              <a:rPr lang="en-GB" smtClean="0"/>
              <a:t>Hope that young people start to realise that we should like the differences we all have as they make us us and they make us interesting. </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2061D-7E07-489D-9E11-CB7F1CA13106}"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outcome of this discussion should be that we are all unique and that we should celebrate our differences whatever they are! </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0B049-C478-47CD-A1BC-7A54601D152C}"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2F5F37-80A7-4A88-BC82-39CD5F190376}"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You can play this game in several different ways. The aim of the game is to promote discussion about what is bullying and what to do if you are being bullied, what to do if you see someone being bullied. Bullying is everyone’s responsibility and together we can stop it for ALL! </a:t>
            </a:r>
          </a:p>
          <a:p>
            <a:pPr eaLnBrk="1" hangingPunct="1">
              <a:spcBef>
                <a:spcPct val="0"/>
              </a:spcBef>
            </a:pPr>
            <a:endParaRPr lang="en-GB" smtClean="0"/>
          </a:p>
          <a:p>
            <a:pPr eaLnBrk="1" hangingPunct="1">
              <a:spcBef>
                <a:spcPct val="0"/>
              </a:spcBef>
            </a:pPr>
            <a:r>
              <a:rPr lang="en-GB" smtClean="0"/>
              <a:t>Either put the pupils in groups to complete this activity or complete it as a whole class. </a:t>
            </a:r>
          </a:p>
          <a:p>
            <a:pPr eaLnBrk="1" hangingPunct="1">
              <a:spcBef>
                <a:spcPct val="0"/>
              </a:spcBef>
            </a:pPr>
            <a:endParaRPr lang="en-GB" smtClean="0"/>
          </a:p>
          <a:p>
            <a:pPr eaLnBrk="1" hangingPunct="1">
              <a:spcBef>
                <a:spcPct val="0"/>
              </a:spcBef>
            </a:pPr>
            <a:r>
              <a:rPr lang="en-GB" smtClean="0"/>
              <a:t>A small group of pupils should discuss the scenarios in Activity Sheet XXX ‘What should you do if?’  and either: </a:t>
            </a:r>
          </a:p>
          <a:p>
            <a:pPr eaLnBrk="1" hangingPunct="1">
              <a:spcBef>
                <a:spcPct val="0"/>
              </a:spcBef>
              <a:buFontTx/>
              <a:buChar char="-"/>
            </a:pPr>
            <a:r>
              <a:rPr lang="en-GB" smtClean="0"/>
              <a:t>Ask each young person to fill in activity sheet XXX or </a:t>
            </a:r>
          </a:p>
          <a:p>
            <a:pPr eaLnBrk="1" hangingPunct="1">
              <a:spcBef>
                <a:spcPct val="0"/>
              </a:spcBef>
              <a:buFontTx/>
              <a:buChar char="-"/>
            </a:pPr>
            <a:r>
              <a:rPr lang="en-GB" smtClean="0"/>
              <a:t> Cut out the cards for each pupil in activity sheet XXX and they can vote after discussion by holding up the card that they agree with the most </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50E85-1AC1-42AD-8D24-1C45475B8112}" type="slidenum">
              <a:rPr lang="en-GB" smtClean="0"/>
              <a:pPr fontAlgn="base">
                <a:spcBef>
                  <a:spcPct val="0"/>
                </a:spcBef>
                <a:spcAft>
                  <a:spcPct val="0"/>
                </a:spcAft>
                <a:defRPr/>
              </a:pPr>
              <a:t>20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107950" y="908050"/>
            <a:ext cx="8856663" cy="5616575"/>
          </a:xfrm>
          <a:prstGeom prst="rect">
            <a:avLst/>
          </a:prstGeom>
          <a:solidFill>
            <a:srgbClr val="221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8"/>
          <p:cNvPicPr>
            <a:picLocks noChangeAspect="1"/>
          </p:cNvPicPr>
          <p:nvPr userDrawn="1"/>
        </p:nvPicPr>
        <p:blipFill>
          <a:blip r:embed="rId2" cstate="print"/>
          <a:srcRect/>
          <a:stretch>
            <a:fillRect/>
          </a:stretch>
        </p:blipFill>
        <p:spPr bwMode="auto">
          <a:xfrm>
            <a:off x="6910388" y="3429000"/>
            <a:ext cx="1838325" cy="792163"/>
          </a:xfrm>
          <a:prstGeom prst="rect">
            <a:avLst/>
          </a:prstGeom>
          <a:noFill/>
          <a:ln w="9525">
            <a:noFill/>
            <a:miter lim="800000"/>
            <a:headEnd/>
            <a:tailEnd/>
          </a:ln>
        </p:spPr>
      </p:pic>
      <p:sp>
        <p:nvSpPr>
          <p:cNvPr id="2" name="Title 1"/>
          <p:cNvSpPr>
            <a:spLocks noGrp="1"/>
          </p:cNvSpPr>
          <p:nvPr>
            <p:ph type="ctrTitle"/>
          </p:nvPr>
        </p:nvSpPr>
        <p:spPr>
          <a:xfrm>
            <a:off x="4427984" y="3367127"/>
            <a:ext cx="2376264" cy="915834"/>
          </a:xfrm>
        </p:spPr>
        <p:txBody>
          <a:bodyPr>
            <a:noAutofit/>
          </a:bodyPr>
          <a:lstStyle>
            <a:lvl1pPr>
              <a:defRPr sz="2400">
                <a:solidFill>
                  <a:schemeClr val="bg1"/>
                </a:solidFill>
                <a:latin typeface="Impact" panose="020B0806030902050204" pitchFamily="34" charset="0"/>
              </a:defRPr>
            </a:lvl1pPr>
          </a:lstStyle>
          <a:p>
            <a:r>
              <a:rPr lang="en-US" smtClean="0"/>
              <a:t>Click to edit Master 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TextBox 2"/>
          <p:cNvSpPr txBox="1"/>
          <p:nvPr userDrawn="1"/>
        </p:nvSpPr>
        <p:spPr>
          <a:xfrm>
            <a:off x="468313" y="1989138"/>
            <a:ext cx="1933575" cy="338137"/>
          </a:xfrm>
          <a:prstGeom prst="rect">
            <a:avLst/>
          </a:prstGeom>
          <a:solidFill>
            <a:srgbClr val="E1C222">
              <a:alpha val="70000"/>
            </a:srgbClr>
          </a:solidFill>
          <a:ln w="25400">
            <a:noFill/>
          </a:ln>
        </p:spPr>
        <p:txBody>
          <a:bodyPr>
            <a:spAutoFit/>
          </a:bodyPr>
          <a:lstStyle/>
          <a:p>
            <a:pPr fontAlgn="auto">
              <a:spcBef>
                <a:spcPts val="0"/>
              </a:spcBef>
              <a:spcAft>
                <a:spcPts val="0"/>
              </a:spcAft>
              <a:defRPr/>
            </a:pPr>
            <a:r>
              <a:rPr lang="en-GB" sz="1600" dirty="0">
                <a:solidFill>
                  <a:srgbClr val="221F72"/>
                </a:solidFill>
                <a:latin typeface="Impact" panose="020B0806030902050204" pitchFamily="34" charset="0"/>
                <a:cs typeface="Arial" panose="020B0604020202020204" pitchFamily="34" charset="0"/>
              </a:rPr>
              <a:t>Introduction</a:t>
            </a:r>
          </a:p>
        </p:txBody>
      </p:sp>
      <p:sp>
        <p:nvSpPr>
          <p:cNvPr id="4" name="Rectangle 3"/>
          <p:cNvSpPr/>
          <p:nvPr userDrawn="1"/>
        </p:nvSpPr>
        <p:spPr>
          <a:xfrm>
            <a:off x="611188" y="2427288"/>
            <a:ext cx="7993062" cy="2493962"/>
          </a:xfrm>
          <a:prstGeom prst="rect">
            <a:avLst/>
          </a:prstGeom>
        </p:spPr>
        <p:txBody>
          <a:bodyPr>
            <a:spAutoFit/>
          </a:bodyPr>
          <a:lstStyle/>
          <a:p>
            <a:pPr marL="171450" indent="-171450" fontAlgn="auto">
              <a:spcBef>
                <a:spcPts val="0"/>
              </a:spcBef>
              <a:spcAft>
                <a:spcPts val="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Jenny tells Tony that if he doesn’t give her his dinner money she will beat him up – not bullying (not repetitive, but unacceptable behaviour which needs a response).</a:t>
            </a:r>
          </a:p>
          <a:p>
            <a:pPr marL="171450" indent="-171450" fontAlgn="auto">
              <a:spcBef>
                <a:spcPts val="0"/>
              </a:spcBef>
              <a:spcAft>
                <a:spcPts val="0"/>
              </a:spcAft>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Holly and Jasmine have fallen out over a boyfriend and Jasmine refuses to speak to Holly – not bullying (no power imbalance, more relational conflict).</a:t>
            </a:r>
          </a:p>
          <a:p>
            <a:pPr marL="171450" indent="-171450" fontAlgn="auto">
              <a:spcBef>
                <a:spcPts val="0"/>
              </a:spcBef>
              <a:spcAft>
                <a:spcPts val="0"/>
              </a:spcAft>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Joel and Dean have had an argument. Joel kicks Dean’s bag across the floor – not bullying (relational conflict with no repetition).</a:t>
            </a:r>
          </a:p>
          <a:p>
            <a:pPr marL="171450" indent="-171450" fontAlgn="auto">
              <a:spcBef>
                <a:spcPts val="0"/>
              </a:spcBef>
              <a:spcAft>
                <a:spcPts val="0"/>
              </a:spcAft>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Peter accuses Rashid of stealing his game and they have a fight in the corridor – not bullying (relational conflict).</a:t>
            </a:r>
          </a:p>
          <a:p>
            <a:pPr marL="171450" indent="-171450" fontAlgn="auto">
              <a:spcBef>
                <a:spcPts val="0"/>
              </a:spcBef>
              <a:spcAft>
                <a:spcPts val="0"/>
              </a:spcAft>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Terry spits into a can of cola and says he will make Jake drink it – not bullying (it is not repetitive, although this is threatening behaviour which could be part of a pattern).</a:t>
            </a:r>
          </a:p>
        </p:txBody>
      </p:sp>
      <p:cxnSp>
        <p:nvCxnSpPr>
          <p:cNvPr id="5" name="Straight Connector 4"/>
          <p:cNvCxnSpPr/>
          <p:nvPr userDrawn="1"/>
        </p:nvCxnSpPr>
        <p:spPr>
          <a:xfrm>
            <a:off x="484188" y="2420938"/>
            <a:ext cx="0" cy="3600450"/>
          </a:xfrm>
          <a:prstGeom prst="line">
            <a:avLst/>
          </a:prstGeom>
          <a:ln w="25400">
            <a:solidFill>
              <a:srgbClr val="E1C22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560638" y="1993900"/>
            <a:ext cx="1935162" cy="339725"/>
          </a:xfrm>
          <a:prstGeom prst="rect">
            <a:avLst/>
          </a:prstGeom>
          <a:solidFill>
            <a:srgbClr val="E1C222"/>
          </a:solidFill>
          <a:ln w="25400">
            <a:noFill/>
          </a:ln>
        </p:spPr>
        <p:txBody>
          <a:bodyPr>
            <a:spAutoFit/>
          </a:bodyPr>
          <a:lstStyle/>
          <a:p>
            <a:pPr fontAlgn="auto">
              <a:spcBef>
                <a:spcPts val="0"/>
              </a:spcBef>
              <a:spcAft>
                <a:spcPts val="0"/>
              </a:spcAft>
              <a:defRPr/>
            </a:pPr>
            <a:r>
              <a:rPr lang="en-GB" sz="1600" dirty="0">
                <a:solidFill>
                  <a:srgbClr val="221F72"/>
                </a:solidFill>
                <a:latin typeface="Impact" panose="020B0806030902050204" pitchFamily="34" charset="0"/>
                <a:cs typeface="Arial" panose="020B0604020202020204" pitchFamily="34" charset="0"/>
              </a:rPr>
              <a:t>Not Bullying</a:t>
            </a:r>
          </a:p>
        </p:txBody>
      </p:sp>
      <p:sp>
        <p:nvSpPr>
          <p:cNvPr id="8" name="TextBox 7"/>
          <p:cNvSpPr txBox="1"/>
          <p:nvPr userDrawn="1"/>
        </p:nvSpPr>
        <p:spPr>
          <a:xfrm>
            <a:off x="4652963" y="1992313"/>
            <a:ext cx="1935162" cy="338137"/>
          </a:xfrm>
          <a:prstGeom prst="rect">
            <a:avLst/>
          </a:prstGeom>
          <a:solidFill>
            <a:srgbClr val="E1C222">
              <a:alpha val="70000"/>
            </a:srgbClr>
          </a:solidFill>
          <a:ln w="25400">
            <a:noFill/>
          </a:ln>
        </p:spPr>
        <p:txBody>
          <a:bodyPr>
            <a:spAutoFit/>
          </a:bodyPr>
          <a:lstStyle/>
          <a:p>
            <a:pPr fontAlgn="auto">
              <a:spcBef>
                <a:spcPts val="0"/>
              </a:spcBef>
              <a:spcAft>
                <a:spcPts val="0"/>
              </a:spcAft>
              <a:defRPr/>
            </a:pPr>
            <a:r>
              <a:rPr lang="en-GB" sz="1600" dirty="0">
                <a:solidFill>
                  <a:srgbClr val="221F72"/>
                </a:solidFill>
                <a:latin typeface="Impact" panose="020B0806030902050204" pitchFamily="34" charset="0"/>
                <a:cs typeface="Arial" panose="020B0604020202020204" pitchFamily="34" charset="0"/>
              </a:rPr>
              <a:t>Need more info.</a:t>
            </a:r>
          </a:p>
        </p:txBody>
      </p:sp>
      <p:sp>
        <p:nvSpPr>
          <p:cNvPr id="9" name="TextBox 8"/>
          <p:cNvSpPr txBox="1"/>
          <p:nvPr userDrawn="1"/>
        </p:nvSpPr>
        <p:spPr>
          <a:xfrm>
            <a:off x="6742113" y="1992313"/>
            <a:ext cx="1933575" cy="338137"/>
          </a:xfrm>
          <a:prstGeom prst="rect">
            <a:avLst/>
          </a:prstGeom>
          <a:solidFill>
            <a:srgbClr val="E1C222">
              <a:alpha val="70000"/>
            </a:srgbClr>
          </a:solidFill>
          <a:ln w="25400">
            <a:noFill/>
          </a:ln>
        </p:spPr>
        <p:txBody>
          <a:bodyPr>
            <a:spAutoFit/>
          </a:bodyPr>
          <a:lstStyle/>
          <a:p>
            <a:pPr fontAlgn="auto">
              <a:spcBef>
                <a:spcPts val="0"/>
              </a:spcBef>
              <a:spcAft>
                <a:spcPts val="0"/>
              </a:spcAft>
              <a:defRPr/>
            </a:pPr>
            <a:r>
              <a:rPr lang="en-GB" sz="1600" dirty="0">
                <a:solidFill>
                  <a:srgbClr val="221F72"/>
                </a:solidFill>
                <a:latin typeface="Impact" panose="020B0806030902050204" pitchFamily="34" charset="0"/>
                <a:cs typeface="Arial" panose="020B0604020202020204" pitchFamily="34" charset="0"/>
              </a:rPr>
              <a:t>Bullying</a:t>
            </a:r>
          </a:p>
        </p:txBody>
      </p:sp>
      <p:sp>
        <p:nvSpPr>
          <p:cNvPr id="6"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dirty="0"/>
          </a:p>
        </p:txBody>
      </p:sp>
      <p:sp>
        <p:nvSpPr>
          <p:cNvPr id="5" name="Picture Placeholder 4"/>
          <p:cNvSpPr>
            <a:spLocks noGrp="1"/>
          </p:cNvSpPr>
          <p:nvPr>
            <p:ph type="pic" sz="quarter" idx="10"/>
          </p:nvPr>
        </p:nvSpPr>
        <p:spPr>
          <a:xfrm>
            <a:off x="468313" y="1628775"/>
            <a:ext cx="8207375" cy="4464050"/>
          </a:xfrm>
        </p:spPr>
        <p:txBody>
          <a:bodyPr rtlCol="0">
            <a:normAutofit/>
          </a:bodyPr>
          <a:lstStyle/>
          <a:p>
            <a:pPr lvl="0"/>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Rectangle 4"/>
          <p:cNvSpPr/>
          <p:nvPr userDrawn="1"/>
        </p:nvSpPr>
        <p:spPr>
          <a:xfrm>
            <a:off x="7380288" y="5732463"/>
            <a:ext cx="1295400" cy="288925"/>
          </a:xfrm>
          <a:prstGeom prst="rect">
            <a:avLst/>
          </a:prstGeom>
          <a:solidFill>
            <a:srgbClr val="221F72">
              <a:alpha val="30000"/>
            </a:srgbClr>
          </a:solidFill>
          <a:ln>
            <a:solidFill>
              <a:srgbClr val="221F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rgbClr val="221F72"/>
                </a:solidFill>
                <a:latin typeface="Arial" panose="020B0604020202020204" pitchFamily="34" charset="0"/>
                <a:cs typeface="Arial" panose="020B0604020202020204" pitchFamily="34" charset="0"/>
              </a:rPr>
              <a:t>submit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12" name="Text Placeholder 11"/>
          <p:cNvSpPr>
            <a:spLocks noGrp="1"/>
          </p:cNvSpPr>
          <p:nvPr>
            <p:ph type="body" sz="quarter" idx="10"/>
          </p:nvPr>
        </p:nvSpPr>
        <p:spPr>
          <a:xfrm>
            <a:off x="4500563" y="2564904"/>
            <a:ext cx="4202113" cy="30241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13"/>
          <p:cNvSpPr>
            <a:spLocks noGrp="1"/>
          </p:cNvSpPr>
          <p:nvPr>
            <p:ph type="body" sz="quarter" idx="11"/>
          </p:nvPr>
        </p:nvSpPr>
        <p:spPr>
          <a:xfrm>
            <a:off x="468313" y="1700808"/>
            <a:ext cx="8207375" cy="647700"/>
          </a:xfrm>
        </p:spPr>
        <p:txBody>
          <a:bodyPr/>
          <a:lstStyle>
            <a:lvl1pPr marL="0" indent="0">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15" name="Text Placeholder 11"/>
          <p:cNvSpPr>
            <a:spLocks noGrp="1"/>
          </p:cNvSpPr>
          <p:nvPr>
            <p:ph type="body" sz="quarter" idx="10"/>
          </p:nvPr>
        </p:nvSpPr>
        <p:spPr>
          <a:xfrm>
            <a:off x="4500563" y="2564904"/>
            <a:ext cx="4202113" cy="30241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1"/>
          </p:nvPr>
        </p:nvSpPr>
        <p:spPr>
          <a:xfrm>
            <a:off x="468313" y="1700808"/>
            <a:ext cx="8207375" cy="647700"/>
          </a:xfrm>
        </p:spPr>
        <p:txBody>
          <a:bodyPr/>
          <a:lstStyle>
            <a:lvl1pPr marL="0" indent="0">
              <a:buNone/>
              <a:defRPr/>
            </a:lvl1pPr>
          </a:lstStyle>
          <a:p>
            <a:pPr lvl="0"/>
            <a:r>
              <a:rPr lang="en-US" smtClean="0"/>
              <a:t>Click to edit Master text styles</a:t>
            </a:r>
          </a:p>
        </p:txBody>
      </p:sp>
      <p:sp>
        <p:nvSpPr>
          <p:cNvPr id="17" name="Text Placeholder 16"/>
          <p:cNvSpPr>
            <a:spLocks noGrp="1"/>
          </p:cNvSpPr>
          <p:nvPr>
            <p:ph type="body" sz="quarter" idx="12"/>
          </p:nvPr>
        </p:nvSpPr>
        <p:spPr>
          <a:xfrm>
            <a:off x="468511" y="2564904"/>
            <a:ext cx="3527425" cy="287337"/>
          </a:xfrm>
          <a:solidFill>
            <a:srgbClr val="E1C222"/>
          </a:solidFill>
        </p:spPr>
        <p:txBody>
          <a:bodyPr>
            <a:noAutofit/>
          </a:bodyPr>
          <a:lstStyle>
            <a:lvl1pPr marL="0" indent="0">
              <a:buNone/>
              <a:defRPr sz="1600" b="0">
                <a:solidFill>
                  <a:srgbClr val="221F72"/>
                </a:solidFill>
                <a:latin typeface="Impact" panose="020B0806030902050204" pitchFamily="34" charset="0"/>
              </a:defRPr>
            </a:lvl1pPr>
            <a:lvl2pPr>
              <a:defRPr sz="1600">
                <a:solidFill>
                  <a:srgbClr val="221F72"/>
                </a:solidFill>
                <a:latin typeface="Impact" panose="020B0806030902050204" pitchFamily="34" charset="0"/>
              </a:defRPr>
            </a:lvl2pPr>
            <a:lvl3pPr>
              <a:defRPr sz="1600">
                <a:solidFill>
                  <a:srgbClr val="221F72"/>
                </a:solidFill>
                <a:latin typeface="Impact" panose="020B0806030902050204" pitchFamily="34" charset="0"/>
              </a:defRPr>
            </a:lvl3pPr>
            <a:lvl4pPr>
              <a:defRPr sz="1600">
                <a:solidFill>
                  <a:srgbClr val="221F72"/>
                </a:solidFill>
                <a:latin typeface="Impact" panose="020B0806030902050204" pitchFamily="34" charset="0"/>
              </a:defRPr>
            </a:lvl4pPr>
            <a:lvl5pPr>
              <a:defRPr sz="1600">
                <a:solidFill>
                  <a:srgbClr val="221F72"/>
                </a:solidFill>
                <a:latin typeface="Impact" panose="020B0806030902050204" pitchFamily="34" charset="0"/>
              </a:defRPr>
            </a:lvl5pPr>
          </a:lstStyle>
          <a:p>
            <a:pPr lvl="0"/>
            <a:r>
              <a:rPr lang="en-US" dirty="0" smtClean="0"/>
              <a:t>Click to edit Master text styles</a:t>
            </a:r>
          </a:p>
        </p:txBody>
      </p:sp>
      <p:sp>
        <p:nvSpPr>
          <p:cNvPr id="19" name="Text Placeholder 18"/>
          <p:cNvSpPr>
            <a:spLocks noGrp="1"/>
          </p:cNvSpPr>
          <p:nvPr>
            <p:ph type="body" sz="quarter" idx="13"/>
          </p:nvPr>
        </p:nvSpPr>
        <p:spPr>
          <a:xfrm>
            <a:off x="468313" y="2852738"/>
            <a:ext cx="3527425" cy="3384550"/>
          </a:xfrm>
          <a:solidFill>
            <a:srgbClr val="E1C222"/>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484188" y="1700213"/>
            <a:ext cx="0" cy="4321175"/>
          </a:xfrm>
          <a:prstGeom prst="line">
            <a:avLst/>
          </a:prstGeom>
          <a:ln w="25400">
            <a:solidFill>
              <a:srgbClr val="E1C22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4" name="Content Placeholder 3"/>
          <p:cNvSpPr>
            <a:spLocks noGrp="1"/>
          </p:cNvSpPr>
          <p:nvPr>
            <p:ph sz="half" idx="2"/>
          </p:nvPr>
        </p:nvSpPr>
        <p:spPr>
          <a:xfrm>
            <a:off x="4648200" y="1700809"/>
            <a:ext cx="4038600" cy="4320480"/>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Picture Placeholder 10"/>
          <p:cNvSpPr>
            <a:spLocks noGrp="1"/>
          </p:cNvSpPr>
          <p:nvPr>
            <p:ph type="pic" sz="quarter" idx="13"/>
          </p:nvPr>
        </p:nvSpPr>
        <p:spPr>
          <a:xfrm>
            <a:off x="611188" y="1700213"/>
            <a:ext cx="3889375" cy="4321175"/>
          </a:xfrm>
        </p:spPr>
        <p:txBody>
          <a:bodyPr rtlCol="0">
            <a:normAutofit/>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0" name="Rectangle 9"/>
          <p:cNvSpPr/>
          <p:nvPr userDrawn="1"/>
        </p:nvSpPr>
        <p:spPr>
          <a:xfrm>
            <a:off x="7380288" y="5732463"/>
            <a:ext cx="1295400" cy="288925"/>
          </a:xfrm>
          <a:prstGeom prst="rect">
            <a:avLst/>
          </a:prstGeom>
          <a:solidFill>
            <a:srgbClr val="221F72">
              <a:alpha val="30000"/>
            </a:srgbClr>
          </a:solidFill>
          <a:ln>
            <a:solidFill>
              <a:srgbClr val="221F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rgbClr val="221F72"/>
                </a:solidFill>
                <a:latin typeface="Arial" panose="020B0604020202020204" pitchFamily="34" charset="0"/>
                <a:cs typeface="Arial" panose="020B0604020202020204" pitchFamily="34" charset="0"/>
              </a:rPr>
              <a:t>submit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7" name="Picture Placeholder 6"/>
          <p:cNvSpPr>
            <a:spLocks noGrp="1"/>
          </p:cNvSpPr>
          <p:nvPr>
            <p:ph type="pic" sz="quarter" idx="10"/>
          </p:nvPr>
        </p:nvSpPr>
        <p:spPr>
          <a:xfrm>
            <a:off x="611188" y="3284985"/>
            <a:ext cx="2016224" cy="1751643"/>
          </a:xfrm>
        </p:spPr>
        <p:txBody>
          <a:bodyPr rtlCol="0">
            <a:normAutofit/>
          </a:bodyPr>
          <a:lstStyle/>
          <a:p>
            <a:pPr lvl="0"/>
            <a:endParaRPr lang="en-GB" noProof="0"/>
          </a:p>
        </p:txBody>
      </p:sp>
      <p:sp>
        <p:nvSpPr>
          <p:cNvPr id="12" name="Picture Placeholder 6"/>
          <p:cNvSpPr>
            <a:spLocks noGrp="1"/>
          </p:cNvSpPr>
          <p:nvPr>
            <p:ph type="pic" sz="quarter" idx="11"/>
          </p:nvPr>
        </p:nvSpPr>
        <p:spPr>
          <a:xfrm>
            <a:off x="3491880" y="3284985"/>
            <a:ext cx="2016224" cy="1751643"/>
          </a:xfrm>
        </p:spPr>
        <p:txBody>
          <a:bodyPr rtlCol="0">
            <a:normAutofit/>
          </a:bodyPr>
          <a:lstStyle/>
          <a:p>
            <a:pPr lvl="0"/>
            <a:endParaRPr lang="en-GB" noProof="0"/>
          </a:p>
        </p:txBody>
      </p:sp>
      <p:sp>
        <p:nvSpPr>
          <p:cNvPr id="17" name="Picture Placeholder 6"/>
          <p:cNvSpPr>
            <a:spLocks noGrp="1"/>
          </p:cNvSpPr>
          <p:nvPr>
            <p:ph type="pic" sz="quarter" idx="12"/>
          </p:nvPr>
        </p:nvSpPr>
        <p:spPr>
          <a:xfrm>
            <a:off x="6640873" y="3284984"/>
            <a:ext cx="2016224" cy="1751643"/>
          </a:xfrm>
        </p:spPr>
        <p:txBody>
          <a:bodyPr rtlCol="0">
            <a:normAutofit/>
          </a:bodyPr>
          <a:lstStyle/>
          <a:p>
            <a:pPr lvl="0"/>
            <a:endParaRPr lang="en-GB" noProof="0"/>
          </a:p>
        </p:txBody>
      </p:sp>
      <p:sp>
        <p:nvSpPr>
          <p:cNvPr id="19" name="Text Placeholder 18"/>
          <p:cNvSpPr>
            <a:spLocks noGrp="1"/>
          </p:cNvSpPr>
          <p:nvPr>
            <p:ph type="body" sz="quarter" idx="13"/>
          </p:nvPr>
        </p:nvSpPr>
        <p:spPr>
          <a:xfrm>
            <a:off x="611188" y="5156647"/>
            <a:ext cx="2016125" cy="288925"/>
          </a:xfrm>
        </p:spPr>
        <p:txBody>
          <a:bodyPr/>
          <a:lstStyle>
            <a:lvl1pPr marL="0" indent="0">
              <a:buNone/>
              <a:defRPr baseline="0"/>
            </a:lvl1pPr>
          </a:lstStyle>
          <a:p>
            <a:pPr lvl="0"/>
            <a:r>
              <a:rPr lang="en-US" smtClean="0"/>
              <a:t>Click to edit Master text styles</a:t>
            </a:r>
          </a:p>
        </p:txBody>
      </p:sp>
      <p:sp>
        <p:nvSpPr>
          <p:cNvPr id="20" name="Text Placeholder 18"/>
          <p:cNvSpPr>
            <a:spLocks noGrp="1"/>
          </p:cNvSpPr>
          <p:nvPr>
            <p:ph type="body" sz="quarter" idx="14"/>
          </p:nvPr>
        </p:nvSpPr>
        <p:spPr>
          <a:xfrm>
            <a:off x="3492500" y="5157192"/>
            <a:ext cx="2016125" cy="288925"/>
          </a:xfrm>
        </p:spPr>
        <p:txBody>
          <a:bodyPr/>
          <a:lstStyle>
            <a:lvl1pPr marL="0" indent="0">
              <a:buNone/>
              <a:defRPr baseline="0"/>
            </a:lvl1pPr>
          </a:lstStyle>
          <a:p>
            <a:pPr lvl="0"/>
            <a:r>
              <a:rPr lang="en-US" smtClean="0"/>
              <a:t>Click to edit Master text styles</a:t>
            </a:r>
          </a:p>
        </p:txBody>
      </p:sp>
      <p:sp>
        <p:nvSpPr>
          <p:cNvPr id="21" name="Text Placeholder 18"/>
          <p:cNvSpPr>
            <a:spLocks noGrp="1"/>
          </p:cNvSpPr>
          <p:nvPr>
            <p:ph type="body" sz="quarter" idx="15"/>
          </p:nvPr>
        </p:nvSpPr>
        <p:spPr>
          <a:xfrm>
            <a:off x="6660331" y="5157737"/>
            <a:ext cx="2016125" cy="288925"/>
          </a:xfrm>
        </p:spPr>
        <p:txBody>
          <a:bodyPr/>
          <a:lstStyle>
            <a:lvl1pPr marL="0" indent="0">
              <a:buNone/>
              <a:defRPr baseline="0"/>
            </a:lvl1pPr>
          </a:lstStyle>
          <a:p>
            <a:pPr lvl="0"/>
            <a:r>
              <a:rPr lang="en-US" smtClean="0"/>
              <a:t>Click to edit Master text styles</a:t>
            </a:r>
          </a:p>
        </p:txBody>
      </p:sp>
      <p:sp>
        <p:nvSpPr>
          <p:cNvPr id="23" name="Text Placeholder 22"/>
          <p:cNvSpPr>
            <a:spLocks noGrp="1"/>
          </p:cNvSpPr>
          <p:nvPr>
            <p:ph type="body" sz="quarter" idx="16"/>
          </p:nvPr>
        </p:nvSpPr>
        <p:spPr>
          <a:xfrm>
            <a:off x="468313" y="1700808"/>
            <a:ext cx="8207375" cy="1385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7" name="Picture Placeholder 6"/>
          <p:cNvSpPr>
            <a:spLocks noGrp="1"/>
          </p:cNvSpPr>
          <p:nvPr>
            <p:ph type="pic" sz="quarter" idx="10"/>
          </p:nvPr>
        </p:nvSpPr>
        <p:spPr>
          <a:xfrm>
            <a:off x="611188" y="3284985"/>
            <a:ext cx="2016224" cy="1751643"/>
          </a:xfrm>
        </p:spPr>
        <p:txBody>
          <a:bodyPr rtlCol="0">
            <a:normAutofit/>
          </a:bodyPr>
          <a:lstStyle/>
          <a:p>
            <a:pPr lvl="0"/>
            <a:endParaRPr lang="en-GB" noProof="0"/>
          </a:p>
        </p:txBody>
      </p:sp>
      <p:sp>
        <p:nvSpPr>
          <p:cNvPr id="12" name="Picture Placeholder 6"/>
          <p:cNvSpPr>
            <a:spLocks noGrp="1"/>
          </p:cNvSpPr>
          <p:nvPr>
            <p:ph type="pic" sz="quarter" idx="11"/>
          </p:nvPr>
        </p:nvSpPr>
        <p:spPr>
          <a:xfrm>
            <a:off x="3491880" y="3284985"/>
            <a:ext cx="2016224" cy="1751643"/>
          </a:xfrm>
        </p:spPr>
        <p:txBody>
          <a:bodyPr rtlCol="0">
            <a:normAutofit/>
          </a:bodyPr>
          <a:lstStyle/>
          <a:p>
            <a:pPr lvl="0"/>
            <a:endParaRPr lang="en-GB" noProof="0"/>
          </a:p>
        </p:txBody>
      </p:sp>
      <p:sp>
        <p:nvSpPr>
          <p:cNvPr id="17" name="Picture Placeholder 6"/>
          <p:cNvSpPr>
            <a:spLocks noGrp="1"/>
          </p:cNvSpPr>
          <p:nvPr>
            <p:ph type="pic" sz="quarter" idx="12"/>
          </p:nvPr>
        </p:nvSpPr>
        <p:spPr>
          <a:xfrm>
            <a:off x="6640873" y="3284984"/>
            <a:ext cx="2016224" cy="1751643"/>
          </a:xfrm>
        </p:spPr>
        <p:txBody>
          <a:bodyPr rtlCol="0">
            <a:normAutofit/>
          </a:bodyPr>
          <a:lstStyle/>
          <a:p>
            <a:pPr lvl="0"/>
            <a:endParaRPr lang="en-GB" noProof="0"/>
          </a:p>
        </p:txBody>
      </p:sp>
      <p:sp>
        <p:nvSpPr>
          <p:cNvPr id="19" name="Text Placeholder 18"/>
          <p:cNvSpPr>
            <a:spLocks noGrp="1"/>
          </p:cNvSpPr>
          <p:nvPr>
            <p:ph type="body" sz="quarter" idx="13"/>
          </p:nvPr>
        </p:nvSpPr>
        <p:spPr>
          <a:xfrm>
            <a:off x="611188" y="5156647"/>
            <a:ext cx="2016125" cy="288925"/>
          </a:xfrm>
        </p:spPr>
        <p:txBody>
          <a:bodyPr/>
          <a:lstStyle>
            <a:lvl1pPr marL="0" indent="0">
              <a:buNone/>
              <a:defRPr baseline="0"/>
            </a:lvl1pPr>
          </a:lstStyle>
          <a:p>
            <a:pPr lvl="0"/>
            <a:r>
              <a:rPr lang="en-US" smtClean="0"/>
              <a:t>Click to edit Master text styles</a:t>
            </a:r>
          </a:p>
        </p:txBody>
      </p:sp>
      <p:sp>
        <p:nvSpPr>
          <p:cNvPr id="20" name="Text Placeholder 18"/>
          <p:cNvSpPr>
            <a:spLocks noGrp="1"/>
          </p:cNvSpPr>
          <p:nvPr>
            <p:ph type="body" sz="quarter" idx="14"/>
          </p:nvPr>
        </p:nvSpPr>
        <p:spPr>
          <a:xfrm>
            <a:off x="3492500" y="5157192"/>
            <a:ext cx="2016125" cy="288925"/>
          </a:xfrm>
        </p:spPr>
        <p:txBody>
          <a:bodyPr/>
          <a:lstStyle>
            <a:lvl1pPr marL="0" indent="0">
              <a:buNone/>
              <a:defRPr baseline="0"/>
            </a:lvl1pPr>
          </a:lstStyle>
          <a:p>
            <a:pPr lvl="0"/>
            <a:r>
              <a:rPr lang="en-US" smtClean="0"/>
              <a:t>Click to edit Master text styles</a:t>
            </a:r>
          </a:p>
        </p:txBody>
      </p:sp>
      <p:sp>
        <p:nvSpPr>
          <p:cNvPr id="21" name="Text Placeholder 18"/>
          <p:cNvSpPr>
            <a:spLocks noGrp="1"/>
          </p:cNvSpPr>
          <p:nvPr>
            <p:ph type="body" sz="quarter" idx="15"/>
          </p:nvPr>
        </p:nvSpPr>
        <p:spPr>
          <a:xfrm>
            <a:off x="6660331" y="5157737"/>
            <a:ext cx="2016125" cy="288925"/>
          </a:xfrm>
        </p:spPr>
        <p:txBody>
          <a:bodyPr/>
          <a:lstStyle>
            <a:lvl1pPr marL="0" indent="0">
              <a:buNone/>
              <a:defRPr baseline="0"/>
            </a:lvl1pPr>
          </a:lstStyle>
          <a:p>
            <a:pPr lvl="0"/>
            <a:r>
              <a:rPr lang="en-US" smtClean="0"/>
              <a:t>Click to edit Master text styles</a:t>
            </a:r>
          </a:p>
        </p:txBody>
      </p:sp>
      <p:sp>
        <p:nvSpPr>
          <p:cNvPr id="9" name="Text Placeholder 8"/>
          <p:cNvSpPr>
            <a:spLocks noGrp="1"/>
          </p:cNvSpPr>
          <p:nvPr>
            <p:ph type="body" sz="quarter" idx="16"/>
          </p:nvPr>
        </p:nvSpPr>
        <p:spPr>
          <a:xfrm>
            <a:off x="468313" y="1700213"/>
            <a:ext cx="8207375" cy="360635"/>
          </a:xfrm>
          <a:solidFill>
            <a:srgbClr val="E1C222"/>
          </a:solidFill>
        </p:spPr>
        <p:txBody>
          <a:bodyPr>
            <a:normAutofit/>
          </a:bodyPr>
          <a:lstStyle>
            <a:lvl1pPr marL="0" indent="0">
              <a:buNone/>
              <a:defRPr sz="1600" b="0">
                <a:solidFill>
                  <a:srgbClr val="221F72"/>
                </a:solidFill>
                <a:latin typeface="Impact" panose="020B0806030902050204" pitchFamily="34" charset="0"/>
              </a:defRPr>
            </a:lvl1pPr>
          </a:lstStyle>
          <a:p>
            <a:pPr lvl="0"/>
            <a:r>
              <a:rPr lang="en-US" smtClean="0"/>
              <a:t>Click to edit Master text styles</a:t>
            </a:r>
          </a:p>
        </p:txBody>
      </p:sp>
      <p:sp>
        <p:nvSpPr>
          <p:cNvPr id="16" name="Text Placeholder 8"/>
          <p:cNvSpPr>
            <a:spLocks noGrp="1"/>
          </p:cNvSpPr>
          <p:nvPr>
            <p:ph type="body" sz="quarter" idx="17"/>
          </p:nvPr>
        </p:nvSpPr>
        <p:spPr>
          <a:xfrm>
            <a:off x="469081" y="2060848"/>
            <a:ext cx="8207375" cy="720080"/>
          </a:xfrm>
          <a:solidFill>
            <a:srgbClr val="E1C222"/>
          </a:solidFill>
        </p:spPr>
        <p:txBody>
          <a:bodyPr>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1E59256-2912-4D6A-80FF-E8AA3BB450AF}" type="datetimeFigureOut">
              <a:rPr lang="en-US"/>
              <a:pPr>
                <a:defRPr/>
              </a:pPr>
              <a:t>10/9/2014</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125E14A-C7AB-4C99-B738-EEEC81AABCF8}"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9A4100C-8326-4FF2-89D7-A9F740B0BC66}" type="datetimeFigureOut">
              <a:rPr lang="en-US"/>
              <a:pPr>
                <a:defRPr/>
              </a:pPr>
              <a:t>10/9/2014</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266F169-076A-4FA1-867C-FDC03CDC7EAD}"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7E9FE76-456D-4CB8-97E4-61C2F71C8907}" type="datetimeFigureOut">
              <a:rPr lang="en-GB"/>
              <a:pPr>
                <a:defRPr/>
              </a:pPr>
              <a:t>09/10/2014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2E7742D-1383-476B-B63A-2374CEBFA2C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23" name="Text Placeholder 22"/>
          <p:cNvSpPr>
            <a:spLocks noGrp="1"/>
          </p:cNvSpPr>
          <p:nvPr>
            <p:ph type="body" sz="quarter" idx="10"/>
          </p:nvPr>
        </p:nvSpPr>
        <p:spPr>
          <a:xfrm>
            <a:off x="4500563" y="1742029"/>
            <a:ext cx="4247901" cy="361782"/>
          </a:xfrm>
          <a:solidFill>
            <a:srgbClr val="E1C222"/>
          </a:solidFill>
        </p:spPr>
        <p:txBody>
          <a:bodyPr/>
          <a:lstStyle>
            <a:lvl1pPr marL="0" indent="0">
              <a:buNone/>
              <a:defRPr sz="1600" b="0">
                <a:solidFill>
                  <a:srgbClr val="221F72"/>
                </a:solidFill>
                <a:latin typeface="Impact" panose="020B080603090205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0"/>
            <a:endParaRPr lang="en-US" dirty="0" smtClean="0"/>
          </a:p>
        </p:txBody>
      </p:sp>
      <p:sp>
        <p:nvSpPr>
          <p:cNvPr id="24" name="Text Placeholder 22"/>
          <p:cNvSpPr>
            <a:spLocks noGrp="1"/>
          </p:cNvSpPr>
          <p:nvPr>
            <p:ph type="body" sz="quarter" idx="11"/>
          </p:nvPr>
        </p:nvSpPr>
        <p:spPr>
          <a:xfrm>
            <a:off x="4500563" y="2103810"/>
            <a:ext cx="4247901" cy="3485430"/>
          </a:xfrm>
          <a:solidFill>
            <a:srgbClr val="E1C222"/>
          </a:solidFill>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6" name="Text Placeholder 25"/>
          <p:cNvSpPr>
            <a:spLocks noGrp="1"/>
          </p:cNvSpPr>
          <p:nvPr>
            <p:ph type="body" sz="quarter" idx="12"/>
          </p:nvPr>
        </p:nvSpPr>
        <p:spPr>
          <a:xfrm>
            <a:off x="5795937" y="5588931"/>
            <a:ext cx="576263" cy="647700"/>
          </a:xfrm>
          <a:solidFill>
            <a:srgbClr val="E1C222"/>
          </a:solidFill>
        </p:spPr>
        <p:txBody>
          <a:bodyPr>
            <a:noAutofit/>
          </a:bodyPr>
          <a:lstStyle>
            <a:lvl1pPr marL="0" indent="0" algn="ctr">
              <a:buNone/>
              <a:defRPr sz="3600">
                <a:solidFill>
                  <a:srgbClr val="221F72"/>
                </a:solidFill>
                <a:latin typeface="Impact" panose="020B0806030902050204" pitchFamily="34" charset="0"/>
              </a:defRPr>
            </a:lvl1pPr>
          </a:lstStyle>
          <a:p>
            <a:pPr lvl="0"/>
            <a:r>
              <a:rPr lang="en-US" smtClean="0"/>
              <a:t>Click to edit Master text styles</a:t>
            </a:r>
          </a:p>
        </p:txBody>
      </p:sp>
      <p:sp>
        <p:nvSpPr>
          <p:cNvPr id="27" name="Text Placeholder 25"/>
          <p:cNvSpPr>
            <a:spLocks noGrp="1"/>
          </p:cNvSpPr>
          <p:nvPr>
            <p:ph type="body" sz="quarter" idx="13"/>
          </p:nvPr>
        </p:nvSpPr>
        <p:spPr>
          <a:xfrm>
            <a:off x="6588224" y="5589612"/>
            <a:ext cx="576263" cy="647700"/>
          </a:xfrm>
          <a:solidFill>
            <a:srgbClr val="E1C222">
              <a:alpha val="70000"/>
            </a:srgbClr>
          </a:solidFill>
        </p:spPr>
        <p:txBody>
          <a:bodyPr>
            <a:noAutofit/>
          </a:bodyPr>
          <a:lstStyle>
            <a:lvl1pPr marL="0" indent="0" algn="ctr">
              <a:buNone/>
              <a:defRPr sz="3600">
                <a:solidFill>
                  <a:srgbClr val="221F72"/>
                </a:solidFill>
                <a:latin typeface="Impact" panose="020B0806030902050204" pitchFamily="34" charset="0"/>
              </a:defRPr>
            </a:lvl1pPr>
          </a:lstStyle>
          <a:p>
            <a:pPr lvl="0"/>
            <a:r>
              <a:rPr lang="en-US" smtClean="0"/>
              <a:t>Click to edit Master text styles</a:t>
            </a:r>
          </a:p>
        </p:txBody>
      </p:sp>
      <p:sp>
        <p:nvSpPr>
          <p:cNvPr id="28" name="Text Placeholder 25"/>
          <p:cNvSpPr>
            <a:spLocks noGrp="1"/>
          </p:cNvSpPr>
          <p:nvPr>
            <p:ph type="body" sz="quarter" idx="14"/>
          </p:nvPr>
        </p:nvSpPr>
        <p:spPr>
          <a:xfrm>
            <a:off x="7380113" y="5589612"/>
            <a:ext cx="576263" cy="647700"/>
          </a:xfrm>
          <a:solidFill>
            <a:srgbClr val="E1C222">
              <a:alpha val="70000"/>
            </a:srgbClr>
          </a:solidFill>
        </p:spPr>
        <p:txBody>
          <a:bodyPr>
            <a:noAutofit/>
          </a:bodyPr>
          <a:lstStyle>
            <a:lvl1pPr marL="0" indent="0" algn="ctr">
              <a:buNone/>
              <a:defRPr sz="3600">
                <a:solidFill>
                  <a:srgbClr val="221F72"/>
                </a:solidFill>
                <a:latin typeface="Impact" panose="020B0806030902050204" pitchFamily="34" charset="0"/>
              </a:defRPr>
            </a:lvl1pPr>
          </a:lstStyle>
          <a:p>
            <a:pPr lvl="0"/>
            <a:r>
              <a:rPr lang="en-US" smtClean="0"/>
              <a:t>Click to edit Master text styles</a:t>
            </a:r>
          </a:p>
        </p:txBody>
      </p:sp>
      <p:sp>
        <p:nvSpPr>
          <p:cNvPr id="29" name="Text Placeholder 25"/>
          <p:cNvSpPr>
            <a:spLocks noGrp="1"/>
          </p:cNvSpPr>
          <p:nvPr>
            <p:ph type="body" sz="quarter" idx="15"/>
          </p:nvPr>
        </p:nvSpPr>
        <p:spPr>
          <a:xfrm>
            <a:off x="8172201" y="5589612"/>
            <a:ext cx="576263" cy="647700"/>
          </a:xfrm>
          <a:solidFill>
            <a:srgbClr val="E1C222">
              <a:alpha val="70000"/>
            </a:srgbClr>
          </a:solidFill>
        </p:spPr>
        <p:txBody>
          <a:bodyPr>
            <a:noAutofit/>
          </a:bodyPr>
          <a:lstStyle>
            <a:lvl1pPr marL="0" indent="0" algn="ctr">
              <a:buNone/>
              <a:defRPr sz="3600">
                <a:solidFill>
                  <a:srgbClr val="221F72"/>
                </a:solidFill>
                <a:latin typeface="Impact" panose="020B0806030902050204" pitchFamily="34" charset="0"/>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p:cNvSpPr/>
          <p:nvPr userDrawn="1"/>
        </p:nvSpPr>
        <p:spPr>
          <a:xfrm>
            <a:off x="4643438" y="3789363"/>
            <a:ext cx="2592387" cy="28733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userDrawn="1"/>
        </p:nvSpPr>
        <p:spPr>
          <a:xfrm>
            <a:off x="7380288" y="3789363"/>
            <a:ext cx="1295400" cy="287337"/>
          </a:xfrm>
          <a:prstGeom prst="rect">
            <a:avLst/>
          </a:prstGeom>
          <a:solidFill>
            <a:srgbClr val="221F72">
              <a:alpha val="30000"/>
            </a:srgbClr>
          </a:solidFill>
          <a:ln>
            <a:solidFill>
              <a:srgbClr val="221F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rgbClr val="221F72"/>
                </a:solidFill>
                <a:latin typeface="Arial" panose="020B0604020202020204" pitchFamily="34" charset="0"/>
                <a:cs typeface="Arial" panose="020B0604020202020204" pitchFamily="34" charset="0"/>
              </a:rPr>
              <a:t>submit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4" name="Text Placeholder 3"/>
          <p:cNvSpPr>
            <a:spLocks noGrp="1"/>
          </p:cNvSpPr>
          <p:nvPr>
            <p:ph type="body" sz="quarter" idx="10"/>
          </p:nvPr>
        </p:nvSpPr>
        <p:spPr>
          <a:xfrm>
            <a:off x="4500563" y="1773238"/>
            <a:ext cx="4175125" cy="18002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4643438" y="3789363"/>
            <a:ext cx="2592387" cy="28733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userDrawn="1"/>
        </p:nvSpPr>
        <p:spPr>
          <a:xfrm>
            <a:off x="7380288" y="3789363"/>
            <a:ext cx="1295400" cy="287337"/>
          </a:xfrm>
          <a:prstGeom prst="rect">
            <a:avLst/>
          </a:prstGeom>
          <a:solidFill>
            <a:srgbClr val="221F72">
              <a:alpha val="30000"/>
            </a:srgbClr>
          </a:solidFill>
          <a:ln>
            <a:solidFill>
              <a:srgbClr val="221F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rgbClr val="221F72"/>
                </a:solidFill>
                <a:latin typeface="Arial" panose="020B0604020202020204" pitchFamily="34" charset="0"/>
                <a:cs typeface="Arial" panose="020B0604020202020204" pitchFamily="34" charset="0"/>
              </a:rPr>
              <a:t>submit</a:t>
            </a:r>
          </a:p>
        </p:txBody>
      </p:sp>
      <p:sp>
        <p:nvSpPr>
          <p:cNvPr id="7" name="TextBox 6"/>
          <p:cNvSpPr txBox="1"/>
          <p:nvPr userDrawn="1"/>
        </p:nvSpPr>
        <p:spPr>
          <a:xfrm>
            <a:off x="468313" y="1989138"/>
            <a:ext cx="4032250" cy="4216400"/>
          </a:xfrm>
          <a:prstGeom prst="rect">
            <a:avLst/>
          </a:prstGeom>
          <a:solidFill>
            <a:srgbClr val="E1C222"/>
          </a:solidFill>
          <a:ln w="25400">
            <a:solidFill>
              <a:srgbClr val="E1C222"/>
            </a:solidFill>
          </a:ln>
        </p:spPr>
        <p:txBody>
          <a:bodyPr>
            <a:spAutoFit/>
          </a:bodyPr>
          <a:lstStyle/>
          <a:p>
            <a:pPr fontAlgn="auto">
              <a:spcBef>
                <a:spcPts val="0"/>
              </a:spcBef>
              <a:spcAft>
                <a:spcPts val="0"/>
              </a:spcAft>
              <a:defRPr/>
            </a:pPr>
            <a:r>
              <a:rPr lang="en-GB" sz="1600" dirty="0">
                <a:solidFill>
                  <a:srgbClr val="221F72"/>
                </a:solidFill>
                <a:latin typeface="Impact" panose="020B0806030902050204" pitchFamily="34" charset="0"/>
                <a:cs typeface="Arial" panose="020B0604020202020204" pitchFamily="34" charset="0"/>
              </a:rPr>
              <a:t>That’s right.</a:t>
            </a:r>
          </a:p>
          <a:p>
            <a:pPr fontAlgn="auto">
              <a:spcBef>
                <a:spcPts val="0"/>
              </a:spcBef>
              <a:spcAft>
                <a:spcPts val="0"/>
              </a:spcAft>
              <a:defRPr/>
            </a:pPr>
            <a:endParaRPr lang="en-GB" sz="1200" b="1" dirty="0">
              <a:latin typeface="Arial" panose="020B0604020202020204" pitchFamily="34" charset="0"/>
              <a:cs typeface="Arial" panose="020B0604020202020204" pitchFamily="34" charset="0"/>
            </a:endParaRPr>
          </a:p>
          <a:p>
            <a:pPr fontAlgn="auto">
              <a:spcBef>
                <a:spcPts val="0"/>
              </a:spcBef>
              <a:spcAft>
                <a:spcPts val="0"/>
              </a:spcAft>
              <a:defRPr/>
            </a:pPr>
            <a:r>
              <a:rPr lang="en-GB" sz="1200" b="1" dirty="0">
                <a:latin typeface="Arial" panose="020B0604020202020204" pitchFamily="34" charset="0"/>
                <a:cs typeface="Arial" panose="020B0604020202020204" pitchFamily="34" charset="0"/>
              </a:rPr>
              <a:t>Unfortunately, </a:t>
            </a:r>
            <a:r>
              <a:rPr lang="en-GB" sz="1200" b="1" u="sng" dirty="0">
                <a:solidFill>
                  <a:srgbClr val="221F72"/>
                </a:solidFill>
                <a:latin typeface="Arial" panose="020B0604020202020204" pitchFamily="34" charset="0"/>
                <a:cs typeface="Arial" panose="020B0604020202020204" pitchFamily="34" charset="0"/>
              </a:rPr>
              <a:t>research</a:t>
            </a:r>
            <a:r>
              <a:rPr lang="en-GB" sz="1200" b="1" dirty="0">
                <a:latin typeface="Arial" panose="020B0604020202020204" pitchFamily="34" charset="0"/>
                <a:cs typeface="Arial" panose="020B0604020202020204" pitchFamily="34" charset="0"/>
              </a:rPr>
              <a:t> suggests that anywhere from 18 – 26% of the school population may have experienced bullying during the previous term.</a:t>
            </a:r>
          </a:p>
          <a:p>
            <a:pPr fontAlgn="auto">
              <a:spcBef>
                <a:spcPts val="0"/>
              </a:spcBef>
              <a:spcAft>
                <a:spcPts val="0"/>
              </a:spcAft>
              <a:defRPr/>
            </a:pPr>
            <a:r>
              <a:rPr lang="en-GB" sz="1200" dirty="0">
                <a:latin typeface="Arial" panose="020B0604020202020204" pitchFamily="34" charset="0"/>
                <a:cs typeface="Arial" panose="020B0604020202020204" pitchFamily="34" charset="0"/>
              </a:rPr>
              <a:t> </a:t>
            </a:r>
          </a:p>
          <a:p>
            <a:pPr fontAlgn="auto">
              <a:spcBef>
                <a:spcPts val="0"/>
              </a:spcBef>
              <a:spcAft>
                <a:spcPts val="0"/>
              </a:spcAft>
              <a:defRPr/>
            </a:pPr>
            <a:r>
              <a:rPr lang="en-GB" sz="1200" dirty="0">
                <a:latin typeface="Arial" panose="020B0604020202020204" pitchFamily="34" charset="0"/>
                <a:cs typeface="Arial" panose="020B0604020202020204" pitchFamily="34" charset="0"/>
              </a:rPr>
              <a:t>Because bullying is also predominantly a behaviour which involves a wider group, it is likely that almost all children and young people are aware that some bullying is happening in their school or community, even if they are not directly involved.</a:t>
            </a:r>
          </a:p>
          <a:p>
            <a:pPr fontAlgn="auto">
              <a:spcBef>
                <a:spcPts val="0"/>
              </a:spcBef>
              <a:spcAft>
                <a:spcPts val="0"/>
              </a:spcAft>
              <a:defRPr/>
            </a:pPr>
            <a:r>
              <a:rPr lang="en-GB" sz="1200" dirty="0">
                <a:latin typeface="Arial" panose="020B0604020202020204" pitchFamily="34" charset="0"/>
                <a:cs typeface="Arial" panose="020B0604020202020204" pitchFamily="34" charset="0"/>
              </a:rPr>
              <a:t> </a:t>
            </a:r>
          </a:p>
          <a:p>
            <a:pPr fontAlgn="auto">
              <a:spcBef>
                <a:spcPts val="0"/>
              </a:spcBef>
              <a:spcAft>
                <a:spcPts val="0"/>
              </a:spcAft>
              <a:defRPr/>
            </a:pPr>
            <a:r>
              <a:rPr lang="en-GB" sz="1200" dirty="0">
                <a:latin typeface="Arial" panose="020B0604020202020204" pitchFamily="34" charset="0"/>
                <a:cs typeface="Arial" panose="020B0604020202020204" pitchFamily="34" charset="0"/>
              </a:rPr>
              <a:t>Learning how to identify and then respond to bullying behaviour at the earliest possible opportunity is key to ensuring that these behaviours do not endure and that children and young people are kept safe.</a:t>
            </a:r>
          </a:p>
          <a:p>
            <a:pPr fontAlgn="auto">
              <a:spcBef>
                <a:spcPts val="0"/>
              </a:spcBef>
              <a:spcAft>
                <a:spcPts val="0"/>
              </a:spcAft>
              <a:defRPr/>
            </a:pPr>
            <a:endParaRPr lang="en-GB" sz="1200" i="1" dirty="0">
              <a:latin typeface="Arial" panose="020B0604020202020204" pitchFamily="34" charset="0"/>
              <a:cs typeface="Arial" panose="020B0604020202020204" pitchFamily="34" charset="0"/>
            </a:endParaRPr>
          </a:p>
          <a:p>
            <a:pPr fontAlgn="auto">
              <a:spcBef>
                <a:spcPts val="0"/>
              </a:spcBef>
              <a:spcAft>
                <a:spcPts val="0"/>
              </a:spcAft>
              <a:defRPr/>
            </a:pPr>
            <a:endParaRPr lang="en-GB" sz="1200" i="1" dirty="0">
              <a:latin typeface="Arial" panose="020B0604020202020204" pitchFamily="34" charset="0"/>
              <a:cs typeface="Arial" panose="020B0604020202020204" pitchFamily="34" charset="0"/>
            </a:endParaRPr>
          </a:p>
          <a:p>
            <a:pPr fontAlgn="auto">
              <a:spcBef>
                <a:spcPts val="0"/>
              </a:spcBef>
              <a:spcAft>
                <a:spcPts val="0"/>
              </a:spcAft>
              <a:defRPr/>
            </a:pPr>
            <a:endParaRPr lang="en-GB" sz="1200" i="1" dirty="0">
              <a:latin typeface="Arial" panose="020B0604020202020204" pitchFamily="34" charset="0"/>
              <a:cs typeface="Arial" panose="020B0604020202020204" pitchFamily="34" charset="0"/>
            </a:endParaRPr>
          </a:p>
          <a:p>
            <a:pPr fontAlgn="auto">
              <a:spcBef>
                <a:spcPts val="0"/>
              </a:spcBef>
              <a:spcAft>
                <a:spcPts val="0"/>
              </a:spcAft>
              <a:defRPr/>
            </a:pPr>
            <a:endParaRPr lang="en-GB" sz="1200" i="1" dirty="0">
              <a:latin typeface="Arial" panose="020B0604020202020204" pitchFamily="34" charset="0"/>
              <a:cs typeface="Arial" panose="020B0604020202020204" pitchFamily="34" charset="0"/>
            </a:endParaRPr>
          </a:p>
          <a:p>
            <a:pPr fontAlgn="auto">
              <a:spcBef>
                <a:spcPts val="0"/>
              </a:spcBef>
              <a:spcAft>
                <a:spcPts val="0"/>
              </a:spcAft>
              <a:defRPr/>
            </a:pPr>
            <a:endParaRPr lang="en-GB" sz="1200" i="1" dirty="0">
              <a:latin typeface="Arial" panose="020B0604020202020204" pitchFamily="34" charset="0"/>
              <a:cs typeface="Arial" panose="020B0604020202020204" pitchFamily="34" charset="0"/>
            </a:endParaRPr>
          </a:p>
          <a:p>
            <a:pPr fontAlgn="auto">
              <a:spcBef>
                <a:spcPts val="0"/>
              </a:spcBef>
              <a:spcAft>
                <a:spcPts val="0"/>
              </a:spcAft>
              <a:defRPr/>
            </a:pPr>
            <a:endParaRPr lang="en-GB" sz="1200" i="1"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dirty="0"/>
          </a:p>
        </p:txBody>
      </p:sp>
      <p:sp>
        <p:nvSpPr>
          <p:cNvPr id="11" name="Text Placeholder 3"/>
          <p:cNvSpPr>
            <a:spLocks noGrp="1"/>
          </p:cNvSpPr>
          <p:nvPr>
            <p:ph type="body" sz="quarter" idx="10"/>
          </p:nvPr>
        </p:nvSpPr>
        <p:spPr>
          <a:xfrm>
            <a:off x="4500563" y="1773238"/>
            <a:ext cx="4175125" cy="18002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10" name="Straight Connector 9"/>
          <p:cNvCxnSpPr/>
          <p:nvPr userDrawn="1"/>
        </p:nvCxnSpPr>
        <p:spPr>
          <a:xfrm>
            <a:off x="468313" y="2924175"/>
            <a:ext cx="0" cy="1728788"/>
          </a:xfrm>
          <a:prstGeom prst="line">
            <a:avLst/>
          </a:prstGeom>
          <a:ln w="25400">
            <a:solidFill>
              <a:srgbClr val="E1C222"/>
            </a:solidFill>
          </a:ln>
        </p:spPr>
        <p:style>
          <a:lnRef idx="1">
            <a:schemeClr val="accent1"/>
          </a:lnRef>
          <a:fillRef idx="0">
            <a:schemeClr val="accent1"/>
          </a:fillRef>
          <a:effectRef idx="0">
            <a:schemeClr val="accent1"/>
          </a:effectRef>
          <a:fontRef idx="minor">
            <a:schemeClr val="tx1"/>
          </a:fontRef>
        </p:style>
      </p:cxnSp>
      <p:sp>
        <p:nvSpPr>
          <p:cNvPr id="18" name="Picture Placeholder 17"/>
          <p:cNvSpPr>
            <a:spLocks noGrp="1"/>
          </p:cNvSpPr>
          <p:nvPr>
            <p:ph type="pic" sz="quarter" idx="10"/>
          </p:nvPr>
        </p:nvSpPr>
        <p:spPr>
          <a:xfrm>
            <a:off x="540346" y="2924175"/>
            <a:ext cx="2303462" cy="1698625"/>
          </a:xfrm>
        </p:spPr>
        <p:txBody>
          <a:bodyPr rtlCol="0">
            <a:normAutofit/>
          </a:bodyPr>
          <a:lstStyle/>
          <a:p>
            <a:pPr lvl="0"/>
            <a:endParaRPr lang="en-GB" noProof="0"/>
          </a:p>
        </p:txBody>
      </p:sp>
      <p:sp>
        <p:nvSpPr>
          <p:cNvPr id="6"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dirty="0"/>
          </a:p>
        </p:txBody>
      </p:sp>
      <p:sp>
        <p:nvSpPr>
          <p:cNvPr id="20" name="Text Placeholder 19"/>
          <p:cNvSpPr>
            <a:spLocks noGrp="1"/>
          </p:cNvSpPr>
          <p:nvPr>
            <p:ph type="body" sz="quarter" idx="11"/>
          </p:nvPr>
        </p:nvSpPr>
        <p:spPr>
          <a:xfrm>
            <a:off x="468313" y="1918097"/>
            <a:ext cx="4464050" cy="358775"/>
          </a:xfrm>
          <a:solidFill>
            <a:srgbClr val="E1C222"/>
          </a:solidFill>
        </p:spPr>
        <p:txBody>
          <a:bodyPr>
            <a:normAutofit/>
          </a:bodyPr>
          <a:lstStyle>
            <a:lvl1pPr marL="0" indent="0">
              <a:buNone/>
              <a:defRPr sz="1600" b="0">
                <a:solidFill>
                  <a:srgbClr val="221F72"/>
                </a:solidFill>
                <a:latin typeface="Impact" panose="020B0806030902050204" pitchFamily="34" charset="0"/>
              </a:defRPr>
            </a:lvl1pPr>
          </a:lstStyle>
          <a:p>
            <a:pPr lvl="0"/>
            <a:r>
              <a:rPr lang="en-US" smtClean="0"/>
              <a:t>Click to edit Master text styles</a:t>
            </a:r>
          </a:p>
        </p:txBody>
      </p:sp>
      <p:sp>
        <p:nvSpPr>
          <p:cNvPr id="21" name="Text Placeholder 19"/>
          <p:cNvSpPr>
            <a:spLocks noGrp="1"/>
          </p:cNvSpPr>
          <p:nvPr>
            <p:ph type="body" sz="quarter" idx="12"/>
          </p:nvPr>
        </p:nvSpPr>
        <p:spPr>
          <a:xfrm>
            <a:off x="467544" y="2350145"/>
            <a:ext cx="4464050" cy="358775"/>
          </a:xfrm>
          <a:solidFill>
            <a:srgbClr val="E1C222"/>
          </a:solidFill>
        </p:spPr>
        <p:txBody>
          <a:bodyPr>
            <a:normAutofit/>
          </a:bodyPr>
          <a:lstStyle>
            <a:lvl1pPr marL="0" indent="0">
              <a:buNone/>
              <a:defRPr sz="1600" b="0">
                <a:solidFill>
                  <a:srgbClr val="221F72"/>
                </a:solidFill>
                <a:latin typeface="Impact" panose="020B0806030902050204" pitchFamily="34" charset="0"/>
              </a:defRPr>
            </a:lvl1pPr>
          </a:lstStyle>
          <a:p>
            <a:pPr lvl="0"/>
            <a:r>
              <a:rPr lang="en-US" smtClean="0"/>
              <a:t>Click to edit Master text styles</a:t>
            </a:r>
          </a:p>
        </p:txBody>
      </p:sp>
      <p:sp>
        <p:nvSpPr>
          <p:cNvPr id="22" name="Text Placeholder 19"/>
          <p:cNvSpPr>
            <a:spLocks noGrp="1"/>
          </p:cNvSpPr>
          <p:nvPr>
            <p:ph type="body" sz="quarter" idx="13"/>
          </p:nvPr>
        </p:nvSpPr>
        <p:spPr>
          <a:xfrm>
            <a:off x="467544" y="4797152"/>
            <a:ext cx="4464050" cy="358775"/>
          </a:xfrm>
          <a:solidFill>
            <a:srgbClr val="E1C222"/>
          </a:solidFill>
        </p:spPr>
        <p:txBody>
          <a:bodyPr>
            <a:normAutofit/>
          </a:bodyPr>
          <a:lstStyle>
            <a:lvl1pPr marL="0" indent="0">
              <a:buNone/>
              <a:defRPr sz="1600" b="0">
                <a:solidFill>
                  <a:srgbClr val="221F72"/>
                </a:solidFill>
                <a:latin typeface="Impact" panose="020B0806030902050204" pitchFamily="34" charset="0"/>
              </a:defRPr>
            </a:lvl1pPr>
          </a:lstStyle>
          <a:p>
            <a:pPr lvl="0"/>
            <a:r>
              <a:rPr lang="en-US" smtClean="0"/>
              <a:t>Click to edit Master text styles</a:t>
            </a:r>
          </a:p>
        </p:txBody>
      </p:sp>
      <p:sp>
        <p:nvSpPr>
          <p:cNvPr id="23" name="Text Placeholder 19"/>
          <p:cNvSpPr>
            <a:spLocks noGrp="1"/>
          </p:cNvSpPr>
          <p:nvPr>
            <p:ph type="body" sz="quarter" idx="14"/>
          </p:nvPr>
        </p:nvSpPr>
        <p:spPr>
          <a:xfrm>
            <a:off x="467990" y="5229200"/>
            <a:ext cx="4464050" cy="358775"/>
          </a:xfrm>
          <a:solidFill>
            <a:srgbClr val="E1C222"/>
          </a:solidFill>
        </p:spPr>
        <p:txBody>
          <a:bodyPr>
            <a:normAutofit/>
          </a:bodyPr>
          <a:lstStyle>
            <a:lvl1pPr marL="0" indent="0">
              <a:buNone/>
              <a:defRPr sz="1600" b="0">
                <a:solidFill>
                  <a:srgbClr val="221F72"/>
                </a:solidFill>
                <a:latin typeface="Impact" panose="020B0806030902050204" pitchFamily="34" charset="0"/>
              </a:defRPr>
            </a:lvl1pPr>
          </a:lstStyle>
          <a:p>
            <a:pPr lvl="0"/>
            <a:r>
              <a:rPr lang="en-US" smtClean="0"/>
              <a:t>Click to edit Master text styles</a:t>
            </a:r>
          </a:p>
        </p:txBody>
      </p:sp>
      <p:sp>
        <p:nvSpPr>
          <p:cNvPr id="24" name="Text Placeholder 19"/>
          <p:cNvSpPr>
            <a:spLocks noGrp="1"/>
          </p:cNvSpPr>
          <p:nvPr>
            <p:ph type="body" sz="quarter" idx="15"/>
          </p:nvPr>
        </p:nvSpPr>
        <p:spPr>
          <a:xfrm>
            <a:off x="468436" y="5661248"/>
            <a:ext cx="4464050" cy="358775"/>
          </a:xfrm>
          <a:solidFill>
            <a:srgbClr val="E1C222"/>
          </a:solidFill>
        </p:spPr>
        <p:txBody>
          <a:bodyPr>
            <a:normAutofit/>
          </a:bodyPr>
          <a:lstStyle>
            <a:lvl1pPr marL="0" indent="0">
              <a:buNone/>
              <a:defRPr sz="1600" b="0">
                <a:solidFill>
                  <a:srgbClr val="221F72"/>
                </a:solidFill>
                <a:latin typeface="Impact" panose="020B0806030902050204" pitchFamily="34" charset="0"/>
              </a:defRPr>
            </a:lvl1pPr>
          </a:lstStyle>
          <a:p>
            <a:pPr lvl="0"/>
            <a:r>
              <a:rPr lang="en-US" smtClean="0"/>
              <a:t>Click to edit Master text styles</a:t>
            </a:r>
          </a:p>
        </p:txBody>
      </p:sp>
      <p:sp>
        <p:nvSpPr>
          <p:cNvPr id="26" name="Text Placeholder 25"/>
          <p:cNvSpPr>
            <a:spLocks noGrp="1"/>
          </p:cNvSpPr>
          <p:nvPr>
            <p:ph type="body" sz="quarter" idx="16"/>
          </p:nvPr>
        </p:nvSpPr>
        <p:spPr>
          <a:xfrm>
            <a:off x="2916126" y="2924944"/>
            <a:ext cx="5688012" cy="158417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4921250" y="2630488"/>
            <a:ext cx="1849438" cy="1287462"/>
          </a:xfrm>
          <a:prstGeom prst="rect">
            <a:avLst/>
          </a:prstGeom>
          <a:solidFill>
            <a:schemeClr val="bg1"/>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extBox 3"/>
          <p:cNvSpPr txBox="1"/>
          <p:nvPr userDrawn="1"/>
        </p:nvSpPr>
        <p:spPr>
          <a:xfrm>
            <a:off x="4921250" y="3036888"/>
            <a:ext cx="1849438" cy="646112"/>
          </a:xfrm>
          <a:prstGeom prst="rect">
            <a:avLst/>
          </a:prstGeom>
          <a:noFill/>
        </p:spPr>
        <p:txBody>
          <a:bodyPr>
            <a:spAutoFit/>
          </a:bodyPr>
          <a:lstStyle/>
          <a:p>
            <a:pPr fontAlgn="auto">
              <a:spcBef>
                <a:spcPts val="0"/>
              </a:spcBef>
              <a:spcAft>
                <a:spcPts val="0"/>
              </a:spcAft>
              <a:defRPr/>
            </a:pPr>
            <a:r>
              <a:rPr lang="en-GB" sz="1200" dirty="0">
                <a:latin typeface="Arial" panose="020B0604020202020204" pitchFamily="34" charset="0"/>
                <a:cs typeface="Arial" panose="020B0604020202020204" pitchFamily="34" charset="0"/>
              </a:rPr>
              <a:t>Dena keeps telling Susan to wear deodorant. </a:t>
            </a:r>
            <a:endParaRPr lang="en-GB" sz="1000" dirty="0">
              <a:latin typeface="Arial" panose="020B0604020202020204" pitchFamily="34" charset="0"/>
              <a:cs typeface="Arial" panose="020B0604020202020204" pitchFamily="34" charset="0"/>
            </a:endParaRPr>
          </a:p>
        </p:txBody>
      </p:sp>
      <p:sp>
        <p:nvSpPr>
          <p:cNvPr id="5" name="Rectangle 4"/>
          <p:cNvSpPr/>
          <p:nvPr userDrawn="1"/>
        </p:nvSpPr>
        <p:spPr>
          <a:xfrm>
            <a:off x="2749550" y="2627313"/>
            <a:ext cx="1849438" cy="1290637"/>
          </a:xfrm>
          <a:prstGeom prst="rect">
            <a:avLst/>
          </a:prstGeom>
          <a:solidFill>
            <a:schemeClr val="bg1"/>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a:xfrm>
            <a:off x="520700" y="2627313"/>
            <a:ext cx="1863725" cy="1262062"/>
          </a:xfrm>
          <a:prstGeom prst="rect">
            <a:avLst/>
          </a:prstGeom>
          <a:solidFill>
            <a:schemeClr val="bg1"/>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userDrawn="1"/>
        </p:nvSpPr>
        <p:spPr>
          <a:xfrm>
            <a:off x="468313" y="1662113"/>
            <a:ext cx="8207375" cy="830262"/>
          </a:xfrm>
          <a:prstGeom prst="rect">
            <a:avLst/>
          </a:prstGeom>
        </p:spPr>
        <p:txBody>
          <a:bodyPr>
            <a:spAutoFit/>
          </a:bodyPr>
          <a:lstStyle/>
          <a:p>
            <a:pPr fontAlgn="auto">
              <a:spcBef>
                <a:spcPts val="0"/>
              </a:spcBef>
              <a:spcAft>
                <a:spcPts val="0"/>
              </a:spcAft>
              <a:defRPr/>
            </a:pPr>
            <a:r>
              <a:rPr lang="en-GB" sz="1200" b="1" dirty="0">
                <a:latin typeface="Arial" panose="020B0604020202020204" pitchFamily="34" charset="0"/>
                <a:cs typeface="Arial" panose="020B0604020202020204" pitchFamily="34" charset="0"/>
              </a:rPr>
              <a:t>Bullying is repetitive, intentional and involves an imbalance of power. </a:t>
            </a:r>
          </a:p>
          <a:p>
            <a:pPr fontAlgn="auto">
              <a:spcBef>
                <a:spcPts val="0"/>
              </a:spcBef>
              <a:spcAft>
                <a:spcPts val="0"/>
              </a:spcAft>
              <a:defRPr/>
            </a:pPr>
            <a:endParaRPr lang="en-GB" sz="1200" b="1" dirty="0">
              <a:latin typeface="Arial" panose="020B0604020202020204" pitchFamily="34" charset="0"/>
              <a:cs typeface="Arial" panose="020B0604020202020204" pitchFamily="34" charset="0"/>
            </a:endParaRPr>
          </a:p>
          <a:p>
            <a:pPr fontAlgn="auto">
              <a:spcBef>
                <a:spcPts val="0"/>
              </a:spcBef>
              <a:spcAft>
                <a:spcPts val="0"/>
              </a:spcAft>
              <a:defRPr/>
            </a:pPr>
            <a:r>
              <a:rPr lang="en-GB" sz="1200" b="1" dirty="0">
                <a:latin typeface="Arial" panose="020B0604020202020204" pitchFamily="34" charset="0"/>
                <a:cs typeface="Arial" panose="020B0604020202020204" pitchFamily="34" charset="0"/>
              </a:rPr>
              <a:t>Drag each example to the correct classification:</a:t>
            </a:r>
          </a:p>
          <a:p>
            <a:pPr fontAlgn="auto">
              <a:spcBef>
                <a:spcPts val="0"/>
              </a:spcBef>
              <a:spcAft>
                <a:spcPts val="0"/>
              </a:spcAft>
              <a:defRPr/>
            </a:pPr>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9" name="Rectangle 8"/>
          <p:cNvSpPr/>
          <p:nvPr userDrawn="1"/>
        </p:nvSpPr>
        <p:spPr>
          <a:xfrm>
            <a:off x="481013" y="4205288"/>
            <a:ext cx="2268537" cy="1727200"/>
          </a:xfrm>
          <a:prstGeom prst="rect">
            <a:avLst/>
          </a:prstGeom>
          <a:solidFill>
            <a:schemeClr val="bg1"/>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ectangle 9"/>
          <p:cNvSpPr/>
          <p:nvPr userDrawn="1"/>
        </p:nvSpPr>
        <p:spPr>
          <a:xfrm>
            <a:off x="3348038" y="4205288"/>
            <a:ext cx="2374900" cy="1727200"/>
          </a:xfrm>
          <a:prstGeom prst="rect">
            <a:avLst/>
          </a:prstGeom>
          <a:solidFill>
            <a:schemeClr val="bg1"/>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Rectangle 10"/>
          <p:cNvSpPr/>
          <p:nvPr userDrawn="1"/>
        </p:nvSpPr>
        <p:spPr>
          <a:xfrm>
            <a:off x="6372225" y="4205288"/>
            <a:ext cx="2273300" cy="1727200"/>
          </a:xfrm>
          <a:prstGeom prst="rect">
            <a:avLst/>
          </a:prstGeom>
          <a:solidFill>
            <a:schemeClr val="bg1"/>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TextBox 11"/>
          <p:cNvSpPr txBox="1"/>
          <p:nvPr userDrawn="1"/>
        </p:nvSpPr>
        <p:spPr>
          <a:xfrm>
            <a:off x="481013" y="5580063"/>
            <a:ext cx="965200" cy="369887"/>
          </a:xfrm>
          <a:prstGeom prst="rect">
            <a:avLst/>
          </a:prstGeom>
          <a:noFill/>
        </p:spPr>
        <p:txBody>
          <a:bodyPr wrap="none">
            <a:spAutoFit/>
          </a:bodyPr>
          <a:lstStyle/>
          <a:p>
            <a:pPr fontAlgn="auto">
              <a:spcBef>
                <a:spcPts val="0"/>
              </a:spcBef>
              <a:spcAft>
                <a:spcPts val="0"/>
              </a:spcAft>
              <a:defRPr/>
            </a:pPr>
            <a:r>
              <a:rPr lang="en-GB" dirty="0">
                <a:solidFill>
                  <a:schemeClr val="bg1">
                    <a:lumMod val="50000"/>
                  </a:schemeClr>
                </a:solidFill>
                <a:latin typeface="Impact" panose="020B0806030902050204" pitchFamily="34" charset="0"/>
              </a:rPr>
              <a:t>Bullying</a:t>
            </a:r>
          </a:p>
        </p:txBody>
      </p:sp>
      <p:sp>
        <p:nvSpPr>
          <p:cNvPr id="13" name="TextBox 12"/>
          <p:cNvSpPr txBox="1"/>
          <p:nvPr userDrawn="1"/>
        </p:nvSpPr>
        <p:spPr>
          <a:xfrm>
            <a:off x="3348038" y="5580063"/>
            <a:ext cx="2374900" cy="369887"/>
          </a:xfrm>
          <a:prstGeom prst="rect">
            <a:avLst/>
          </a:prstGeom>
          <a:noFill/>
        </p:spPr>
        <p:txBody>
          <a:bodyPr>
            <a:spAutoFit/>
          </a:bodyPr>
          <a:lstStyle/>
          <a:p>
            <a:pPr fontAlgn="auto">
              <a:spcBef>
                <a:spcPts val="0"/>
              </a:spcBef>
              <a:spcAft>
                <a:spcPts val="0"/>
              </a:spcAft>
              <a:defRPr/>
            </a:pPr>
            <a:r>
              <a:rPr lang="en-GB" dirty="0">
                <a:solidFill>
                  <a:schemeClr val="bg1">
                    <a:lumMod val="50000"/>
                  </a:schemeClr>
                </a:solidFill>
                <a:latin typeface="Impact" panose="020B0806030902050204" pitchFamily="34" charset="0"/>
              </a:rPr>
              <a:t>Need more information</a:t>
            </a:r>
          </a:p>
        </p:txBody>
      </p:sp>
      <p:sp>
        <p:nvSpPr>
          <p:cNvPr id="14" name="TextBox 13"/>
          <p:cNvSpPr txBox="1"/>
          <p:nvPr userDrawn="1"/>
        </p:nvSpPr>
        <p:spPr>
          <a:xfrm>
            <a:off x="6372225" y="5580063"/>
            <a:ext cx="1311275" cy="369887"/>
          </a:xfrm>
          <a:prstGeom prst="rect">
            <a:avLst/>
          </a:prstGeom>
          <a:noFill/>
        </p:spPr>
        <p:txBody>
          <a:bodyPr wrap="none">
            <a:spAutoFit/>
          </a:bodyPr>
          <a:lstStyle/>
          <a:p>
            <a:pPr fontAlgn="auto">
              <a:spcBef>
                <a:spcPts val="0"/>
              </a:spcBef>
              <a:spcAft>
                <a:spcPts val="0"/>
              </a:spcAft>
              <a:defRPr/>
            </a:pPr>
            <a:r>
              <a:rPr lang="en-GB" dirty="0">
                <a:solidFill>
                  <a:schemeClr val="bg1">
                    <a:lumMod val="50000"/>
                  </a:schemeClr>
                </a:solidFill>
                <a:latin typeface="Impact" panose="020B0806030902050204" pitchFamily="34" charset="0"/>
              </a:rPr>
              <a:t>Not bullying</a:t>
            </a:r>
          </a:p>
        </p:txBody>
      </p:sp>
      <p:sp>
        <p:nvSpPr>
          <p:cNvPr id="15" name="TextBox 14"/>
          <p:cNvSpPr txBox="1"/>
          <p:nvPr userDrawn="1"/>
        </p:nvSpPr>
        <p:spPr>
          <a:xfrm>
            <a:off x="520700" y="2627313"/>
            <a:ext cx="1863725" cy="400050"/>
          </a:xfrm>
          <a:prstGeom prst="rect">
            <a:avLst/>
          </a:prstGeom>
          <a:solidFill>
            <a:srgbClr val="E1C222"/>
          </a:solidFill>
        </p:spPr>
        <p:txBody>
          <a:bodyPr>
            <a:spAutoFit/>
          </a:bodyPr>
          <a:lstStyle/>
          <a:p>
            <a:pPr algn="ctr" fontAlgn="auto">
              <a:spcBef>
                <a:spcPts val="0"/>
              </a:spcBef>
              <a:spcAft>
                <a:spcPts val="0"/>
              </a:spcAft>
              <a:defRPr/>
            </a:pPr>
            <a:r>
              <a:rPr lang="en-GB" sz="2000" dirty="0">
                <a:solidFill>
                  <a:srgbClr val="221F72"/>
                </a:solidFill>
                <a:latin typeface="Impact" panose="020B0806030902050204" pitchFamily="34" charset="0"/>
              </a:rPr>
              <a:t>1</a:t>
            </a:r>
          </a:p>
        </p:txBody>
      </p:sp>
      <p:sp>
        <p:nvSpPr>
          <p:cNvPr id="16" name="TextBox 15"/>
          <p:cNvSpPr txBox="1"/>
          <p:nvPr userDrawn="1"/>
        </p:nvSpPr>
        <p:spPr>
          <a:xfrm>
            <a:off x="2741613" y="2625725"/>
            <a:ext cx="1857375" cy="400050"/>
          </a:xfrm>
          <a:prstGeom prst="rect">
            <a:avLst/>
          </a:prstGeom>
          <a:solidFill>
            <a:srgbClr val="E1C222"/>
          </a:solidFill>
        </p:spPr>
        <p:txBody>
          <a:bodyPr>
            <a:spAutoFit/>
          </a:bodyPr>
          <a:lstStyle/>
          <a:p>
            <a:pPr algn="ctr" fontAlgn="auto">
              <a:spcBef>
                <a:spcPts val="0"/>
              </a:spcBef>
              <a:spcAft>
                <a:spcPts val="0"/>
              </a:spcAft>
              <a:defRPr/>
            </a:pPr>
            <a:r>
              <a:rPr lang="en-GB" sz="2000" dirty="0">
                <a:solidFill>
                  <a:srgbClr val="221F72"/>
                </a:solidFill>
                <a:latin typeface="Impact" panose="020B0806030902050204" pitchFamily="34" charset="0"/>
              </a:rPr>
              <a:t>2</a:t>
            </a:r>
          </a:p>
        </p:txBody>
      </p:sp>
      <p:sp>
        <p:nvSpPr>
          <p:cNvPr id="17" name="TextBox 16"/>
          <p:cNvSpPr txBox="1"/>
          <p:nvPr userDrawn="1"/>
        </p:nvSpPr>
        <p:spPr>
          <a:xfrm>
            <a:off x="4914900" y="2625725"/>
            <a:ext cx="1855788" cy="400050"/>
          </a:xfrm>
          <a:prstGeom prst="rect">
            <a:avLst/>
          </a:prstGeom>
          <a:solidFill>
            <a:srgbClr val="E1C222"/>
          </a:solidFill>
        </p:spPr>
        <p:txBody>
          <a:bodyPr>
            <a:spAutoFit/>
          </a:bodyPr>
          <a:lstStyle/>
          <a:p>
            <a:pPr algn="ctr" fontAlgn="auto">
              <a:spcBef>
                <a:spcPts val="0"/>
              </a:spcBef>
              <a:spcAft>
                <a:spcPts val="0"/>
              </a:spcAft>
              <a:defRPr/>
            </a:pPr>
            <a:r>
              <a:rPr lang="en-GB" sz="2000" dirty="0">
                <a:solidFill>
                  <a:srgbClr val="221F72"/>
                </a:solidFill>
                <a:latin typeface="Impact" panose="020B0806030902050204" pitchFamily="34" charset="0"/>
              </a:rPr>
              <a:t>3</a:t>
            </a:r>
          </a:p>
        </p:txBody>
      </p:sp>
      <p:sp>
        <p:nvSpPr>
          <p:cNvPr id="18" name="TextBox 17"/>
          <p:cNvSpPr txBox="1"/>
          <p:nvPr userDrawn="1"/>
        </p:nvSpPr>
        <p:spPr>
          <a:xfrm>
            <a:off x="520700" y="3027363"/>
            <a:ext cx="1863725" cy="831850"/>
          </a:xfrm>
          <a:prstGeom prst="rect">
            <a:avLst/>
          </a:prstGeom>
          <a:noFill/>
        </p:spPr>
        <p:txBody>
          <a:bodyPr>
            <a:spAutoFit/>
          </a:bodyPr>
          <a:lstStyle/>
          <a:p>
            <a:pPr fontAlgn="auto">
              <a:spcBef>
                <a:spcPts val="0"/>
              </a:spcBef>
              <a:spcAft>
                <a:spcPts val="0"/>
              </a:spcAft>
              <a:defRPr/>
            </a:pPr>
            <a:r>
              <a:rPr lang="en-GB" sz="1200" dirty="0">
                <a:latin typeface="Arial" panose="020B0604020202020204" pitchFamily="34" charset="0"/>
                <a:cs typeface="Arial" panose="020B0604020202020204" pitchFamily="34" charset="0"/>
              </a:rPr>
              <a:t>Each time Ramon walks into a class a group of pupils giggle and whisper.</a:t>
            </a:r>
          </a:p>
        </p:txBody>
      </p:sp>
      <p:sp>
        <p:nvSpPr>
          <p:cNvPr id="19" name="TextBox 18"/>
          <p:cNvSpPr txBox="1"/>
          <p:nvPr userDrawn="1"/>
        </p:nvSpPr>
        <p:spPr>
          <a:xfrm>
            <a:off x="2741613" y="3017838"/>
            <a:ext cx="1857375" cy="830262"/>
          </a:xfrm>
          <a:prstGeom prst="rect">
            <a:avLst/>
          </a:prstGeom>
          <a:noFill/>
        </p:spPr>
        <p:txBody>
          <a:bodyPr>
            <a:spAutoFit/>
          </a:bodyPr>
          <a:lstStyle/>
          <a:p>
            <a:pPr fontAlgn="auto">
              <a:spcBef>
                <a:spcPts val="0"/>
              </a:spcBef>
              <a:spcAft>
                <a:spcPts val="0"/>
              </a:spcAft>
              <a:defRPr/>
            </a:pPr>
            <a:r>
              <a:rPr lang="en-GB" sz="1200" dirty="0">
                <a:latin typeface="Arial" panose="020B0604020202020204" pitchFamily="34" charset="0"/>
                <a:cs typeface="Arial" panose="020B0604020202020204" pitchFamily="34" charset="0"/>
              </a:rPr>
              <a:t>Dean’s parents have split up. Mark tells everyone else in the class</a:t>
            </a:r>
          </a:p>
        </p:txBody>
      </p:sp>
      <p:sp>
        <p:nvSpPr>
          <p:cNvPr id="6"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p:cNvSpPr/>
          <p:nvPr userDrawn="1"/>
        </p:nvSpPr>
        <p:spPr>
          <a:xfrm>
            <a:off x="3348038" y="4205288"/>
            <a:ext cx="2374900" cy="1727200"/>
          </a:xfrm>
          <a:prstGeom prst="rect">
            <a:avLst/>
          </a:prstGeom>
          <a:solidFill>
            <a:schemeClr val="bg1"/>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3"/>
          <p:cNvSpPr/>
          <p:nvPr userDrawn="1"/>
        </p:nvSpPr>
        <p:spPr>
          <a:xfrm>
            <a:off x="6372225" y="4205288"/>
            <a:ext cx="2273300" cy="1727200"/>
          </a:xfrm>
          <a:prstGeom prst="rect">
            <a:avLst/>
          </a:prstGeom>
          <a:solidFill>
            <a:schemeClr val="bg1"/>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userDrawn="1"/>
        </p:nvSpPr>
        <p:spPr>
          <a:xfrm>
            <a:off x="481013" y="4205288"/>
            <a:ext cx="2268537" cy="1727200"/>
          </a:xfrm>
          <a:prstGeom prst="rect">
            <a:avLst/>
          </a:prstGeom>
          <a:solidFill>
            <a:schemeClr val="bg1"/>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a:xfrm>
            <a:off x="3425825" y="4281488"/>
            <a:ext cx="1851025" cy="1287462"/>
          </a:xfrm>
          <a:prstGeom prst="rect">
            <a:avLst/>
          </a:prstGeom>
          <a:solidFill>
            <a:schemeClr val="bg1"/>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userDrawn="1"/>
        </p:nvSpPr>
        <p:spPr>
          <a:xfrm>
            <a:off x="3425825" y="4687888"/>
            <a:ext cx="1851025" cy="646112"/>
          </a:xfrm>
          <a:prstGeom prst="rect">
            <a:avLst/>
          </a:prstGeom>
          <a:noFill/>
        </p:spPr>
        <p:txBody>
          <a:bodyPr>
            <a:spAutoFit/>
          </a:bodyPr>
          <a:lstStyle/>
          <a:p>
            <a:pPr fontAlgn="auto">
              <a:spcBef>
                <a:spcPts val="0"/>
              </a:spcBef>
              <a:spcAft>
                <a:spcPts val="0"/>
              </a:spcAft>
              <a:defRPr/>
            </a:pPr>
            <a:r>
              <a:rPr lang="en-GB" sz="1200" dirty="0">
                <a:latin typeface="Arial" panose="020B0604020202020204" pitchFamily="34" charset="0"/>
                <a:cs typeface="Arial" panose="020B0604020202020204" pitchFamily="34" charset="0"/>
              </a:rPr>
              <a:t>Dena keeps telling Susan to wear deodorant. </a:t>
            </a:r>
            <a:endParaRPr lang="en-GB" sz="1000" dirty="0">
              <a:latin typeface="Arial" panose="020B0604020202020204" pitchFamily="34" charset="0"/>
              <a:cs typeface="Arial" panose="020B0604020202020204" pitchFamily="34" charset="0"/>
            </a:endParaRPr>
          </a:p>
        </p:txBody>
      </p:sp>
      <p:sp>
        <p:nvSpPr>
          <p:cNvPr id="9" name="Rectangle 8"/>
          <p:cNvSpPr/>
          <p:nvPr userDrawn="1"/>
        </p:nvSpPr>
        <p:spPr>
          <a:xfrm>
            <a:off x="6451600" y="4287838"/>
            <a:ext cx="1851025" cy="1290637"/>
          </a:xfrm>
          <a:prstGeom prst="rect">
            <a:avLst/>
          </a:prstGeom>
          <a:solidFill>
            <a:schemeClr val="bg1"/>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ectangle 9"/>
          <p:cNvSpPr/>
          <p:nvPr userDrawn="1"/>
        </p:nvSpPr>
        <p:spPr>
          <a:xfrm>
            <a:off x="539750" y="4316413"/>
            <a:ext cx="1863725" cy="1262062"/>
          </a:xfrm>
          <a:prstGeom prst="rect">
            <a:avLst/>
          </a:prstGeom>
          <a:solidFill>
            <a:schemeClr val="bg1"/>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Rectangle 10"/>
          <p:cNvSpPr/>
          <p:nvPr userDrawn="1"/>
        </p:nvSpPr>
        <p:spPr>
          <a:xfrm>
            <a:off x="468313" y="1662113"/>
            <a:ext cx="8207375" cy="830262"/>
          </a:xfrm>
          <a:prstGeom prst="rect">
            <a:avLst/>
          </a:prstGeom>
        </p:spPr>
        <p:txBody>
          <a:bodyPr>
            <a:spAutoFit/>
          </a:bodyPr>
          <a:lstStyle/>
          <a:p>
            <a:pPr fontAlgn="auto">
              <a:spcBef>
                <a:spcPts val="0"/>
              </a:spcBef>
              <a:spcAft>
                <a:spcPts val="0"/>
              </a:spcAft>
              <a:defRPr/>
            </a:pPr>
            <a:r>
              <a:rPr lang="en-GB" sz="1200" b="1" dirty="0">
                <a:latin typeface="Arial" panose="020B0604020202020204" pitchFamily="34" charset="0"/>
                <a:cs typeface="Arial" panose="020B0604020202020204" pitchFamily="34" charset="0"/>
              </a:rPr>
              <a:t>Bullying is repetitive, intentional and involves an imbalance of power. </a:t>
            </a:r>
          </a:p>
          <a:p>
            <a:pPr fontAlgn="auto">
              <a:spcBef>
                <a:spcPts val="0"/>
              </a:spcBef>
              <a:spcAft>
                <a:spcPts val="0"/>
              </a:spcAft>
              <a:defRPr/>
            </a:pPr>
            <a:endParaRPr lang="en-GB" sz="1200" b="1" dirty="0">
              <a:latin typeface="Arial" panose="020B0604020202020204" pitchFamily="34" charset="0"/>
              <a:cs typeface="Arial" panose="020B0604020202020204" pitchFamily="34" charset="0"/>
            </a:endParaRPr>
          </a:p>
          <a:p>
            <a:pPr fontAlgn="auto">
              <a:spcBef>
                <a:spcPts val="0"/>
              </a:spcBef>
              <a:spcAft>
                <a:spcPts val="0"/>
              </a:spcAft>
              <a:defRPr/>
            </a:pPr>
            <a:r>
              <a:rPr lang="en-GB" sz="1200" i="1" dirty="0">
                <a:latin typeface="Arial" panose="020B0604020202020204" pitchFamily="34" charset="0"/>
                <a:cs typeface="Arial" panose="020B0604020202020204" pitchFamily="34" charset="0"/>
              </a:rPr>
              <a:t>Drag each example to the correct classification:</a:t>
            </a:r>
          </a:p>
          <a:p>
            <a:pPr fontAlgn="auto">
              <a:spcBef>
                <a:spcPts val="0"/>
              </a:spcBef>
              <a:spcAft>
                <a:spcPts val="0"/>
              </a:spcAft>
              <a:defRPr/>
            </a:pPr>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2" name="TextBox 11"/>
          <p:cNvSpPr txBox="1"/>
          <p:nvPr userDrawn="1"/>
        </p:nvSpPr>
        <p:spPr>
          <a:xfrm>
            <a:off x="481013" y="5580063"/>
            <a:ext cx="965200" cy="369887"/>
          </a:xfrm>
          <a:prstGeom prst="rect">
            <a:avLst/>
          </a:prstGeom>
          <a:noFill/>
        </p:spPr>
        <p:txBody>
          <a:bodyPr wrap="none">
            <a:spAutoFit/>
          </a:bodyPr>
          <a:lstStyle/>
          <a:p>
            <a:pPr fontAlgn="auto">
              <a:spcBef>
                <a:spcPts val="0"/>
              </a:spcBef>
              <a:spcAft>
                <a:spcPts val="0"/>
              </a:spcAft>
              <a:defRPr/>
            </a:pPr>
            <a:r>
              <a:rPr lang="en-GB" dirty="0">
                <a:solidFill>
                  <a:schemeClr val="bg1">
                    <a:lumMod val="50000"/>
                  </a:schemeClr>
                </a:solidFill>
                <a:latin typeface="Impact" panose="020B0806030902050204" pitchFamily="34" charset="0"/>
              </a:rPr>
              <a:t>Bullying</a:t>
            </a:r>
          </a:p>
        </p:txBody>
      </p:sp>
      <p:sp>
        <p:nvSpPr>
          <p:cNvPr id="13" name="TextBox 12"/>
          <p:cNvSpPr txBox="1"/>
          <p:nvPr userDrawn="1"/>
        </p:nvSpPr>
        <p:spPr>
          <a:xfrm>
            <a:off x="3348038" y="5580063"/>
            <a:ext cx="2374900" cy="369887"/>
          </a:xfrm>
          <a:prstGeom prst="rect">
            <a:avLst/>
          </a:prstGeom>
          <a:noFill/>
        </p:spPr>
        <p:txBody>
          <a:bodyPr>
            <a:spAutoFit/>
          </a:bodyPr>
          <a:lstStyle/>
          <a:p>
            <a:pPr fontAlgn="auto">
              <a:spcBef>
                <a:spcPts val="0"/>
              </a:spcBef>
              <a:spcAft>
                <a:spcPts val="0"/>
              </a:spcAft>
              <a:defRPr/>
            </a:pPr>
            <a:r>
              <a:rPr lang="en-GB" dirty="0">
                <a:solidFill>
                  <a:schemeClr val="bg1">
                    <a:lumMod val="50000"/>
                  </a:schemeClr>
                </a:solidFill>
                <a:latin typeface="Impact" panose="020B0806030902050204" pitchFamily="34" charset="0"/>
              </a:rPr>
              <a:t>Need more information</a:t>
            </a:r>
          </a:p>
        </p:txBody>
      </p:sp>
      <p:sp>
        <p:nvSpPr>
          <p:cNvPr id="14" name="TextBox 13"/>
          <p:cNvSpPr txBox="1"/>
          <p:nvPr userDrawn="1"/>
        </p:nvSpPr>
        <p:spPr>
          <a:xfrm>
            <a:off x="6372225" y="5580063"/>
            <a:ext cx="1311275" cy="369887"/>
          </a:xfrm>
          <a:prstGeom prst="rect">
            <a:avLst/>
          </a:prstGeom>
          <a:noFill/>
        </p:spPr>
        <p:txBody>
          <a:bodyPr wrap="none">
            <a:spAutoFit/>
          </a:bodyPr>
          <a:lstStyle/>
          <a:p>
            <a:pPr fontAlgn="auto">
              <a:spcBef>
                <a:spcPts val="0"/>
              </a:spcBef>
              <a:spcAft>
                <a:spcPts val="0"/>
              </a:spcAft>
              <a:defRPr/>
            </a:pPr>
            <a:r>
              <a:rPr lang="en-GB" dirty="0">
                <a:solidFill>
                  <a:schemeClr val="bg1">
                    <a:lumMod val="50000"/>
                  </a:schemeClr>
                </a:solidFill>
                <a:latin typeface="Impact" panose="020B0806030902050204" pitchFamily="34" charset="0"/>
              </a:rPr>
              <a:t>Not bullying</a:t>
            </a:r>
          </a:p>
        </p:txBody>
      </p:sp>
      <p:sp>
        <p:nvSpPr>
          <p:cNvPr id="15" name="TextBox 14"/>
          <p:cNvSpPr txBox="1"/>
          <p:nvPr userDrawn="1"/>
        </p:nvSpPr>
        <p:spPr>
          <a:xfrm>
            <a:off x="539750" y="4286250"/>
            <a:ext cx="1863725" cy="400050"/>
          </a:xfrm>
          <a:prstGeom prst="rect">
            <a:avLst/>
          </a:prstGeom>
          <a:solidFill>
            <a:srgbClr val="E1C222"/>
          </a:solidFill>
        </p:spPr>
        <p:txBody>
          <a:bodyPr>
            <a:spAutoFit/>
          </a:bodyPr>
          <a:lstStyle/>
          <a:p>
            <a:pPr algn="ctr" fontAlgn="auto">
              <a:spcBef>
                <a:spcPts val="0"/>
              </a:spcBef>
              <a:spcAft>
                <a:spcPts val="0"/>
              </a:spcAft>
              <a:defRPr/>
            </a:pPr>
            <a:r>
              <a:rPr lang="en-GB" sz="2000" dirty="0">
                <a:solidFill>
                  <a:srgbClr val="221F72"/>
                </a:solidFill>
                <a:latin typeface="Impact" panose="020B0806030902050204" pitchFamily="34" charset="0"/>
              </a:rPr>
              <a:t>1</a:t>
            </a:r>
          </a:p>
        </p:txBody>
      </p:sp>
      <p:sp>
        <p:nvSpPr>
          <p:cNvPr id="16" name="TextBox 15"/>
          <p:cNvSpPr txBox="1"/>
          <p:nvPr userDrawn="1"/>
        </p:nvSpPr>
        <p:spPr>
          <a:xfrm>
            <a:off x="6443663" y="4286250"/>
            <a:ext cx="1858962" cy="400050"/>
          </a:xfrm>
          <a:prstGeom prst="rect">
            <a:avLst/>
          </a:prstGeom>
          <a:solidFill>
            <a:srgbClr val="E1C222"/>
          </a:solidFill>
        </p:spPr>
        <p:txBody>
          <a:bodyPr>
            <a:spAutoFit/>
          </a:bodyPr>
          <a:lstStyle/>
          <a:p>
            <a:pPr algn="ctr" fontAlgn="auto">
              <a:spcBef>
                <a:spcPts val="0"/>
              </a:spcBef>
              <a:spcAft>
                <a:spcPts val="0"/>
              </a:spcAft>
              <a:defRPr/>
            </a:pPr>
            <a:r>
              <a:rPr lang="en-GB" sz="2000" dirty="0">
                <a:solidFill>
                  <a:srgbClr val="221F72"/>
                </a:solidFill>
                <a:latin typeface="Impact" panose="020B0806030902050204" pitchFamily="34" charset="0"/>
              </a:rPr>
              <a:t>2</a:t>
            </a:r>
          </a:p>
        </p:txBody>
      </p:sp>
      <p:sp>
        <p:nvSpPr>
          <p:cNvPr id="17" name="TextBox 16"/>
          <p:cNvSpPr txBox="1"/>
          <p:nvPr userDrawn="1"/>
        </p:nvSpPr>
        <p:spPr>
          <a:xfrm>
            <a:off x="3419475" y="4276725"/>
            <a:ext cx="1857375" cy="400050"/>
          </a:xfrm>
          <a:prstGeom prst="rect">
            <a:avLst/>
          </a:prstGeom>
          <a:solidFill>
            <a:srgbClr val="E1C222"/>
          </a:solidFill>
        </p:spPr>
        <p:txBody>
          <a:bodyPr>
            <a:spAutoFit/>
          </a:bodyPr>
          <a:lstStyle/>
          <a:p>
            <a:pPr algn="ctr" fontAlgn="auto">
              <a:spcBef>
                <a:spcPts val="0"/>
              </a:spcBef>
              <a:spcAft>
                <a:spcPts val="0"/>
              </a:spcAft>
              <a:defRPr/>
            </a:pPr>
            <a:r>
              <a:rPr lang="en-GB" sz="2000" dirty="0">
                <a:solidFill>
                  <a:srgbClr val="221F72"/>
                </a:solidFill>
                <a:latin typeface="Impact" panose="020B0806030902050204" pitchFamily="34" charset="0"/>
              </a:rPr>
              <a:t>3</a:t>
            </a:r>
          </a:p>
        </p:txBody>
      </p:sp>
      <p:sp>
        <p:nvSpPr>
          <p:cNvPr id="18" name="TextBox 17"/>
          <p:cNvSpPr txBox="1"/>
          <p:nvPr userDrawn="1"/>
        </p:nvSpPr>
        <p:spPr>
          <a:xfrm>
            <a:off x="539750" y="4686300"/>
            <a:ext cx="1863725" cy="830263"/>
          </a:xfrm>
          <a:prstGeom prst="rect">
            <a:avLst/>
          </a:prstGeom>
          <a:noFill/>
        </p:spPr>
        <p:txBody>
          <a:bodyPr>
            <a:spAutoFit/>
          </a:bodyPr>
          <a:lstStyle/>
          <a:p>
            <a:pPr fontAlgn="auto">
              <a:spcBef>
                <a:spcPts val="0"/>
              </a:spcBef>
              <a:spcAft>
                <a:spcPts val="0"/>
              </a:spcAft>
              <a:defRPr/>
            </a:pPr>
            <a:r>
              <a:rPr lang="en-GB" sz="1200" dirty="0">
                <a:latin typeface="Arial" panose="020B0604020202020204" pitchFamily="34" charset="0"/>
                <a:cs typeface="Arial" panose="020B0604020202020204" pitchFamily="34" charset="0"/>
              </a:rPr>
              <a:t>Each time Ramon walks into a class a group of pupils giggle and whisper.</a:t>
            </a:r>
          </a:p>
        </p:txBody>
      </p:sp>
      <p:sp>
        <p:nvSpPr>
          <p:cNvPr id="19" name="TextBox 18"/>
          <p:cNvSpPr txBox="1"/>
          <p:nvPr userDrawn="1"/>
        </p:nvSpPr>
        <p:spPr>
          <a:xfrm>
            <a:off x="6443663" y="4676775"/>
            <a:ext cx="1858962" cy="831850"/>
          </a:xfrm>
          <a:prstGeom prst="rect">
            <a:avLst/>
          </a:prstGeom>
          <a:noFill/>
        </p:spPr>
        <p:txBody>
          <a:bodyPr>
            <a:spAutoFit/>
          </a:bodyPr>
          <a:lstStyle/>
          <a:p>
            <a:pPr fontAlgn="auto">
              <a:spcBef>
                <a:spcPts val="0"/>
              </a:spcBef>
              <a:spcAft>
                <a:spcPts val="0"/>
              </a:spcAft>
              <a:defRPr/>
            </a:pPr>
            <a:r>
              <a:rPr lang="en-GB" sz="1200" dirty="0">
                <a:latin typeface="Arial" panose="020B0604020202020204" pitchFamily="34" charset="0"/>
                <a:cs typeface="Arial" panose="020B0604020202020204" pitchFamily="34" charset="0"/>
              </a:rPr>
              <a:t>Dean’s parents have split up. Mark tells everyone else in the class</a:t>
            </a:r>
          </a:p>
        </p:txBody>
      </p:sp>
      <p:sp>
        <p:nvSpPr>
          <p:cNvPr id="20" name="TextBox 19"/>
          <p:cNvSpPr txBox="1"/>
          <p:nvPr userDrawn="1"/>
        </p:nvSpPr>
        <p:spPr>
          <a:xfrm>
            <a:off x="468313" y="2630488"/>
            <a:ext cx="2281237" cy="1446212"/>
          </a:xfrm>
          <a:prstGeom prst="rect">
            <a:avLst/>
          </a:prstGeom>
          <a:solidFill>
            <a:srgbClr val="E1C222"/>
          </a:solidFill>
          <a:ln w="25400">
            <a:solidFill>
              <a:srgbClr val="E1C222"/>
            </a:solidFill>
          </a:ln>
        </p:spPr>
        <p:txBody>
          <a:bodyPr>
            <a:spAutoFit/>
          </a:bodyPr>
          <a:lstStyle/>
          <a:p>
            <a:pPr fontAlgn="auto">
              <a:spcBef>
                <a:spcPts val="0"/>
              </a:spcBef>
              <a:spcAft>
                <a:spcPts val="0"/>
              </a:spcAft>
              <a:defRPr/>
            </a:pPr>
            <a:r>
              <a:rPr lang="en-GB" sz="1600" dirty="0">
                <a:solidFill>
                  <a:srgbClr val="221F72"/>
                </a:solidFill>
                <a:latin typeface="Impact" panose="020B0806030902050204" pitchFamily="34" charset="0"/>
                <a:cs typeface="Arial" panose="020B0604020202020204" pitchFamily="34" charset="0"/>
              </a:rPr>
              <a:t>That’s right.</a:t>
            </a:r>
          </a:p>
          <a:p>
            <a:pPr fontAlgn="auto">
              <a:spcBef>
                <a:spcPts val="0"/>
              </a:spcBef>
              <a:spcAft>
                <a:spcPts val="0"/>
              </a:spcAft>
              <a:defRPr/>
            </a:pPr>
            <a:endParaRPr lang="en-GB" sz="1200" b="1" dirty="0">
              <a:latin typeface="Arial" panose="020B0604020202020204" pitchFamily="34" charset="0"/>
              <a:cs typeface="Arial" panose="020B0604020202020204" pitchFamily="34" charset="0"/>
            </a:endParaRPr>
          </a:p>
          <a:p>
            <a:pPr fontAlgn="auto">
              <a:spcBef>
                <a:spcPts val="0"/>
              </a:spcBef>
              <a:spcAft>
                <a:spcPts val="0"/>
              </a:spcAft>
              <a:defRPr/>
            </a:pPr>
            <a:r>
              <a:rPr lang="en-GB" sz="1200" dirty="0">
                <a:latin typeface="Arial" panose="020B0604020202020204" pitchFamily="34" charset="0"/>
                <a:cs typeface="Arial" panose="020B0604020202020204" pitchFamily="34" charset="0"/>
              </a:rPr>
              <a:t>Power imbalance through group, it is repetitive and intentional</a:t>
            </a:r>
          </a:p>
          <a:p>
            <a:pPr fontAlgn="auto">
              <a:spcBef>
                <a:spcPts val="0"/>
              </a:spcBef>
              <a:spcAft>
                <a:spcPts val="0"/>
              </a:spcAft>
              <a:defRPr/>
            </a:pPr>
            <a:endParaRPr lang="en-GB" sz="1200" dirty="0">
              <a:latin typeface="Arial" panose="020B0604020202020204" pitchFamily="34" charset="0"/>
              <a:cs typeface="Arial" panose="020B0604020202020204" pitchFamily="34" charset="0"/>
            </a:endParaRPr>
          </a:p>
          <a:p>
            <a:pPr fontAlgn="auto">
              <a:spcBef>
                <a:spcPts val="0"/>
              </a:spcBef>
              <a:spcAft>
                <a:spcPts val="0"/>
              </a:spcAft>
              <a:defRPr/>
            </a:pPr>
            <a:endParaRPr lang="en-GB" sz="1200" dirty="0">
              <a:latin typeface="Arial" panose="020B0604020202020204" pitchFamily="34" charset="0"/>
              <a:cs typeface="Arial" panose="020B0604020202020204" pitchFamily="34" charset="0"/>
            </a:endParaRPr>
          </a:p>
        </p:txBody>
      </p:sp>
      <p:sp>
        <p:nvSpPr>
          <p:cNvPr id="21" name="TextBox 20"/>
          <p:cNvSpPr txBox="1"/>
          <p:nvPr userDrawn="1"/>
        </p:nvSpPr>
        <p:spPr>
          <a:xfrm>
            <a:off x="3321050" y="2636838"/>
            <a:ext cx="2401888" cy="1446212"/>
          </a:xfrm>
          <a:prstGeom prst="rect">
            <a:avLst/>
          </a:prstGeom>
          <a:solidFill>
            <a:srgbClr val="E1C222"/>
          </a:solidFill>
          <a:ln w="25400">
            <a:solidFill>
              <a:srgbClr val="E1C222"/>
            </a:solidFill>
          </a:ln>
        </p:spPr>
        <p:txBody>
          <a:bodyPr>
            <a:spAutoFit/>
          </a:bodyPr>
          <a:lstStyle/>
          <a:p>
            <a:pPr fontAlgn="auto">
              <a:spcBef>
                <a:spcPts val="0"/>
              </a:spcBef>
              <a:spcAft>
                <a:spcPts val="0"/>
              </a:spcAft>
              <a:defRPr/>
            </a:pPr>
            <a:r>
              <a:rPr lang="en-GB" sz="1600" dirty="0">
                <a:solidFill>
                  <a:srgbClr val="221F72"/>
                </a:solidFill>
                <a:latin typeface="Impact" panose="020B0806030902050204" pitchFamily="34" charset="0"/>
                <a:cs typeface="Arial" panose="020B0604020202020204" pitchFamily="34" charset="0"/>
              </a:rPr>
              <a:t>That’s right.</a:t>
            </a:r>
          </a:p>
          <a:p>
            <a:pPr fontAlgn="auto">
              <a:spcBef>
                <a:spcPts val="0"/>
              </a:spcBef>
              <a:spcAft>
                <a:spcPts val="0"/>
              </a:spcAft>
              <a:defRPr/>
            </a:pPr>
            <a:endParaRPr lang="en-GB" sz="1200" b="1" dirty="0">
              <a:latin typeface="+mn-lt"/>
            </a:endParaRPr>
          </a:p>
          <a:p>
            <a:pPr fontAlgn="auto">
              <a:spcBef>
                <a:spcPts val="0"/>
              </a:spcBef>
              <a:spcAft>
                <a:spcPts val="0"/>
              </a:spcAft>
              <a:defRPr/>
            </a:pPr>
            <a:r>
              <a:rPr lang="en-GB" sz="1200" dirty="0">
                <a:latin typeface="Arial" panose="020B0604020202020204" pitchFamily="34" charset="0"/>
                <a:cs typeface="Arial" panose="020B0604020202020204" pitchFamily="34" charset="0"/>
              </a:rPr>
              <a:t>Incident is repetitive, but we don’t know if it’s intentional or if there’s a power imbalance</a:t>
            </a:r>
          </a:p>
          <a:p>
            <a:pPr fontAlgn="auto">
              <a:spcBef>
                <a:spcPts val="0"/>
              </a:spcBef>
              <a:spcAft>
                <a:spcPts val="0"/>
              </a:spcAft>
              <a:defRPr/>
            </a:pPr>
            <a:endParaRPr lang="en-GB" sz="1200" dirty="0">
              <a:latin typeface="Arial" panose="020B0604020202020204" pitchFamily="34" charset="0"/>
              <a:cs typeface="Arial" panose="020B0604020202020204" pitchFamily="34" charset="0"/>
            </a:endParaRPr>
          </a:p>
          <a:p>
            <a:pPr fontAlgn="auto">
              <a:spcBef>
                <a:spcPts val="0"/>
              </a:spcBef>
              <a:spcAft>
                <a:spcPts val="0"/>
              </a:spcAft>
              <a:defRPr/>
            </a:pPr>
            <a:endParaRPr lang="en-GB" sz="1200" dirty="0">
              <a:latin typeface="Arial" panose="020B0604020202020204" pitchFamily="34" charset="0"/>
              <a:cs typeface="Arial" panose="020B0604020202020204" pitchFamily="34" charset="0"/>
            </a:endParaRPr>
          </a:p>
        </p:txBody>
      </p:sp>
      <p:sp>
        <p:nvSpPr>
          <p:cNvPr id="22" name="TextBox 21"/>
          <p:cNvSpPr txBox="1"/>
          <p:nvPr userDrawn="1"/>
        </p:nvSpPr>
        <p:spPr>
          <a:xfrm>
            <a:off x="6343650" y="2635250"/>
            <a:ext cx="2282825" cy="1447800"/>
          </a:xfrm>
          <a:prstGeom prst="rect">
            <a:avLst/>
          </a:prstGeom>
          <a:solidFill>
            <a:srgbClr val="E1C222"/>
          </a:solidFill>
          <a:ln w="25400">
            <a:solidFill>
              <a:srgbClr val="E1C222"/>
            </a:solidFill>
          </a:ln>
        </p:spPr>
        <p:txBody>
          <a:bodyPr>
            <a:spAutoFit/>
          </a:bodyPr>
          <a:lstStyle/>
          <a:p>
            <a:pPr fontAlgn="auto">
              <a:spcBef>
                <a:spcPts val="0"/>
              </a:spcBef>
              <a:spcAft>
                <a:spcPts val="0"/>
              </a:spcAft>
              <a:defRPr/>
            </a:pPr>
            <a:r>
              <a:rPr lang="en-GB" sz="1600" dirty="0">
                <a:solidFill>
                  <a:srgbClr val="221F72"/>
                </a:solidFill>
                <a:latin typeface="Impact" panose="020B0806030902050204" pitchFamily="34" charset="0"/>
                <a:cs typeface="Arial" panose="020B0604020202020204" pitchFamily="34" charset="0"/>
              </a:rPr>
              <a:t>That’s right.</a:t>
            </a:r>
          </a:p>
          <a:p>
            <a:pPr fontAlgn="auto">
              <a:spcBef>
                <a:spcPts val="0"/>
              </a:spcBef>
              <a:spcAft>
                <a:spcPts val="0"/>
              </a:spcAft>
              <a:defRPr/>
            </a:pPr>
            <a:endParaRPr lang="en-GB" sz="1200" b="1" dirty="0">
              <a:latin typeface="+mn-lt"/>
            </a:endParaRPr>
          </a:p>
          <a:p>
            <a:pPr fontAlgn="auto">
              <a:spcBef>
                <a:spcPts val="0"/>
              </a:spcBef>
              <a:spcAft>
                <a:spcPts val="0"/>
              </a:spcAft>
              <a:defRPr/>
            </a:pPr>
            <a:r>
              <a:rPr lang="en-GB" sz="1200" dirty="0">
                <a:latin typeface="Arial" panose="020B0604020202020204" pitchFamily="34" charset="0"/>
                <a:cs typeface="Arial" panose="020B0604020202020204" pitchFamily="34" charset="0"/>
              </a:rPr>
              <a:t>No repetition, but in sharing that information with the class, Mark has established a power dynamic which could make Dean vulnerable</a:t>
            </a:r>
          </a:p>
        </p:txBody>
      </p:sp>
      <p:sp>
        <p:nvSpPr>
          <p:cNvPr id="6"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BC2">
            <a:alpha val="47058"/>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Rectangle 6"/>
          <p:cNvSpPr/>
          <p:nvPr userDrawn="1"/>
        </p:nvSpPr>
        <p:spPr>
          <a:xfrm>
            <a:off x="468313" y="1412875"/>
            <a:ext cx="8245475" cy="66675"/>
          </a:xfrm>
          <a:prstGeom prst="rect">
            <a:avLst/>
          </a:prstGeom>
          <a:solidFill>
            <a:srgbClr val="E1C222"/>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userDrawn="1"/>
        </p:nvSpPr>
        <p:spPr>
          <a:xfrm>
            <a:off x="449263" y="6165850"/>
            <a:ext cx="8245475" cy="65088"/>
          </a:xfrm>
          <a:prstGeom prst="rect">
            <a:avLst/>
          </a:prstGeom>
          <a:solidFill>
            <a:srgbClr val="E1C222"/>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 bg1="lt1" tx1="dk1" bg2="lt2" tx2="dk2" accent1="accent1" accent2="accent2" accent3="accent3" accent4="accent4" accent5="accent5" accent6="accent6" hlink="hlink" folHlink="folHlink"/>
  <p:sldLayoutIdLst>
    <p:sldLayoutId id="2147483833" r:id="rId1"/>
    <p:sldLayoutId id="2147483828" r:id="rId2"/>
    <p:sldLayoutId id="2147483834" r:id="rId3"/>
    <p:sldLayoutId id="2147483829" r:id="rId4"/>
    <p:sldLayoutId id="2147483835" r:id="rId5"/>
    <p:sldLayoutId id="2147483836" r:id="rId6"/>
    <p:sldLayoutId id="2147483837" r:id="rId7"/>
    <p:sldLayoutId id="2147483838" r:id="rId8"/>
    <p:sldLayoutId id="2147483839" r:id="rId9"/>
    <p:sldLayoutId id="2147483840" r:id="rId10"/>
    <p:sldLayoutId id="2147483830" r:id="rId11"/>
    <p:sldLayoutId id="2147483841" r:id="rId12"/>
    <p:sldLayoutId id="2147483831" r:id="rId13"/>
    <p:sldLayoutId id="2147483842" r:id="rId14"/>
    <p:sldLayoutId id="2147483843" r:id="rId15"/>
    <p:sldLayoutId id="2147483832" r:id="rId16"/>
    <p:sldLayoutId id="2147483844" r:id="rId17"/>
    <p:sldLayoutId id="2147483845" r:id="rId18"/>
  </p:sldLayoutIdLst>
  <p:timing>
    <p:tnLst>
      <p:par>
        <p:cTn id="1" dur="indefinite" restart="never" nodeType="tmRoot"/>
      </p:par>
    </p:tnLst>
  </p:timing>
  <p:txStyles>
    <p:titleStyle>
      <a:lvl1pPr algn="r" rtl="0" eaLnBrk="0" fontAlgn="base" hangingPunct="0">
        <a:spcBef>
          <a:spcPct val="0"/>
        </a:spcBef>
        <a:spcAft>
          <a:spcPct val="0"/>
        </a:spcAft>
        <a:defRPr sz="4400" kern="1200">
          <a:solidFill>
            <a:srgbClr val="221F72"/>
          </a:solidFill>
          <a:latin typeface="Impact" panose="020B0806030902050204" pitchFamily="34" charset="0"/>
          <a:ea typeface="+mj-ea"/>
          <a:cs typeface="+mj-cs"/>
        </a:defRPr>
      </a:lvl1pPr>
      <a:lvl2pPr algn="r" rtl="0" eaLnBrk="0" fontAlgn="base" hangingPunct="0">
        <a:spcBef>
          <a:spcPct val="0"/>
        </a:spcBef>
        <a:spcAft>
          <a:spcPct val="0"/>
        </a:spcAft>
        <a:defRPr sz="4400">
          <a:solidFill>
            <a:srgbClr val="221F72"/>
          </a:solidFill>
          <a:latin typeface="Impact" pitchFamily="34" charset="0"/>
        </a:defRPr>
      </a:lvl2pPr>
      <a:lvl3pPr algn="r" rtl="0" eaLnBrk="0" fontAlgn="base" hangingPunct="0">
        <a:spcBef>
          <a:spcPct val="0"/>
        </a:spcBef>
        <a:spcAft>
          <a:spcPct val="0"/>
        </a:spcAft>
        <a:defRPr sz="4400">
          <a:solidFill>
            <a:srgbClr val="221F72"/>
          </a:solidFill>
          <a:latin typeface="Impact" pitchFamily="34" charset="0"/>
        </a:defRPr>
      </a:lvl3pPr>
      <a:lvl4pPr algn="r" rtl="0" eaLnBrk="0" fontAlgn="base" hangingPunct="0">
        <a:spcBef>
          <a:spcPct val="0"/>
        </a:spcBef>
        <a:spcAft>
          <a:spcPct val="0"/>
        </a:spcAft>
        <a:defRPr sz="4400">
          <a:solidFill>
            <a:srgbClr val="221F72"/>
          </a:solidFill>
          <a:latin typeface="Impact" pitchFamily="34" charset="0"/>
        </a:defRPr>
      </a:lvl4pPr>
      <a:lvl5pPr algn="r" rtl="0" eaLnBrk="0" fontAlgn="base" hangingPunct="0">
        <a:spcBef>
          <a:spcPct val="0"/>
        </a:spcBef>
        <a:spcAft>
          <a:spcPct val="0"/>
        </a:spcAft>
        <a:defRPr sz="4400">
          <a:solidFill>
            <a:srgbClr val="221F72"/>
          </a:solidFill>
          <a:latin typeface="Impact" pitchFamily="34" charset="0"/>
        </a:defRPr>
      </a:lvl5pPr>
      <a:lvl6pPr marL="457200" algn="r" rtl="0" fontAlgn="base">
        <a:spcBef>
          <a:spcPct val="0"/>
        </a:spcBef>
        <a:spcAft>
          <a:spcPct val="0"/>
        </a:spcAft>
        <a:defRPr sz="4400">
          <a:solidFill>
            <a:srgbClr val="221F72"/>
          </a:solidFill>
          <a:latin typeface="Impact" pitchFamily="34" charset="0"/>
        </a:defRPr>
      </a:lvl6pPr>
      <a:lvl7pPr marL="914400" algn="r" rtl="0" fontAlgn="base">
        <a:spcBef>
          <a:spcPct val="0"/>
        </a:spcBef>
        <a:spcAft>
          <a:spcPct val="0"/>
        </a:spcAft>
        <a:defRPr sz="4400">
          <a:solidFill>
            <a:srgbClr val="221F72"/>
          </a:solidFill>
          <a:latin typeface="Impact" pitchFamily="34" charset="0"/>
        </a:defRPr>
      </a:lvl7pPr>
      <a:lvl8pPr marL="1371600" algn="r" rtl="0" fontAlgn="base">
        <a:spcBef>
          <a:spcPct val="0"/>
        </a:spcBef>
        <a:spcAft>
          <a:spcPct val="0"/>
        </a:spcAft>
        <a:defRPr sz="4400">
          <a:solidFill>
            <a:srgbClr val="221F72"/>
          </a:solidFill>
          <a:latin typeface="Impact" pitchFamily="34" charset="0"/>
        </a:defRPr>
      </a:lvl8pPr>
      <a:lvl9pPr marL="1828800" algn="r" rtl="0" fontAlgn="base">
        <a:spcBef>
          <a:spcPct val="0"/>
        </a:spcBef>
        <a:spcAft>
          <a:spcPct val="0"/>
        </a:spcAft>
        <a:defRPr sz="4400">
          <a:solidFill>
            <a:srgbClr val="221F72"/>
          </a:solidFill>
          <a:latin typeface="Impact" pitchFamily="34" charset="0"/>
        </a:defRPr>
      </a:lvl9pPr>
    </p:titleStyle>
    <p:bodyStyle>
      <a:lvl1pPr marL="342900" indent="-342900" algn="l" rtl="0" eaLnBrk="0" fontAlgn="base" hangingPunct="0">
        <a:spcBef>
          <a:spcPct val="20000"/>
        </a:spcBef>
        <a:spcAft>
          <a:spcPct val="0"/>
        </a:spcAft>
        <a:buFont typeface="Arial" charset="0"/>
        <a:buChar char="•"/>
        <a:defRPr sz="12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diagramLayout" Target="../diagrams/layout2.xml"/><Relationship Id="rId7" Type="http://schemas.openxmlformats.org/officeDocument/2006/relationships/image" Target="../media/image26.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1F72"/>
        </a:solid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179388" y="3357563"/>
            <a:ext cx="6696075" cy="915987"/>
          </a:xfrm>
        </p:spPr>
        <p:txBody>
          <a:bodyPr/>
          <a:lstStyle/>
          <a:p>
            <a:pPr eaLnBrk="1" hangingPunct="1"/>
            <a:r>
              <a:rPr lang="en-GB" sz="4800" smtClean="0"/>
              <a:t>Anti-Bullying Week 2014</a:t>
            </a:r>
            <a:r>
              <a:rPr lang="en-GB" sz="3200" smtClean="0"/>
              <a:t/>
            </a:r>
            <a:br>
              <a:rPr lang="en-GB" sz="3200" smtClean="0"/>
            </a:br>
            <a:r>
              <a:rPr lang="en-GB" sz="3200" smtClean="0"/>
              <a:t>Key Stage 1 - lesson activities</a:t>
            </a:r>
            <a:br>
              <a:rPr lang="en-GB" sz="3200" smtClean="0"/>
            </a:br>
            <a:r>
              <a:rPr lang="en-GB" sz="3200" smtClean="0"/>
              <a:t>Created with Helen Lambie 2014 </a:t>
            </a:r>
          </a:p>
        </p:txBody>
      </p:sp>
      <p:pic>
        <p:nvPicPr>
          <p:cNvPr id="15363" name="Picture 2" descr="untitleddwsdqwed.bmp"/>
          <p:cNvPicPr>
            <a:picLocks noChangeAspect="1"/>
          </p:cNvPicPr>
          <p:nvPr/>
        </p:nvPicPr>
        <p:blipFill>
          <a:blip r:embed="rId3" cstate="print"/>
          <a:srcRect/>
          <a:stretch>
            <a:fillRect/>
          </a:stretch>
        </p:blipFill>
        <p:spPr bwMode="auto">
          <a:xfrm>
            <a:off x="7002463" y="3284538"/>
            <a:ext cx="1962150" cy="86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1354137"/>
          </a:xfrm>
        </p:spPr>
        <p:txBody>
          <a:bodyPr/>
          <a:lstStyle/>
          <a:p>
            <a:pPr eaLnBrk="1" hangingPunct="1"/>
            <a:r>
              <a:rPr lang="en-GB" altLang="en-US" sz="2400" b="1" smtClean="0">
                <a:latin typeface="Arial" charset="0"/>
                <a:cs typeface="Arial" charset="0"/>
              </a:rPr>
              <a:t>Mill quietly swam away and practiced her unique way of swimming on her own.</a:t>
            </a:r>
          </a:p>
        </p:txBody>
      </p:sp>
      <p:pic>
        <p:nvPicPr>
          <p:cNvPr id="24579" name="Picture 11" descr="C:\Users\user\Documents\ANTI BULLYING 2015\story pictures\SAM_1066.JPG"/>
          <p:cNvPicPr>
            <a:picLocks noChangeAspect="1" noChangeArrowheads="1"/>
          </p:cNvPicPr>
          <p:nvPr/>
        </p:nvPicPr>
        <p:blipFill>
          <a:blip r:embed="rId2" cstate="print">
            <a:lum bright="20000"/>
          </a:blip>
          <a:srcRect l="19417" t="40759" r="45631"/>
          <a:stretch>
            <a:fillRect/>
          </a:stretch>
        </p:blipFill>
        <p:spPr bwMode="auto">
          <a:xfrm>
            <a:off x="3059113" y="2205038"/>
            <a:ext cx="3097212"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DCIM\101PHOTO\SAM_1104.JPG"/>
          <p:cNvPicPr>
            <a:picLocks noChangeAspect="1" noChangeArrowheads="1"/>
          </p:cNvPicPr>
          <p:nvPr/>
        </p:nvPicPr>
        <p:blipFill>
          <a:blip r:embed="rId2" cstate="print">
            <a:lum bright="20000"/>
          </a:blip>
          <a:srcRect/>
          <a:stretch>
            <a:fillRect/>
          </a:stretch>
        </p:blipFill>
        <p:spPr bwMode="auto">
          <a:xfrm>
            <a:off x="4859338" y="1484313"/>
            <a:ext cx="3529012" cy="4519612"/>
          </a:xfrm>
          <a:prstGeom prst="rect">
            <a:avLst/>
          </a:prstGeom>
          <a:noFill/>
          <a:ln w="9525">
            <a:noFill/>
            <a:miter lim="800000"/>
            <a:headEnd/>
            <a:tailEnd/>
          </a:ln>
        </p:spPr>
      </p:pic>
      <p:sp>
        <p:nvSpPr>
          <p:cNvPr id="25603" name="TextBox 2"/>
          <p:cNvSpPr txBox="1">
            <a:spLocks noChangeArrowheads="1"/>
          </p:cNvSpPr>
          <p:nvPr/>
        </p:nvSpPr>
        <p:spPr bwMode="auto">
          <a:xfrm>
            <a:off x="468313" y="1773238"/>
            <a:ext cx="3598862" cy="3538537"/>
          </a:xfrm>
          <a:prstGeom prst="rect">
            <a:avLst/>
          </a:prstGeom>
          <a:noFill/>
          <a:ln w="9525">
            <a:noFill/>
            <a:miter lim="800000"/>
            <a:headEnd/>
            <a:tailEnd/>
          </a:ln>
        </p:spPr>
        <p:txBody>
          <a:bodyPr>
            <a:spAutoFit/>
          </a:bodyPr>
          <a:lstStyle/>
          <a:p>
            <a:r>
              <a:rPr lang="en-GB" altLang="en-US" sz="2800" b="1"/>
              <a:t>As time went by the little tadpole grew and grew. They started to change. Their tails shrank and strong, powerful legs began to grow.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908050"/>
            <a:ext cx="8229600" cy="720725"/>
          </a:xfrm>
        </p:spPr>
        <p:txBody>
          <a:bodyPr/>
          <a:lstStyle/>
          <a:p>
            <a:r>
              <a:rPr lang="en-GB" altLang="en-US" sz="2800" b="1" smtClean="0">
                <a:latin typeface="Arial" charset="0"/>
                <a:cs typeface="Arial" charset="0"/>
              </a:rPr>
              <a:t>It did not take long before the other little frogs started to explore their surroundings.</a:t>
            </a:r>
            <a:br>
              <a:rPr lang="en-GB" altLang="en-US" sz="2800" b="1" smtClean="0">
                <a:latin typeface="Arial" charset="0"/>
                <a:cs typeface="Arial" charset="0"/>
              </a:rPr>
            </a:br>
            <a:r>
              <a:rPr lang="en-GB" altLang="en-US" sz="2800" b="1" smtClean="0">
                <a:latin typeface="Arial" charset="0"/>
                <a:cs typeface="Arial" charset="0"/>
              </a:rPr>
              <a:t/>
            </a:r>
            <a:br>
              <a:rPr lang="en-GB" altLang="en-US" sz="2800" b="1" smtClean="0">
                <a:latin typeface="Arial" charset="0"/>
                <a:cs typeface="Arial" charset="0"/>
              </a:rPr>
            </a:br>
            <a:endParaRPr lang="en-GB" altLang="en-US" sz="2800" b="1" smtClean="0">
              <a:latin typeface="Arial" charset="0"/>
              <a:cs typeface="Arial" charset="0"/>
            </a:endParaRPr>
          </a:p>
        </p:txBody>
      </p:sp>
      <p:pic>
        <p:nvPicPr>
          <p:cNvPr id="26627" name="Picture 3" descr="E:\DCIM\101PHOTO\SAM_1101.JPG"/>
          <p:cNvPicPr>
            <a:picLocks noChangeAspect="1" noChangeArrowheads="1"/>
          </p:cNvPicPr>
          <p:nvPr/>
        </p:nvPicPr>
        <p:blipFill>
          <a:blip r:embed="rId2" cstate="print">
            <a:lum bright="20000"/>
          </a:blip>
          <a:srcRect/>
          <a:stretch>
            <a:fillRect/>
          </a:stretch>
        </p:blipFill>
        <p:spPr bwMode="auto">
          <a:xfrm>
            <a:off x="250825" y="1844675"/>
            <a:ext cx="5834063" cy="3887788"/>
          </a:xfrm>
          <a:prstGeom prst="rect">
            <a:avLst/>
          </a:prstGeom>
          <a:noFill/>
          <a:ln w="9525">
            <a:noFill/>
            <a:miter lim="800000"/>
            <a:headEnd/>
            <a:tailEnd/>
          </a:ln>
        </p:spPr>
      </p:pic>
      <p:sp>
        <p:nvSpPr>
          <p:cNvPr id="26628" name="Rectangle 5"/>
          <p:cNvSpPr>
            <a:spLocks noChangeArrowheads="1"/>
          </p:cNvSpPr>
          <p:nvPr/>
        </p:nvSpPr>
        <p:spPr bwMode="auto">
          <a:xfrm>
            <a:off x="6443663" y="1916113"/>
            <a:ext cx="2305050" cy="3109912"/>
          </a:xfrm>
          <a:prstGeom prst="rect">
            <a:avLst/>
          </a:prstGeom>
          <a:noFill/>
          <a:ln w="9525">
            <a:noFill/>
            <a:miter lim="800000"/>
            <a:headEnd/>
            <a:tailEnd/>
          </a:ln>
        </p:spPr>
        <p:txBody>
          <a:bodyPr>
            <a:spAutoFit/>
          </a:bodyPr>
          <a:lstStyle/>
          <a:p>
            <a:r>
              <a:rPr lang="en-GB" altLang="en-US" sz="2800" b="1">
                <a:solidFill>
                  <a:srgbClr val="221F72"/>
                </a:solidFill>
                <a:cs typeface="Arial" charset="0"/>
              </a:rPr>
              <a:t>Each time ZigZag asked if Mill could come and each time they said ‘NO!’ </a:t>
            </a:r>
            <a:endParaRPr lang="en-US" sz="2800" b="1">
              <a:solidFill>
                <a:srgbClr val="221F7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DCIM\101PHOTO\SAM_1122.JPG"/>
          <p:cNvPicPr>
            <a:picLocks noChangeAspect="1" noChangeArrowheads="1"/>
          </p:cNvPicPr>
          <p:nvPr/>
        </p:nvPicPr>
        <p:blipFill>
          <a:blip r:embed="rId2" cstate="print">
            <a:lum bright="20000"/>
          </a:blip>
          <a:srcRect/>
          <a:stretch>
            <a:fillRect/>
          </a:stretch>
        </p:blipFill>
        <p:spPr bwMode="auto">
          <a:xfrm>
            <a:off x="251520" y="692696"/>
            <a:ext cx="8676456" cy="5784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TextBox 2"/>
          <p:cNvSpPr txBox="1">
            <a:spLocks noChangeArrowheads="1"/>
          </p:cNvSpPr>
          <p:nvPr/>
        </p:nvSpPr>
        <p:spPr bwMode="auto">
          <a:xfrm>
            <a:off x="179388" y="188913"/>
            <a:ext cx="8569325" cy="461962"/>
          </a:xfrm>
          <a:prstGeom prst="rect">
            <a:avLst/>
          </a:prstGeom>
          <a:noFill/>
          <a:ln w="9525">
            <a:noFill/>
            <a:miter lim="800000"/>
            <a:headEnd/>
            <a:tailEnd/>
          </a:ln>
        </p:spPr>
        <p:txBody>
          <a:bodyPr>
            <a:spAutoFit/>
          </a:bodyPr>
          <a:lstStyle/>
          <a:p>
            <a:pPr algn="ctr"/>
            <a:r>
              <a:rPr lang="en-GB" altLang="en-US" sz="2400" b="1">
                <a:solidFill>
                  <a:srgbClr val="221F72"/>
                </a:solidFill>
              </a:rPr>
              <a:t>How  do you think  Mill is feeling now?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DCIM\101PHOTO\SAM_1126.JPG"/>
          <p:cNvPicPr>
            <a:picLocks noChangeAspect="1" noChangeArrowheads="1"/>
          </p:cNvPicPr>
          <p:nvPr/>
        </p:nvPicPr>
        <p:blipFill>
          <a:blip r:embed="rId2" cstate="print">
            <a:lum bright="20000"/>
          </a:blip>
          <a:srcRect/>
          <a:stretch>
            <a:fillRect/>
          </a:stretch>
        </p:blipFill>
        <p:spPr bwMode="auto">
          <a:xfrm>
            <a:off x="395512" y="836712"/>
            <a:ext cx="8424000" cy="5616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5" name="TextBox 2"/>
          <p:cNvSpPr txBox="1">
            <a:spLocks noChangeArrowheads="1"/>
          </p:cNvSpPr>
          <p:nvPr/>
        </p:nvSpPr>
        <p:spPr bwMode="auto">
          <a:xfrm>
            <a:off x="250825" y="260350"/>
            <a:ext cx="8569325" cy="461963"/>
          </a:xfrm>
          <a:prstGeom prst="rect">
            <a:avLst/>
          </a:prstGeom>
          <a:noFill/>
          <a:ln w="9525">
            <a:noFill/>
            <a:miter lim="800000"/>
            <a:headEnd/>
            <a:tailEnd/>
          </a:ln>
        </p:spPr>
        <p:txBody>
          <a:bodyPr>
            <a:spAutoFit/>
          </a:bodyPr>
          <a:lstStyle/>
          <a:p>
            <a:pPr algn="ctr"/>
            <a:r>
              <a:rPr lang="en-GB" altLang="en-US" sz="2400" b="1">
                <a:solidFill>
                  <a:srgbClr val="221F72"/>
                </a:solidFill>
              </a:rPr>
              <a:t>What should Zig-Zag do?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DCIM\101PHOTO\SAM_1109.JPG"/>
          <p:cNvPicPr>
            <a:picLocks noChangeAspect="1" noChangeArrowheads="1"/>
          </p:cNvPicPr>
          <p:nvPr/>
        </p:nvPicPr>
        <p:blipFill>
          <a:blip r:embed="rId2" cstate="print">
            <a:lum bright="20000"/>
          </a:blip>
          <a:srcRect/>
          <a:stretch>
            <a:fillRect/>
          </a:stretch>
        </p:blipFill>
        <p:spPr bwMode="auto">
          <a:xfrm>
            <a:off x="1115616" y="404664"/>
            <a:ext cx="7847914" cy="4709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699" name="TextBox 2"/>
          <p:cNvSpPr txBox="1">
            <a:spLocks noChangeArrowheads="1"/>
          </p:cNvSpPr>
          <p:nvPr/>
        </p:nvSpPr>
        <p:spPr bwMode="auto">
          <a:xfrm>
            <a:off x="323850" y="5157788"/>
            <a:ext cx="8640763" cy="1568450"/>
          </a:xfrm>
          <a:prstGeom prst="rect">
            <a:avLst/>
          </a:prstGeom>
          <a:noFill/>
          <a:ln w="9525">
            <a:noFill/>
            <a:miter lim="800000"/>
            <a:headEnd/>
            <a:tailEnd/>
          </a:ln>
        </p:spPr>
        <p:txBody>
          <a:bodyPr>
            <a:spAutoFit/>
          </a:bodyPr>
          <a:lstStyle/>
          <a:p>
            <a:pPr algn="ctr"/>
            <a:r>
              <a:rPr lang="en-GB" altLang="en-US" sz="2400" b="1">
                <a:solidFill>
                  <a:srgbClr val="221F72"/>
                </a:solidFill>
              </a:rPr>
              <a:t>Zig-Zag could not listen to the other frogs being mean to Mill any more. She knew what she had to do. She took a deep breath and bravely told Tad and Tod to stop being so unkind.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179388" y="188913"/>
            <a:ext cx="8785225" cy="830262"/>
          </a:xfrm>
          <a:prstGeom prst="rect">
            <a:avLst/>
          </a:prstGeom>
          <a:noFill/>
          <a:ln w="9525">
            <a:noFill/>
            <a:miter lim="800000"/>
            <a:headEnd/>
            <a:tailEnd/>
          </a:ln>
        </p:spPr>
        <p:txBody>
          <a:bodyPr>
            <a:spAutoFit/>
          </a:bodyPr>
          <a:lstStyle/>
          <a:p>
            <a:pPr algn="ctr"/>
            <a:r>
              <a:rPr lang="en-GB" altLang="en-US" sz="2400" b="1">
                <a:solidFill>
                  <a:srgbClr val="221F72"/>
                </a:solidFill>
              </a:rPr>
              <a:t>Then she swam away back to Frog school she knew she had to tell a grown up what had been going on.</a:t>
            </a:r>
          </a:p>
        </p:txBody>
      </p:sp>
      <p:pic>
        <p:nvPicPr>
          <p:cNvPr id="38914" name="Picture 2" descr="E:\DCIM\101PHOTO\SAM_1127.JPG"/>
          <p:cNvPicPr>
            <a:picLocks noChangeAspect="1" noChangeArrowheads="1"/>
          </p:cNvPicPr>
          <p:nvPr/>
        </p:nvPicPr>
        <p:blipFill>
          <a:blip r:embed="rId2" cstate="print">
            <a:lum bright="20000"/>
          </a:blip>
          <a:srcRect/>
          <a:stretch>
            <a:fillRect/>
          </a:stretch>
        </p:blipFill>
        <p:spPr bwMode="auto">
          <a:xfrm>
            <a:off x="539552" y="1268759"/>
            <a:ext cx="7992888" cy="532918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250825" y="188913"/>
            <a:ext cx="8642350" cy="5632450"/>
          </a:xfrm>
          <a:prstGeom prst="rect">
            <a:avLst/>
          </a:prstGeom>
          <a:noFill/>
          <a:ln w="9525">
            <a:noFill/>
            <a:miter lim="800000"/>
            <a:headEnd/>
            <a:tailEnd/>
          </a:ln>
        </p:spPr>
        <p:txBody>
          <a:bodyPr>
            <a:spAutoFit/>
          </a:bodyPr>
          <a:lstStyle/>
          <a:p>
            <a:pPr algn="ctr"/>
            <a:r>
              <a:rPr lang="en-GB" altLang="en-US" sz="2400" b="1">
                <a:solidFill>
                  <a:srgbClr val="221F72"/>
                </a:solidFill>
              </a:rPr>
              <a:t>Zig-Zag felt better after she had talked to an adult. She swam off to find her friend Mill to check she was ok. </a:t>
            </a:r>
          </a:p>
          <a:p>
            <a:pPr algn="ctr"/>
            <a:endParaRPr lang="en-GB" altLang="en-US" sz="2400"/>
          </a:p>
          <a:p>
            <a:pPr algn="ctr"/>
            <a:endParaRPr lang="en-GB" altLang="en-US" sz="2400"/>
          </a:p>
          <a:p>
            <a:pPr algn="ctr"/>
            <a:endParaRPr lang="en-GB" altLang="en-US" sz="2400"/>
          </a:p>
          <a:p>
            <a:pPr algn="ctr"/>
            <a:endParaRPr lang="en-GB" altLang="en-US" sz="2400"/>
          </a:p>
          <a:p>
            <a:pPr algn="ctr"/>
            <a:endParaRPr lang="en-GB" altLang="en-US" sz="2400"/>
          </a:p>
          <a:p>
            <a:pPr algn="ctr"/>
            <a:endParaRPr lang="en-GB" altLang="en-US" sz="2400"/>
          </a:p>
          <a:p>
            <a:pPr algn="ctr"/>
            <a:endParaRPr lang="en-GB" altLang="en-US" sz="2400"/>
          </a:p>
          <a:p>
            <a:pPr algn="ctr"/>
            <a:endParaRPr lang="en-GB" altLang="en-US" sz="2400"/>
          </a:p>
          <a:p>
            <a:pPr algn="ctr"/>
            <a:endParaRPr lang="en-GB" altLang="en-US" sz="2400"/>
          </a:p>
          <a:p>
            <a:pPr algn="ctr"/>
            <a:endParaRPr lang="en-GB" altLang="en-US" sz="2400"/>
          </a:p>
          <a:p>
            <a:pPr algn="ctr"/>
            <a:endParaRPr lang="en-GB" altLang="en-US" sz="2400"/>
          </a:p>
          <a:p>
            <a:pPr algn="ctr"/>
            <a:endParaRPr lang="en-GB" altLang="en-US" sz="2400"/>
          </a:p>
          <a:p>
            <a:pPr algn="ctr"/>
            <a:r>
              <a:rPr lang="en-GB" altLang="en-US" sz="2400" b="1">
                <a:solidFill>
                  <a:srgbClr val="221F72"/>
                </a:solidFill>
              </a:rPr>
              <a:t>Zig-Zag joined Mill and they became very good friends. </a:t>
            </a:r>
          </a:p>
        </p:txBody>
      </p:sp>
      <p:pic>
        <p:nvPicPr>
          <p:cNvPr id="31747" name="Picture 4" descr="E:\DCIM\101PHOTO\SAM_1112.JPG"/>
          <p:cNvPicPr>
            <a:picLocks noChangeAspect="1" noChangeArrowheads="1"/>
          </p:cNvPicPr>
          <p:nvPr/>
        </p:nvPicPr>
        <p:blipFill>
          <a:blip r:embed="rId2" cstate="print">
            <a:lum bright="20000"/>
          </a:blip>
          <a:srcRect/>
          <a:stretch>
            <a:fillRect/>
          </a:stretch>
        </p:blipFill>
        <p:spPr bwMode="auto">
          <a:xfrm>
            <a:off x="1908175" y="1628775"/>
            <a:ext cx="5473700"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250825" y="188913"/>
            <a:ext cx="8569325" cy="1200150"/>
          </a:xfrm>
          <a:prstGeom prst="rect">
            <a:avLst/>
          </a:prstGeom>
          <a:noFill/>
          <a:ln w="9525">
            <a:noFill/>
            <a:miter lim="800000"/>
            <a:headEnd/>
            <a:tailEnd/>
          </a:ln>
        </p:spPr>
        <p:txBody>
          <a:bodyPr>
            <a:spAutoFit/>
          </a:bodyPr>
          <a:lstStyle/>
          <a:p>
            <a:r>
              <a:rPr lang="en-GB" altLang="en-US" sz="2400" b="1">
                <a:solidFill>
                  <a:srgbClr val="221F72"/>
                </a:solidFill>
              </a:rPr>
              <a:t>Before long all the little frog noticed that Mills and Zig-Zag were having lots of fun too.  One by one they went over to join in – they all had fun together. </a:t>
            </a:r>
          </a:p>
        </p:txBody>
      </p:sp>
      <p:pic>
        <p:nvPicPr>
          <p:cNvPr id="44034" name="Picture 2" descr="E:\DCIM\101PHOTO\SAM_1121.JPG"/>
          <p:cNvPicPr>
            <a:picLocks noChangeAspect="1" noChangeArrowheads="1"/>
          </p:cNvPicPr>
          <p:nvPr/>
        </p:nvPicPr>
        <p:blipFill>
          <a:blip r:embed="rId2" cstate="print">
            <a:lum bright="20000"/>
          </a:blip>
          <a:srcRect/>
          <a:stretch>
            <a:fillRect/>
          </a:stretch>
        </p:blipFill>
        <p:spPr bwMode="auto">
          <a:xfrm>
            <a:off x="1259632" y="1628800"/>
            <a:ext cx="6696744" cy="446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323850" y="1628775"/>
            <a:ext cx="4968875" cy="4432300"/>
          </a:xfrm>
          <a:prstGeom prst="rect">
            <a:avLst/>
          </a:prstGeom>
          <a:noFill/>
          <a:ln w="9525">
            <a:noFill/>
            <a:miter lim="800000"/>
            <a:headEnd/>
            <a:tailEnd/>
          </a:ln>
        </p:spPr>
        <p:txBody>
          <a:bodyPr>
            <a:spAutoFit/>
          </a:bodyPr>
          <a:lstStyle/>
          <a:p>
            <a:pPr marL="355600" indent="-355600">
              <a:spcBef>
                <a:spcPts val="600"/>
              </a:spcBef>
              <a:spcAft>
                <a:spcPts val="600"/>
              </a:spcAft>
              <a:buFont typeface="Arial" charset="0"/>
              <a:buChar char="•"/>
            </a:pPr>
            <a:r>
              <a:rPr lang="en-GB" altLang="en-US" sz="2800" b="1">
                <a:solidFill>
                  <a:srgbClr val="221F72"/>
                </a:solidFill>
              </a:rPr>
              <a:t>How do you think Mill is feeling now?</a:t>
            </a:r>
          </a:p>
          <a:p>
            <a:pPr marL="355600" indent="-355600">
              <a:spcBef>
                <a:spcPts val="600"/>
              </a:spcBef>
              <a:spcAft>
                <a:spcPts val="600"/>
              </a:spcAft>
              <a:buFont typeface="Arial" charset="0"/>
              <a:buChar char="•"/>
            </a:pPr>
            <a:r>
              <a:rPr lang="en-GB" altLang="en-US" sz="2800" b="1">
                <a:solidFill>
                  <a:srgbClr val="221F72"/>
                </a:solidFill>
              </a:rPr>
              <a:t>What might she want to say to the other little  frogs?</a:t>
            </a:r>
          </a:p>
          <a:p>
            <a:pPr marL="355600" indent="-355600">
              <a:spcBef>
                <a:spcPts val="600"/>
              </a:spcBef>
              <a:spcAft>
                <a:spcPts val="600"/>
              </a:spcAft>
              <a:buFont typeface="Arial" charset="0"/>
              <a:buChar char="•"/>
            </a:pPr>
            <a:r>
              <a:rPr lang="en-GB" altLang="en-US" sz="2800" b="1">
                <a:solidFill>
                  <a:srgbClr val="221F72"/>
                </a:solidFill>
              </a:rPr>
              <a:t>What do you think Miss Frog said to Tad and Tod?</a:t>
            </a:r>
          </a:p>
          <a:p>
            <a:pPr marL="355600" indent="-355600">
              <a:spcBef>
                <a:spcPts val="600"/>
              </a:spcBef>
              <a:spcAft>
                <a:spcPts val="600"/>
              </a:spcAft>
              <a:buFont typeface="Arial" charset="0"/>
              <a:buChar char="•"/>
            </a:pPr>
            <a:r>
              <a:rPr lang="en-GB" altLang="en-US" sz="2800" b="1">
                <a:solidFill>
                  <a:srgbClr val="221F72"/>
                </a:solidFill>
              </a:rPr>
              <a:t>What do you think Tad and Tod should do now?</a:t>
            </a:r>
          </a:p>
        </p:txBody>
      </p:sp>
      <p:pic>
        <p:nvPicPr>
          <p:cNvPr id="44034" name="Picture 2" descr="E:\DCIM\101PHOTO\SAM_1121.JPG"/>
          <p:cNvPicPr>
            <a:picLocks noChangeAspect="1" noChangeArrowheads="1"/>
          </p:cNvPicPr>
          <p:nvPr/>
        </p:nvPicPr>
        <p:blipFill>
          <a:blip r:embed="rId2" cstate="print">
            <a:lum bright="20000"/>
          </a:blip>
          <a:srcRect l="9678" t="62910" r="61286"/>
          <a:stretch>
            <a:fillRect/>
          </a:stretch>
        </p:blipFill>
        <p:spPr bwMode="auto">
          <a:xfrm>
            <a:off x="5940152" y="2276872"/>
            <a:ext cx="2564500" cy="21839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itle 1"/>
          <p:cNvSpPr txBox="1">
            <a:spLocks/>
          </p:cNvSpPr>
          <p:nvPr/>
        </p:nvSpPr>
        <p:spPr>
          <a:xfrm>
            <a:off x="457200" y="404813"/>
            <a:ext cx="8229600" cy="1012825"/>
          </a:xfrm>
          <a:prstGeom prst="rect">
            <a:avLst/>
          </a:prstGeom>
        </p:spPr>
        <p:txBody>
          <a:bodyPr/>
          <a:lstStyle/>
          <a:p>
            <a:pPr algn="r">
              <a:defRPr/>
            </a:pPr>
            <a:r>
              <a:rPr lang="en-GB" sz="4400" dirty="0">
                <a:solidFill>
                  <a:srgbClr val="221F72"/>
                </a:solidFill>
                <a:latin typeface="Impact" panose="020B0806030902050204" pitchFamily="34" charset="0"/>
                <a:ea typeface="+mj-ea"/>
                <a:cs typeface="+mj-cs"/>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http://www.clipartbest.com/cliparts/aTq/nzA/aTqnzArTM.gif"/>
          <p:cNvPicPr>
            <a:picLocks noChangeAspect="1" noChangeArrowheads="1"/>
          </p:cNvPicPr>
          <p:nvPr/>
        </p:nvPicPr>
        <p:blipFill>
          <a:blip r:embed="rId3" cstate="print"/>
          <a:srcRect/>
          <a:stretch>
            <a:fillRect/>
          </a:stretch>
        </p:blipFill>
        <p:spPr bwMode="auto">
          <a:xfrm>
            <a:off x="3255963" y="1557338"/>
            <a:ext cx="3116262" cy="4443412"/>
          </a:xfrm>
          <a:prstGeom prst="rect">
            <a:avLst/>
          </a:prstGeom>
          <a:noFill/>
          <a:ln w="9525">
            <a:noFill/>
            <a:miter lim="800000"/>
            <a:headEnd/>
            <a:tailEnd/>
          </a:ln>
        </p:spPr>
      </p:pic>
      <p:sp>
        <p:nvSpPr>
          <p:cNvPr id="16387" name="Title 1"/>
          <p:cNvSpPr>
            <a:spLocks noGrp="1"/>
          </p:cNvSpPr>
          <p:nvPr>
            <p:ph type="title"/>
          </p:nvPr>
        </p:nvSpPr>
        <p:spPr/>
        <p:txBody>
          <a:bodyPr/>
          <a:lstStyle/>
          <a:p>
            <a:pPr eaLnBrk="1" hangingPunct="1"/>
            <a:r>
              <a:rPr lang="en-GB" smtClean="0"/>
              <a:t>What makes me ME?</a:t>
            </a:r>
          </a:p>
        </p:txBody>
      </p:sp>
      <p:sp>
        <p:nvSpPr>
          <p:cNvPr id="4" name="Chevron 3"/>
          <p:cNvSpPr/>
          <p:nvPr/>
        </p:nvSpPr>
        <p:spPr>
          <a:xfrm>
            <a:off x="8893175" y="3284538"/>
            <a:ext cx="215900" cy="215900"/>
          </a:xfrm>
          <a:prstGeom prst="chevron">
            <a:avLst/>
          </a:prstGeom>
          <a:solidFill>
            <a:schemeClr val="bg1">
              <a:alpha val="30000"/>
            </a:schemeClr>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loud Callout 5"/>
          <p:cNvSpPr/>
          <p:nvPr/>
        </p:nvSpPr>
        <p:spPr>
          <a:xfrm>
            <a:off x="5724525" y="1557338"/>
            <a:ext cx="3097213" cy="1800225"/>
          </a:xfrm>
          <a:prstGeom prst="cloudCallout">
            <a:avLst/>
          </a:prstGeom>
          <a:no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7" name="Oval Callout 6"/>
          <p:cNvSpPr/>
          <p:nvPr/>
        </p:nvSpPr>
        <p:spPr>
          <a:xfrm rot="16200000">
            <a:off x="756444" y="1269207"/>
            <a:ext cx="2159000" cy="2735262"/>
          </a:xfrm>
          <a:prstGeom prst="wedgeEllipseCallout">
            <a:avLst>
              <a:gd name="adj1" fmla="val 6653"/>
              <a:gd name="adj2" fmla="val 646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Heart 7"/>
          <p:cNvSpPr/>
          <p:nvPr/>
        </p:nvSpPr>
        <p:spPr>
          <a:xfrm rot="2144006">
            <a:off x="6164263" y="3881438"/>
            <a:ext cx="2382837" cy="2333625"/>
          </a:xfrm>
          <a:prstGeom prst="hear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Vertical Scroll 8"/>
          <p:cNvSpPr/>
          <p:nvPr/>
        </p:nvSpPr>
        <p:spPr>
          <a:xfrm rot="20727658">
            <a:off x="1047750" y="3840163"/>
            <a:ext cx="2387600" cy="2058987"/>
          </a:xfrm>
          <a:prstGeom prst="verticalScroll">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smtClean="0"/>
              <a:t>The ‘What If’ Game </a:t>
            </a:r>
          </a:p>
        </p:txBody>
      </p:sp>
      <p:graphicFrame>
        <p:nvGraphicFramePr>
          <p:cNvPr id="7" name="Diagram 6"/>
          <p:cNvGraphicFramePr/>
          <p:nvPr/>
        </p:nvGraphicFramePr>
        <p:xfrm>
          <a:off x="3203848" y="1916832"/>
          <a:ext cx="5663952" cy="384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20" name="Picture 4" descr="C:\Documents and Settings\MEvans\Local Settings\Temporary Internet Files\Content.IE5\LDFUR138\MC900441902[1].wmf"/>
          <p:cNvPicPr>
            <a:picLocks noChangeAspect="1" noChangeArrowheads="1"/>
          </p:cNvPicPr>
          <p:nvPr/>
        </p:nvPicPr>
        <p:blipFill>
          <a:blip r:embed="rId8" cstate="print"/>
          <a:srcRect/>
          <a:stretch>
            <a:fillRect/>
          </a:stretch>
        </p:blipFill>
        <p:spPr bwMode="auto">
          <a:xfrm>
            <a:off x="250825" y="1700213"/>
            <a:ext cx="3475038"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smtClean="0"/>
              <a:t>What can make people different?</a:t>
            </a:r>
          </a:p>
        </p:txBody>
      </p:sp>
      <p:sp>
        <p:nvSpPr>
          <p:cNvPr id="3" name="Content Placeholder 2"/>
          <p:cNvSpPr>
            <a:spLocks noGrp="1"/>
          </p:cNvSpPr>
          <p:nvPr>
            <p:ph idx="1"/>
          </p:nvPr>
        </p:nvSpPr>
        <p:spPr>
          <a:xfrm>
            <a:off x="457200" y="1700213"/>
            <a:ext cx="5410200" cy="4425950"/>
          </a:xfrm>
        </p:spPr>
        <p:txBody>
          <a:bodyPr rtlCol="0">
            <a:normAutofit lnSpcReduction="10000"/>
          </a:bodyPr>
          <a:lstStyle/>
          <a:p>
            <a:pPr eaLnBrk="1" fontAlgn="auto" hangingPunct="1">
              <a:spcBef>
                <a:spcPts val="600"/>
              </a:spcBef>
              <a:spcAft>
                <a:spcPts val="600"/>
              </a:spcAft>
              <a:buFont typeface="Arial" panose="020B0604020202020204" pitchFamily="34" charset="0"/>
              <a:buChar char="•"/>
              <a:defRPr/>
            </a:pPr>
            <a:r>
              <a:rPr lang="en-US" altLang="en-US" sz="2800" b="0" dirty="0" smtClean="0">
                <a:solidFill>
                  <a:srgbClr val="221F72"/>
                </a:solidFill>
              </a:rPr>
              <a:t>We have all looked at what makes us unique</a:t>
            </a:r>
          </a:p>
          <a:p>
            <a:pPr eaLnBrk="1" hangingPunct="1">
              <a:spcBef>
                <a:spcPts val="600"/>
              </a:spcBef>
              <a:spcAft>
                <a:spcPts val="600"/>
              </a:spcAft>
              <a:defRPr/>
            </a:pPr>
            <a:r>
              <a:rPr lang="en-US" altLang="en-US" sz="2800" b="0" dirty="0" smtClean="0">
                <a:solidFill>
                  <a:srgbClr val="221F72"/>
                </a:solidFill>
              </a:rPr>
              <a:t>Sometimes this might be because a person has a disability</a:t>
            </a:r>
          </a:p>
          <a:p>
            <a:pPr eaLnBrk="1" hangingPunct="1">
              <a:spcBef>
                <a:spcPts val="600"/>
              </a:spcBef>
              <a:spcAft>
                <a:spcPts val="600"/>
              </a:spcAft>
              <a:defRPr/>
            </a:pPr>
            <a:r>
              <a:rPr lang="en-US" altLang="en-US" sz="2800" b="0" dirty="0" smtClean="0">
                <a:solidFill>
                  <a:srgbClr val="221F72"/>
                </a:solidFill>
              </a:rPr>
              <a:t>A disability is something that might make some aspects of life different. For example understanding, getting around, seeing, hearing, speaking. </a:t>
            </a:r>
          </a:p>
        </p:txBody>
      </p:sp>
      <p:sp>
        <p:nvSpPr>
          <p:cNvPr id="4" name="Chevron 3"/>
          <p:cNvSpPr/>
          <p:nvPr/>
        </p:nvSpPr>
        <p:spPr>
          <a:xfrm>
            <a:off x="8893175" y="3284538"/>
            <a:ext cx="215900" cy="215900"/>
          </a:xfrm>
          <a:prstGeom prst="chevron">
            <a:avLst/>
          </a:prstGeom>
          <a:solidFill>
            <a:schemeClr val="bg1">
              <a:alpha val="30000"/>
            </a:schemeClr>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5845" name="Picture 2" descr="C:\Documents and Settings\MEvans\Local Settings\Temporary Internet Files\Content.IE5\7VPCKAVA\MC900282178[1].wmf"/>
          <p:cNvPicPr>
            <a:picLocks noChangeAspect="1" noChangeArrowheads="1"/>
          </p:cNvPicPr>
          <p:nvPr/>
        </p:nvPicPr>
        <p:blipFill>
          <a:blip r:embed="rId2" cstate="print"/>
          <a:srcRect/>
          <a:stretch>
            <a:fillRect/>
          </a:stretch>
        </p:blipFill>
        <p:spPr bwMode="auto">
          <a:xfrm>
            <a:off x="5795963" y="1700213"/>
            <a:ext cx="3094037" cy="356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smtClean="0"/>
              <a:t>Disability </a:t>
            </a:r>
          </a:p>
        </p:txBody>
      </p:sp>
      <p:sp>
        <p:nvSpPr>
          <p:cNvPr id="4" name="Chevron 3"/>
          <p:cNvSpPr/>
          <p:nvPr/>
        </p:nvSpPr>
        <p:spPr>
          <a:xfrm>
            <a:off x="8893175" y="3284538"/>
            <a:ext cx="215900" cy="215900"/>
          </a:xfrm>
          <a:prstGeom prst="chevron">
            <a:avLst/>
          </a:prstGeom>
          <a:solidFill>
            <a:schemeClr val="bg1">
              <a:alpha val="30000"/>
            </a:schemeClr>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5" descr="5.PNG"/>
          <p:cNvPicPr>
            <a:picLocks noChangeAspect="1"/>
          </p:cNvPicPr>
          <p:nvPr/>
        </p:nvPicPr>
        <p:blipFill>
          <a:blip r:embed="rId2" cstate="print"/>
          <a:srcRect/>
          <a:stretch>
            <a:fillRect/>
          </a:stretch>
        </p:blipFill>
        <p:spPr bwMode="auto">
          <a:xfrm>
            <a:off x="250825" y="3933825"/>
            <a:ext cx="2286000" cy="2171700"/>
          </a:xfrm>
          <a:prstGeom prst="rect">
            <a:avLst/>
          </a:prstGeom>
          <a:noFill/>
          <a:ln w="9525">
            <a:noFill/>
            <a:miter lim="800000"/>
            <a:headEnd/>
            <a:tailEnd/>
          </a:ln>
        </p:spPr>
      </p:pic>
      <p:sp>
        <p:nvSpPr>
          <p:cNvPr id="5" name="Oval Callout 4"/>
          <p:cNvSpPr/>
          <p:nvPr/>
        </p:nvSpPr>
        <p:spPr>
          <a:xfrm>
            <a:off x="2411413" y="1700213"/>
            <a:ext cx="6264275" cy="3529012"/>
          </a:xfrm>
          <a:prstGeom prst="wedgeEllipseCallout">
            <a:avLst>
              <a:gd name="adj1" fmla="val -54590"/>
              <a:gd name="adj2" fmla="val 43653"/>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3200" b="1" dirty="0">
                <a:latin typeface="Arial" pitchFamily="34" charset="0"/>
                <a:cs typeface="Arial" pitchFamily="34" charset="0"/>
              </a:rPr>
              <a:t>Do you know someone who has a disability? </a:t>
            </a:r>
          </a:p>
          <a:p>
            <a:pPr algn="ctr" fontAlgn="auto">
              <a:spcBef>
                <a:spcPts val="0"/>
              </a:spcBef>
              <a:spcAft>
                <a:spcPts val="0"/>
              </a:spcAft>
              <a:defRPr/>
            </a:pPr>
            <a:r>
              <a:rPr lang="en-GB" sz="3200" dirty="0">
                <a:latin typeface="Arial" pitchFamily="34" charset="0"/>
                <a:cs typeface="Arial" pitchFamily="34" charset="0"/>
              </a:rPr>
              <a:t>How does it affect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ppt_x"/>
                                          </p:val>
                                        </p:tav>
                                        <p:tav tm="100000">
                                          <p:val>
                                            <p:strVal val="#ppt_x"/>
                                          </p:val>
                                        </p:tav>
                                      </p:tavLst>
                                    </p:anim>
                                    <p:anim calcmode="lin" valueType="num">
                                      <p:cBhvr additive="base">
                                        <p:cTn id="12" dur="3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ppt_x"/>
                                          </p:val>
                                        </p:tav>
                                        <p:tav tm="100000">
                                          <p:val>
                                            <p:strVal val="#ppt_x"/>
                                          </p:val>
                                        </p:tav>
                                      </p:tavLst>
                                    </p:anim>
                                    <p:anim calcmode="lin" valueType="num">
                                      <p:cBhvr additive="base">
                                        <p:cTn id="16"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smtClean="0"/>
              <a:t>Disability </a:t>
            </a:r>
          </a:p>
        </p:txBody>
      </p:sp>
      <p:sp>
        <p:nvSpPr>
          <p:cNvPr id="4" name="Chevron 3"/>
          <p:cNvSpPr/>
          <p:nvPr/>
        </p:nvSpPr>
        <p:spPr>
          <a:xfrm>
            <a:off x="8893175" y="3284538"/>
            <a:ext cx="215900" cy="215900"/>
          </a:xfrm>
          <a:prstGeom prst="chevron">
            <a:avLst/>
          </a:prstGeom>
          <a:solidFill>
            <a:schemeClr val="bg1">
              <a:alpha val="30000"/>
            </a:schemeClr>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descr="6.PNG"/>
          <p:cNvPicPr>
            <a:picLocks noChangeAspect="1"/>
          </p:cNvPicPr>
          <p:nvPr/>
        </p:nvPicPr>
        <p:blipFill>
          <a:blip r:embed="rId2" cstate="print"/>
          <a:srcRect/>
          <a:stretch>
            <a:fillRect/>
          </a:stretch>
        </p:blipFill>
        <p:spPr bwMode="auto">
          <a:xfrm>
            <a:off x="7019925" y="3860800"/>
            <a:ext cx="1962150" cy="2219325"/>
          </a:xfrm>
          <a:prstGeom prst="rect">
            <a:avLst/>
          </a:prstGeom>
          <a:noFill/>
          <a:ln w="9525">
            <a:noFill/>
            <a:miter lim="800000"/>
            <a:headEnd/>
            <a:tailEnd/>
          </a:ln>
        </p:spPr>
      </p:pic>
      <p:sp>
        <p:nvSpPr>
          <p:cNvPr id="8" name="TextBox 7"/>
          <p:cNvSpPr txBox="1"/>
          <p:nvPr/>
        </p:nvSpPr>
        <p:spPr>
          <a:xfrm>
            <a:off x="395288" y="1700213"/>
            <a:ext cx="3313112" cy="41560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fontAlgn="auto">
              <a:spcBef>
                <a:spcPts val="0"/>
              </a:spcBef>
              <a:spcAft>
                <a:spcPts val="0"/>
              </a:spcAft>
              <a:defRPr/>
            </a:pPr>
            <a:r>
              <a:rPr lang="en-US" altLang="en-US" sz="2400" b="1" dirty="0">
                <a:latin typeface="Arial" pitchFamily="34" charset="0"/>
                <a:cs typeface="Arial" pitchFamily="34" charset="0"/>
              </a:rPr>
              <a:t>No, not always. </a:t>
            </a:r>
            <a:br>
              <a:rPr lang="en-US" altLang="en-US" sz="2400" b="1" dirty="0">
                <a:latin typeface="Arial" pitchFamily="34" charset="0"/>
                <a:cs typeface="Arial" pitchFamily="34" charset="0"/>
              </a:rPr>
            </a:br>
            <a:r>
              <a:rPr lang="en-US" altLang="en-US" sz="2400" b="1" dirty="0">
                <a:latin typeface="Arial" pitchFamily="34" charset="0"/>
                <a:cs typeface="Arial" pitchFamily="34" charset="0"/>
              </a:rPr>
              <a:t/>
            </a:r>
            <a:br>
              <a:rPr lang="en-US" altLang="en-US" sz="2400" b="1" dirty="0">
                <a:latin typeface="Arial" pitchFamily="34" charset="0"/>
                <a:cs typeface="Arial" pitchFamily="34" charset="0"/>
              </a:rPr>
            </a:br>
            <a:r>
              <a:rPr lang="en-US" altLang="en-US" sz="2400" b="1" dirty="0">
                <a:latin typeface="Arial" pitchFamily="34" charset="0"/>
                <a:cs typeface="Arial" pitchFamily="34" charset="0"/>
              </a:rPr>
              <a:t>Just as no two people are the same, no two disabled people are the same. </a:t>
            </a:r>
            <a:br>
              <a:rPr lang="en-US" altLang="en-US" sz="2400" b="1" dirty="0">
                <a:latin typeface="Arial" pitchFamily="34" charset="0"/>
                <a:cs typeface="Arial" pitchFamily="34" charset="0"/>
              </a:rPr>
            </a:br>
            <a:r>
              <a:rPr lang="en-US" altLang="en-US" sz="2400" b="1" dirty="0">
                <a:latin typeface="Arial" pitchFamily="34" charset="0"/>
                <a:cs typeface="Arial" pitchFamily="34" charset="0"/>
              </a:rPr>
              <a:t/>
            </a:r>
            <a:br>
              <a:rPr lang="en-US" altLang="en-US" sz="2400" b="1" dirty="0">
                <a:latin typeface="Arial" pitchFamily="34" charset="0"/>
                <a:cs typeface="Arial" pitchFamily="34" charset="0"/>
              </a:rPr>
            </a:br>
            <a:r>
              <a:rPr lang="en-US" altLang="en-US" sz="2400" b="1" dirty="0">
                <a:latin typeface="Arial" pitchFamily="34" charset="0"/>
                <a:cs typeface="Arial" pitchFamily="34" charset="0"/>
              </a:rPr>
              <a:t>The way their disability affects them and appears will be different.</a:t>
            </a:r>
            <a:endParaRPr lang="en-GB" sz="2400" b="1" dirty="0">
              <a:latin typeface="Arial" pitchFamily="34" charset="0"/>
              <a:cs typeface="Arial" pitchFamily="34" charset="0"/>
            </a:endParaRPr>
          </a:p>
        </p:txBody>
      </p:sp>
      <p:sp>
        <p:nvSpPr>
          <p:cNvPr id="5" name="Oval Callout 4"/>
          <p:cNvSpPr/>
          <p:nvPr/>
        </p:nvSpPr>
        <p:spPr>
          <a:xfrm>
            <a:off x="3563938" y="2133600"/>
            <a:ext cx="3671887" cy="2590800"/>
          </a:xfrm>
          <a:prstGeom prst="wedgeEllipseCallout">
            <a:avLst>
              <a:gd name="adj1" fmla="val 49524"/>
              <a:gd name="adj2" fmla="val 55435"/>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altLang="en-US" sz="3200" b="1" dirty="0"/>
              <a:t>Can you always tell if someone is disabled?</a:t>
            </a:r>
            <a:endParaRPr lang="en-GB" sz="3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smtClean="0"/>
              <a:t>What should be the same is ...</a:t>
            </a:r>
          </a:p>
        </p:txBody>
      </p:sp>
      <p:sp>
        <p:nvSpPr>
          <p:cNvPr id="4" name="Chevron 3"/>
          <p:cNvSpPr/>
          <p:nvPr/>
        </p:nvSpPr>
        <p:spPr>
          <a:xfrm>
            <a:off x="8893175" y="3284538"/>
            <a:ext cx="215900" cy="215900"/>
          </a:xfrm>
          <a:prstGeom prst="chevron">
            <a:avLst/>
          </a:prstGeom>
          <a:solidFill>
            <a:schemeClr val="bg1">
              <a:alpha val="30000"/>
            </a:schemeClr>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8" descr="playground.png"/>
          <p:cNvPicPr>
            <a:picLocks noChangeAspect="1"/>
          </p:cNvPicPr>
          <p:nvPr/>
        </p:nvPicPr>
        <p:blipFill>
          <a:blip r:embed="rId2" cstate="print"/>
          <a:srcRect l="16061"/>
          <a:stretch>
            <a:fillRect/>
          </a:stretch>
        </p:blipFill>
        <p:spPr bwMode="auto">
          <a:xfrm>
            <a:off x="3563938" y="1557338"/>
            <a:ext cx="5164137" cy="4533900"/>
          </a:xfrm>
          <a:prstGeom prst="rect">
            <a:avLst/>
          </a:prstGeom>
          <a:noFill/>
          <a:ln w="9525">
            <a:noFill/>
            <a:miter lim="800000"/>
            <a:headEnd/>
            <a:tailEnd/>
          </a:ln>
        </p:spPr>
      </p:pic>
      <p:sp>
        <p:nvSpPr>
          <p:cNvPr id="5" name="Oval Callout 4"/>
          <p:cNvSpPr/>
          <p:nvPr/>
        </p:nvSpPr>
        <p:spPr>
          <a:xfrm>
            <a:off x="179388" y="3789363"/>
            <a:ext cx="3455987" cy="2303462"/>
          </a:xfrm>
          <a:prstGeom prst="wedgeEllipseCallout">
            <a:avLst>
              <a:gd name="adj1" fmla="val 59395"/>
              <a:gd name="adj2" fmla="val 30696"/>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altLang="en-US" sz="3600" b="1" dirty="0">
                <a:solidFill>
                  <a:schemeClr val="bg1"/>
                </a:solidFill>
              </a:rPr>
              <a:t>Why is this important?</a:t>
            </a:r>
            <a:endParaRPr lang="en-GB" sz="3200" dirty="0">
              <a:solidFill>
                <a:schemeClr val="bg1"/>
              </a:solidFill>
              <a:latin typeface="Arial" pitchFamily="34" charset="0"/>
              <a:cs typeface="Arial" pitchFamily="34" charset="0"/>
            </a:endParaRPr>
          </a:p>
        </p:txBody>
      </p:sp>
      <p:sp>
        <p:nvSpPr>
          <p:cNvPr id="10" name="TextBox 9"/>
          <p:cNvSpPr txBox="1"/>
          <p:nvPr/>
        </p:nvSpPr>
        <p:spPr>
          <a:xfrm>
            <a:off x="395288" y="1700213"/>
            <a:ext cx="3097212" cy="21240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fontAlgn="auto">
              <a:spcBef>
                <a:spcPts val="0"/>
              </a:spcBef>
              <a:spcAft>
                <a:spcPts val="0"/>
              </a:spcAft>
              <a:defRPr/>
            </a:pPr>
            <a:r>
              <a:rPr lang="en-US" altLang="en-US" sz="4400" b="1" dirty="0">
                <a:latin typeface="Arial" pitchFamily="34" charset="0"/>
                <a:cs typeface="Arial" pitchFamily="34" charset="0"/>
              </a:rPr>
              <a:t>How we treat people </a:t>
            </a:r>
            <a:endParaRPr lang="en-GB" sz="4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3000" fill="hold"/>
                                        <p:tgtEl>
                                          <p:spTgt spid="10"/>
                                        </p:tgtEl>
                                        <p:attrNameLst>
                                          <p:attrName>ppt_x</p:attrName>
                                        </p:attrNameLst>
                                      </p:cBhvr>
                                      <p:tavLst>
                                        <p:tav tm="0">
                                          <p:val>
                                            <p:strVal val="#ppt_x"/>
                                          </p:val>
                                        </p:tav>
                                        <p:tav tm="100000">
                                          <p:val>
                                            <p:strVal val="#ppt_x"/>
                                          </p:val>
                                        </p:tav>
                                      </p:tavLst>
                                    </p:anim>
                                    <p:anim calcmode="lin" valueType="num">
                                      <p:cBhvr additive="base">
                                        <p:cTn id="13" dur="3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ppt_x"/>
                                          </p:val>
                                        </p:tav>
                                        <p:tav tm="100000">
                                          <p:val>
                                            <p:strVal val="#ppt_x"/>
                                          </p:val>
                                        </p:tav>
                                      </p:tavLst>
                                    </p:anim>
                                    <p:anim calcmode="lin" valueType="num">
                                      <p:cBhvr additive="base">
                                        <p:cTn id="18" dur="3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0" fill="hold"/>
                                        <p:tgtEl>
                                          <p:spTgt spid="5"/>
                                        </p:tgtEl>
                                        <p:attrNameLst>
                                          <p:attrName>ppt_x</p:attrName>
                                        </p:attrNameLst>
                                      </p:cBhvr>
                                      <p:tavLst>
                                        <p:tav tm="0">
                                          <p:val>
                                            <p:strVal val="#ppt_x"/>
                                          </p:val>
                                        </p:tav>
                                        <p:tav tm="100000">
                                          <p:val>
                                            <p:strVal val="#ppt_x"/>
                                          </p:val>
                                        </p:tav>
                                      </p:tavLst>
                                    </p:anim>
                                    <p:anim calcmode="lin" valueType="num">
                                      <p:cBhvr additive="base">
                                        <p:cTn id="23"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smtClean="0"/>
              <a:t>Our school ethos/charter/pledge </a:t>
            </a:r>
          </a:p>
        </p:txBody>
      </p:sp>
      <p:sp>
        <p:nvSpPr>
          <p:cNvPr id="4" name="Chevron 3"/>
          <p:cNvSpPr/>
          <p:nvPr/>
        </p:nvSpPr>
        <p:spPr>
          <a:xfrm>
            <a:off x="8893175" y="3284538"/>
            <a:ext cx="215900" cy="215900"/>
          </a:xfrm>
          <a:prstGeom prst="chevron">
            <a:avLst/>
          </a:prstGeom>
          <a:solidFill>
            <a:schemeClr val="bg1">
              <a:alpha val="30000"/>
            </a:schemeClr>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8" descr="playground.png"/>
          <p:cNvPicPr>
            <a:picLocks noChangeAspect="1"/>
          </p:cNvPicPr>
          <p:nvPr/>
        </p:nvPicPr>
        <p:blipFill>
          <a:blip r:embed="rId2" cstate="print"/>
          <a:srcRect l="16061"/>
          <a:stretch>
            <a:fillRect/>
          </a:stretch>
        </p:blipFill>
        <p:spPr bwMode="auto">
          <a:xfrm>
            <a:off x="3563938" y="1557338"/>
            <a:ext cx="5164137" cy="4533900"/>
          </a:xfrm>
          <a:prstGeom prst="rect">
            <a:avLst/>
          </a:prstGeom>
          <a:noFill/>
          <a:ln w="9525">
            <a:noFill/>
            <a:miter lim="800000"/>
            <a:headEnd/>
            <a:tailEnd/>
          </a:ln>
        </p:spPr>
      </p:pic>
      <p:sp>
        <p:nvSpPr>
          <p:cNvPr id="10" name="TextBox 9"/>
          <p:cNvSpPr txBox="1"/>
          <p:nvPr/>
        </p:nvSpPr>
        <p:spPr>
          <a:xfrm>
            <a:off x="395288" y="1700213"/>
            <a:ext cx="3097212" cy="310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altLang="en-US" sz="4000" b="1" dirty="0"/>
              <a:t>Everyone is </a:t>
            </a:r>
            <a:r>
              <a:rPr lang="en-US" altLang="en-US" sz="4000" b="1" dirty="0">
                <a:solidFill>
                  <a:srgbClr val="00FF00"/>
                </a:solidFill>
              </a:rPr>
              <a:t>included </a:t>
            </a:r>
            <a:r>
              <a:rPr lang="en-US" altLang="en-US" sz="4000" b="1" dirty="0"/>
              <a:t>in our school. </a:t>
            </a:r>
            <a:r>
              <a:rPr lang="en-US" altLang="en-US" sz="3200" b="1" dirty="0"/>
              <a:t/>
            </a:r>
            <a:br>
              <a:rPr lang="en-US" altLang="en-US" sz="3200" b="1" dirty="0"/>
            </a:br>
            <a:r>
              <a:rPr lang="en-US" altLang="en-US" sz="3200" b="1" dirty="0"/>
              <a:t/>
            </a:r>
            <a:br>
              <a:rPr lang="en-US" altLang="en-US" sz="3200" b="1" dirty="0"/>
            </a:br>
            <a:endParaRPr lang="en-GB" sz="4400" b="1" dirty="0">
              <a:latin typeface="Arial" pitchFamily="34" charset="0"/>
              <a:cs typeface="Arial" pitchFamily="34" charset="0"/>
            </a:endParaRPr>
          </a:p>
        </p:txBody>
      </p:sp>
      <p:sp>
        <p:nvSpPr>
          <p:cNvPr id="7" name="Rounded Rectangular Callout 6"/>
          <p:cNvSpPr/>
          <p:nvPr/>
        </p:nvSpPr>
        <p:spPr>
          <a:xfrm>
            <a:off x="179388" y="4292600"/>
            <a:ext cx="3313112" cy="1512888"/>
          </a:xfrm>
          <a:prstGeom prst="wedgeRoundRectCallout">
            <a:avLst>
              <a:gd name="adj1" fmla="val 54979"/>
              <a:gd name="adj2" fmla="val 6611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3200" dirty="0">
                <a:latin typeface="Arial" pitchFamily="34" charset="0"/>
                <a:cs typeface="Arial" pitchFamily="34" charset="0"/>
              </a:rPr>
              <a:t>What do we mean by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smtClean="0"/>
              <a:t>What can we do?</a:t>
            </a:r>
          </a:p>
        </p:txBody>
      </p:sp>
      <p:sp>
        <p:nvSpPr>
          <p:cNvPr id="4" name="Chevron 3"/>
          <p:cNvSpPr/>
          <p:nvPr/>
        </p:nvSpPr>
        <p:spPr>
          <a:xfrm>
            <a:off x="8893175" y="3284538"/>
            <a:ext cx="215900" cy="215900"/>
          </a:xfrm>
          <a:prstGeom prst="chevron">
            <a:avLst/>
          </a:prstGeom>
          <a:solidFill>
            <a:schemeClr val="bg1">
              <a:alpha val="30000"/>
            </a:schemeClr>
          </a:solidFill>
          <a:ln>
            <a:solidFill>
              <a:srgbClr val="E1C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aphicFrame>
        <p:nvGraphicFramePr>
          <p:cNvPr id="8" name="Diagram 7"/>
          <p:cNvGraphicFramePr/>
          <p:nvPr/>
        </p:nvGraphicFramePr>
        <p:xfrm>
          <a:off x="1187624" y="1628800"/>
          <a:ext cx="662473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5" name="Picture 3" descr="C:\Documents and Settings\MEvans\Local Settings\Temporary Internet Files\Content.IE5\LDFUR138\MC900078622[1].wmf"/>
          <p:cNvPicPr>
            <a:picLocks noChangeAspect="1" noChangeArrowheads="1"/>
          </p:cNvPicPr>
          <p:nvPr/>
        </p:nvPicPr>
        <p:blipFill>
          <a:blip r:embed="rId7" cstate="print"/>
          <a:srcRect/>
          <a:stretch>
            <a:fillRect/>
          </a:stretch>
        </p:blipFill>
        <p:spPr bwMode="auto">
          <a:xfrm rot="-201492">
            <a:off x="323850" y="1989138"/>
            <a:ext cx="1857375" cy="3995737"/>
          </a:xfrm>
          <a:prstGeom prst="rect">
            <a:avLst/>
          </a:prstGeom>
          <a:noFill/>
          <a:ln w="9525">
            <a:noFill/>
            <a:miter lim="800000"/>
            <a:headEnd/>
            <a:tailEnd/>
          </a:ln>
        </p:spPr>
      </p:pic>
      <p:pic>
        <p:nvPicPr>
          <p:cNvPr id="40966" name="Picture 5" descr="C:\Documents and Settings\MEvans\Local Settings\Temporary Internet Files\Content.IE5\LDFUR138\MC900078711[1].wmf"/>
          <p:cNvPicPr>
            <a:picLocks noChangeAspect="1" noChangeArrowheads="1"/>
          </p:cNvPicPr>
          <p:nvPr/>
        </p:nvPicPr>
        <p:blipFill>
          <a:blip r:embed="rId8" cstate="print"/>
          <a:srcRect/>
          <a:stretch>
            <a:fillRect/>
          </a:stretch>
        </p:blipFill>
        <p:spPr bwMode="auto">
          <a:xfrm rot="1054840">
            <a:off x="6711950" y="2141538"/>
            <a:ext cx="1622425" cy="3933825"/>
          </a:xfrm>
          <a:prstGeom prst="rect">
            <a:avLst/>
          </a:prstGeom>
          <a:noFill/>
          <a:ln w="9525">
            <a:noFill/>
            <a:miter lim="800000"/>
            <a:headEnd/>
            <a:tailEnd/>
          </a:ln>
        </p:spPr>
      </p:pic>
      <p:pic>
        <p:nvPicPr>
          <p:cNvPr id="40967" name="Picture 11" descr="playing2.png"/>
          <p:cNvPicPr>
            <a:picLocks noChangeAspect="1"/>
          </p:cNvPicPr>
          <p:nvPr/>
        </p:nvPicPr>
        <p:blipFill>
          <a:blip r:embed="rId9" cstate="print"/>
          <a:srcRect l="6531" t="7690" r="7475" b="14372"/>
          <a:stretch>
            <a:fillRect/>
          </a:stretch>
        </p:blipFill>
        <p:spPr bwMode="auto">
          <a:xfrm>
            <a:off x="250825" y="260350"/>
            <a:ext cx="1743075"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Let’s support Ant-Bullying Week 2014: </a:t>
            </a:r>
            <a:endParaRPr lang="en-GB" dirty="0"/>
          </a:p>
        </p:txBody>
      </p:sp>
      <p:pic>
        <p:nvPicPr>
          <p:cNvPr id="41987" name="Picture 3" descr="NCB_ABW_2014_GREEN_HASHTAG - new hashtag.JPG"/>
          <p:cNvPicPr>
            <a:picLocks noChangeAspect="1"/>
          </p:cNvPicPr>
          <p:nvPr/>
        </p:nvPicPr>
        <p:blipFill>
          <a:blip r:embed="rId2" cstate="print"/>
          <a:srcRect/>
          <a:stretch>
            <a:fillRect/>
          </a:stretch>
        </p:blipFill>
        <p:spPr bwMode="auto">
          <a:xfrm>
            <a:off x="0" y="1628775"/>
            <a:ext cx="9144000" cy="434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What if we were all the same?</a:t>
            </a:r>
          </a:p>
        </p:txBody>
      </p:sp>
      <p:pic>
        <p:nvPicPr>
          <p:cNvPr id="2050"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7956550" y="1052513"/>
            <a:ext cx="860425" cy="1871662"/>
          </a:xfrm>
          <a:prstGeom prst="rect">
            <a:avLst/>
          </a:prstGeom>
          <a:noFill/>
          <a:ln w="9525">
            <a:noFill/>
            <a:miter lim="800000"/>
            <a:headEnd/>
            <a:tailEnd/>
          </a:ln>
        </p:spPr>
      </p:pic>
      <p:pic>
        <p:nvPicPr>
          <p:cNvPr id="10"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5003800" y="1125538"/>
            <a:ext cx="860425" cy="1871662"/>
          </a:xfrm>
          <a:prstGeom prst="rect">
            <a:avLst/>
          </a:prstGeom>
          <a:noFill/>
          <a:ln w="9525">
            <a:noFill/>
            <a:miter lim="800000"/>
            <a:headEnd/>
            <a:tailEnd/>
          </a:ln>
        </p:spPr>
      </p:pic>
      <p:pic>
        <p:nvPicPr>
          <p:cNvPr id="11"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3924300" y="3500438"/>
            <a:ext cx="860425" cy="1873250"/>
          </a:xfrm>
          <a:prstGeom prst="rect">
            <a:avLst/>
          </a:prstGeom>
          <a:noFill/>
          <a:ln w="9525">
            <a:noFill/>
            <a:miter lim="800000"/>
            <a:headEnd/>
            <a:tailEnd/>
          </a:ln>
        </p:spPr>
      </p:pic>
      <p:pic>
        <p:nvPicPr>
          <p:cNvPr id="12"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2843213" y="1125538"/>
            <a:ext cx="860425" cy="1871662"/>
          </a:xfrm>
          <a:prstGeom prst="rect">
            <a:avLst/>
          </a:prstGeom>
          <a:noFill/>
          <a:ln w="9525">
            <a:noFill/>
            <a:miter lim="800000"/>
            <a:headEnd/>
            <a:tailEnd/>
          </a:ln>
        </p:spPr>
      </p:pic>
      <p:pic>
        <p:nvPicPr>
          <p:cNvPr id="13"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3995738" y="1412875"/>
            <a:ext cx="860425" cy="1871663"/>
          </a:xfrm>
          <a:prstGeom prst="rect">
            <a:avLst/>
          </a:prstGeom>
          <a:noFill/>
          <a:ln w="9525">
            <a:noFill/>
            <a:miter lim="800000"/>
            <a:headEnd/>
            <a:tailEnd/>
          </a:ln>
        </p:spPr>
      </p:pic>
      <p:pic>
        <p:nvPicPr>
          <p:cNvPr id="14"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2627313" y="2708275"/>
            <a:ext cx="860425" cy="1873250"/>
          </a:xfrm>
          <a:prstGeom prst="rect">
            <a:avLst/>
          </a:prstGeom>
          <a:noFill/>
          <a:ln w="9525">
            <a:noFill/>
            <a:miter lim="800000"/>
            <a:headEnd/>
            <a:tailEnd/>
          </a:ln>
        </p:spPr>
      </p:pic>
      <p:pic>
        <p:nvPicPr>
          <p:cNvPr id="15"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8283575" y="3716338"/>
            <a:ext cx="860425" cy="1873250"/>
          </a:xfrm>
          <a:prstGeom prst="rect">
            <a:avLst/>
          </a:prstGeom>
          <a:noFill/>
          <a:ln w="9525">
            <a:noFill/>
            <a:miter lim="800000"/>
            <a:headEnd/>
            <a:tailEnd/>
          </a:ln>
        </p:spPr>
      </p:pic>
      <p:pic>
        <p:nvPicPr>
          <p:cNvPr id="16"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179388" y="4986338"/>
            <a:ext cx="860425" cy="1871662"/>
          </a:xfrm>
          <a:prstGeom prst="rect">
            <a:avLst/>
          </a:prstGeom>
          <a:noFill/>
          <a:ln w="9525">
            <a:noFill/>
            <a:miter lim="800000"/>
            <a:headEnd/>
            <a:tailEnd/>
          </a:ln>
        </p:spPr>
      </p:pic>
      <p:pic>
        <p:nvPicPr>
          <p:cNvPr id="17"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1619250" y="1412875"/>
            <a:ext cx="860425" cy="1871663"/>
          </a:xfrm>
          <a:prstGeom prst="rect">
            <a:avLst/>
          </a:prstGeom>
          <a:noFill/>
          <a:ln w="9525">
            <a:noFill/>
            <a:miter lim="800000"/>
            <a:headEnd/>
            <a:tailEnd/>
          </a:ln>
        </p:spPr>
      </p:pic>
      <p:pic>
        <p:nvPicPr>
          <p:cNvPr id="18"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5076825" y="2708275"/>
            <a:ext cx="858838" cy="1873250"/>
          </a:xfrm>
          <a:prstGeom prst="rect">
            <a:avLst/>
          </a:prstGeom>
          <a:noFill/>
          <a:ln w="9525">
            <a:noFill/>
            <a:miter lim="800000"/>
            <a:headEnd/>
            <a:tailEnd/>
          </a:ln>
        </p:spPr>
      </p:pic>
      <p:pic>
        <p:nvPicPr>
          <p:cNvPr id="19"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5076825" y="4652963"/>
            <a:ext cx="858838" cy="1871662"/>
          </a:xfrm>
          <a:prstGeom prst="rect">
            <a:avLst/>
          </a:prstGeom>
          <a:noFill/>
          <a:ln w="9525">
            <a:noFill/>
            <a:miter lim="800000"/>
            <a:headEnd/>
            <a:tailEnd/>
          </a:ln>
        </p:spPr>
      </p:pic>
      <p:pic>
        <p:nvPicPr>
          <p:cNvPr id="20"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2916238" y="4652963"/>
            <a:ext cx="860425" cy="1871662"/>
          </a:xfrm>
          <a:prstGeom prst="rect">
            <a:avLst/>
          </a:prstGeom>
          <a:noFill/>
          <a:ln w="9525">
            <a:noFill/>
            <a:miter lim="800000"/>
            <a:headEnd/>
            <a:tailEnd/>
          </a:ln>
        </p:spPr>
      </p:pic>
      <p:pic>
        <p:nvPicPr>
          <p:cNvPr id="21"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6156325" y="1557338"/>
            <a:ext cx="860425" cy="1871662"/>
          </a:xfrm>
          <a:prstGeom prst="rect">
            <a:avLst/>
          </a:prstGeom>
          <a:noFill/>
          <a:ln w="9525">
            <a:noFill/>
            <a:miter lim="800000"/>
            <a:headEnd/>
            <a:tailEnd/>
          </a:ln>
        </p:spPr>
      </p:pic>
      <p:pic>
        <p:nvPicPr>
          <p:cNvPr id="22"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6443663" y="4986338"/>
            <a:ext cx="860425" cy="1871662"/>
          </a:xfrm>
          <a:prstGeom prst="rect">
            <a:avLst/>
          </a:prstGeom>
          <a:noFill/>
          <a:ln w="9525">
            <a:noFill/>
            <a:miter lim="800000"/>
            <a:headEnd/>
            <a:tailEnd/>
          </a:ln>
        </p:spPr>
      </p:pic>
      <p:pic>
        <p:nvPicPr>
          <p:cNvPr id="23"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1258888" y="4508500"/>
            <a:ext cx="860425" cy="1873250"/>
          </a:xfrm>
          <a:prstGeom prst="rect">
            <a:avLst/>
          </a:prstGeom>
          <a:noFill/>
          <a:ln w="9525">
            <a:noFill/>
            <a:miter lim="800000"/>
            <a:headEnd/>
            <a:tailEnd/>
          </a:ln>
        </p:spPr>
      </p:pic>
      <p:pic>
        <p:nvPicPr>
          <p:cNvPr id="24"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395288" y="2349500"/>
            <a:ext cx="860425" cy="1871663"/>
          </a:xfrm>
          <a:prstGeom prst="rect">
            <a:avLst/>
          </a:prstGeom>
          <a:noFill/>
          <a:ln w="9525">
            <a:noFill/>
            <a:miter lim="800000"/>
            <a:headEnd/>
            <a:tailEnd/>
          </a:ln>
        </p:spPr>
      </p:pic>
      <p:pic>
        <p:nvPicPr>
          <p:cNvPr id="25"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1979613" y="3644900"/>
            <a:ext cx="860425" cy="1871663"/>
          </a:xfrm>
          <a:prstGeom prst="rect">
            <a:avLst/>
          </a:prstGeom>
          <a:noFill/>
          <a:ln w="9525">
            <a:noFill/>
            <a:miter lim="800000"/>
            <a:headEnd/>
            <a:tailEnd/>
          </a:ln>
        </p:spPr>
      </p:pic>
      <p:pic>
        <p:nvPicPr>
          <p:cNvPr id="26"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6516688" y="3284538"/>
            <a:ext cx="860425" cy="1873250"/>
          </a:xfrm>
          <a:prstGeom prst="rect">
            <a:avLst/>
          </a:prstGeom>
          <a:noFill/>
          <a:ln w="9525">
            <a:noFill/>
            <a:miter lim="800000"/>
            <a:headEnd/>
            <a:tailEnd/>
          </a:ln>
        </p:spPr>
      </p:pic>
      <p:pic>
        <p:nvPicPr>
          <p:cNvPr id="27"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7164388" y="4076700"/>
            <a:ext cx="860425" cy="1873250"/>
          </a:xfrm>
          <a:prstGeom prst="rect">
            <a:avLst/>
          </a:prstGeom>
          <a:noFill/>
          <a:ln w="9525">
            <a:noFill/>
            <a:miter lim="800000"/>
            <a:headEnd/>
            <a:tailEnd/>
          </a:ln>
        </p:spPr>
      </p:pic>
      <p:pic>
        <p:nvPicPr>
          <p:cNvPr id="28"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7164388" y="1700213"/>
            <a:ext cx="860425" cy="1873250"/>
          </a:xfrm>
          <a:prstGeom prst="rect">
            <a:avLst/>
          </a:prstGeom>
          <a:noFill/>
          <a:ln w="9525">
            <a:noFill/>
            <a:miter lim="800000"/>
            <a:headEnd/>
            <a:tailEnd/>
          </a:ln>
        </p:spPr>
      </p:pic>
      <p:pic>
        <p:nvPicPr>
          <p:cNvPr id="29"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755650" y="549275"/>
            <a:ext cx="860425" cy="1871663"/>
          </a:xfrm>
          <a:prstGeom prst="rect">
            <a:avLst/>
          </a:prstGeom>
          <a:noFill/>
          <a:ln w="9525">
            <a:noFill/>
            <a:miter lim="800000"/>
            <a:headEnd/>
            <a:tailEnd/>
          </a:ln>
        </p:spPr>
      </p:pic>
      <p:pic>
        <p:nvPicPr>
          <p:cNvPr id="30"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4284663" y="4986338"/>
            <a:ext cx="858837" cy="1871662"/>
          </a:xfrm>
          <a:prstGeom prst="rect">
            <a:avLst/>
          </a:prstGeom>
          <a:noFill/>
          <a:ln w="9525">
            <a:noFill/>
            <a:miter lim="800000"/>
            <a:headEnd/>
            <a:tailEnd/>
          </a:ln>
        </p:spPr>
      </p:pic>
      <p:pic>
        <p:nvPicPr>
          <p:cNvPr id="31"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7885113" y="4986338"/>
            <a:ext cx="858837" cy="1871662"/>
          </a:xfrm>
          <a:prstGeom prst="rect">
            <a:avLst/>
          </a:prstGeom>
          <a:noFill/>
          <a:ln w="9525">
            <a:noFill/>
            <a:miter lim="800000"/>
            <a:headEnd/>
            <a:tailEnd/>
          </a:ln>
        </p:spPr>
      </p:pic>
      <p:pic>
        <p:nvPicPr>
          <p:cNvPr id="32" name="Picture 2" descr="http://www.themarysue.com/wp-content/uploads/2011/02/stick-figure.jpg"/>
          <p:cNvPicPr>
            <a:picLocks noChangeAspect="1" noChangeArrowheads="1"/>
          </p:cNvPicPr>
          <p:nvPr/>
        </p:nvPicPr>
        <p:blipFill>
          <a:blip r:embed="rId3" cstate="print"/>
          <a:srcRect l="27069" t="9947" r="40062" b="16443"/>
          <a:stretch>
            <a:fillRect/>
          </a:stretch>
        </p:blipFill>
        <p:spPr bwMode="auto">
          <a:xfrm>
            <a:off x="1258888" y="2708275"/>
            <a:ext cx="860425" cy="187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ppt_x"/>
                                          </p:val>
                                        </p:tav>
                                        <p:tav tm="100000">
                                          <p:val>
                                            <p:strVal val="#ppt_x"/>
                                          </p:val>
                                        </p:tav>
                                      </p:tavLst>
                                    </p:anim>
                                    <p:anim calcmode="lin" valueType="num">
                                      <p:cBhvr additive="base">
                                        <p:cTn id="83" dur="500" fill="hold"/>
                                        <p:tgtEl>
                                          <p:spTgt spid="1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additive="base">
                                        <p:cTn id="92" dur="500" fill="hold"/>
                                        <p:tgtEl>
                                          <p:spTgt spid="26"/>
                                        </p:tgtEl>
                                        <p:attrNameLst>
                                          <p:attrName>ppt_x</p:attrName>
                                        </p:attrNameLst>
                                      </p:cBhvr>
                                      <p:tavLst>
                                        <p:tav tm="0">
                                          <p:val>
                                            <p:strVal val="#ppt_x"/>
                                          </p:val>
                                        </p:tav>
                                        <p:tav tm="100000">
                                          <p:val>
                                            <p:strVal val="#ppt_x"/>
                                          </p:val>
                                        </p:tav>
                                      </p:tavLst>
                                    </p:anim>
                                    <p:anim calcmode="lin" valueType="num">
                                      <p:cBhvr additive="base">
                                        <p:cTn id="93" dur="500" fill="hold"/>
                                        <p:tgtEl>
                                          <p:spTgt spid="26"/>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500" fill="hold"/>
                                        <p:tgtEl>
                                          <p:spTgt spid="27"/>
                                        </p:tgtEl>
                                        <p:attrNameLst>
                                          <p:attrName>ppt_x</p:attrName>
                                        </p:attrNameLst>
                                      </p:cBhvr>
                                      <p:tavLst>
                                        <p:tav tm="0">
                                          <p:val>
                                            <p:strVal val="#ppt_x"/>
                                          </p:val>
                                        </p:tav>
                                        <p:tav tm="100000">
                                          <p:val>
                                            <p:strVal val="#ppt_x"/>
                                          </p:val>
                                        </p:tav>
                                      </p:tavLst>
                                    </p:anim>
                                    <p:anim calcmode="lin" valueType="num">
                                      <p:cBhvr additive="base">
                                        <p:cTn id="103" dur="500" fill="hold"/>
                                        <p:tgtEl>
                                          <p:spTgt spid="27"/>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500" fill="hold"/>
                                        <p:tgtEl>
                                          <p:spTgt spid="31"/>
                                        </p:tgtEl>
                                        <p:attrNameLst>
                                          <p:attrName>ppt_x</p:attrName>
                                        </p:attrNameLst>
                                      </p:cBhvr>
                                      <p:tavLst>
                                        <p:tav tm="0">
                                          <p:val>
                                            <p:strVal val="#ppt_x"/>
                                          </p:val>
                                        </p:tav>
                                        <p:tav tm="100000">
                                          <p:val>
                                            <p:strVal val="#ppt_x"/>
                                          </p:val>
                                        </p:tav>
                                      </p:tavLst>
                                    </p:anim>
                                    <p:anim calcmode="lin" valueType="num">
                                      <p:cBhvr additive="base">
                                        <p:cTn id="108" dur="500" fill="hold"/>
                                        <p:tgtEl>
                                          <p:spTgt spid="31"/>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additive="base">
                                        <p:cTn id="112" dur="500" fill="hold"/>
                                        <p:tgtEl>
                                          <p:spTgt spid="15"/>
                                        </p:tgtEl>
                                        <p:attrNameLst>
                                          <p:attrName>ppt_x</p:attrName>
                                        </p:attrNameLst>
                                      </p:cBhvr>
                                      <p:tavLst>
                                        <p:tav tm="0">
                                          <p:val>
                                            <p:strVal val="#ppt_x"/>
                                          </p:val>
                                        </p:tav>
                                        <p:tav tm="100000">
                                          <p:val>
                                            <p:strVal val="#ppt_x"/>
                                          </p:val>
                                        </p:tav>
                                      </p:tavLst>
                                    </p:anim>
                                    <p:anim calcmode="lin" valueType="num">
                                      <p:cBhvr additive="base">
                                        <p:cTn id="113" dur="500" fill="hold"/>
                                        <p:tgtEl>
                                          <p:spTgt spid="15"/>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nodeType="after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additive="base">
                                        <p:cTn id="117" dur="500" fill="hold"/>
                                        <p:tgtEl>
                                          <p:spTgt spid="28"/>
                                        </p:tgtEl>
                                        <p:attrNameLst>
                                          <p:attrName>ppt_x</p:attrName>
                                        </p:attrNameLst>
                                      </p:cBhvr>
                                      <p:tavLst>
                                        <p:tav tm="0">
                                          <p:val>
                                            <p:strVal val="#ppt_x"/>
                                          </p:val>
                                        </p:tav>
                                        <p:tav tm="100000">
                                          <p:val>
                                            <p:strVal val="#ppt_x"/>
                                          </p:val>
                                        </p:tav>
                                      </p:tavLst>
                                    </p:anim>
                                    <p:anim calcmode="lin" valueType="num">
                                      <p:cBhvr additive="base">
                                        <p:cTn id="118" dur="500" fill="hold"/>
                                        <p:tgtEl>
                                          <p:spTgt spid="28"/>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nodeType="afterEffect">
                                  <p:stCondLst>
                                    <p:cond delay="0"/>
                                  </p:stCondLst>
                                  <p:childTnLst>
                                    <p:set>
                                      <p:cBhvr>
                                        <p:cTn id="121" dur="1" fill="hold">
                                          <p:stCondLst>
                                            <p:cond delay="0"/>
                                          </p:stCondLst>
                                        </p:cTn>
                                        <p:tgtEl>
                                          <p:spTgt spid="2050"/>
                                        </p:tgtEl>
                                        <p:attrNameLst>
                                          <p:attrName>style.visibility</p:attrName>
                                        </p:attrNameLst>
                                      </p:cBhvr>
                                      <p:to>
                                        <p:strVal val="visible"/>
                                      </p:to>
                                    </p:set>
                                    <p:anim calcmode="lin" valueType="num">
                                      <p:cBhvr additive="base">
                                        <p:cTn id="122" dur="500" fill="hold"/>
                                        <p:tgtEl>
                                          <p:spTgt spid="2050"/>
                                        </p:tgtEl>
                                        <p:attrNameLst>
                                          <p:attrName>ppt_x</p:attrName>
                                        </p:attrNameLst>
                                      </p:cBhvr>
                                      <p:tavLst>
                                        <p:tav tm="0">
                                          <p:val>
                                            <p:strVal val="#ppt_x"/>
                                          </p:val>
                                        </p:tav>
                                        <p:tav tm="100000">
                                          <p:val>
                                            <p:strVal val="#ppt_x"/>
                                          </p:val>
                                        </p:tav>
                                      </p:tavLst>
                                    </p:anim>
                                    <p:anim calcmode="lin" valueType="num">
                                      <p:cBhvr additive="base">
                                        <p:cTn id="1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t>We are ALL unique and different</a:t>
            </a:r>
          </a:p>
        </p:txBody>
      </p:sp>
      <p:pic>
        <p:nvPicPr>
          <p:cNvPr id="18435" name="Picture 10" descr="C:\Documents and Settings\MEvans\Local Settings\Temporary Internet Files\Content.IE5\1X4M0I95\MC900288988[1].wmf"/>
          <p:cNvPicPr>
            <a:picLocks noChangeAspect="1" noChangeArrowheads="1"/>
          </p:cNvPicPr>
          <p:nvPr/>
        </p:nvPicPr>
        <p:blipFill>
          <a:blip r:embed="rId3" cstate="print"/>
          <a:srcRect/>
          <a:stretch>
            <a:fillRect/>
          </a:stretch>
        </p:blipFill>
        <p:spPr bwMode="auto">
          <a:xfrm>
            <a:off x="379413" y="1989138"/>
            <a:ext cx="8369300"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9"/>
          <p:cNvSpPr>
            <a:spLocks noGrp="1"/>
          </p:cNvSpPr>
          <p:nvPr>
            <p:ph type="title"/>
          </p:nvPr>
        </p:nvSpPr>
        <p:spPr>
          <a:xfrm>
            <a:off x="323850" y="333375"/>
            <a:ext cx="8496300" cy="777875"/>
          </a:xfrm>
        </p:spPr>
        <p:txBody>
          <a:bodyPr/>
          <a:lstStyle/>
          <a:p>
            <a:pPr eaLnBrk="1" hangingPunct="1"/>
            <a:r>
              <a:rPr lang="en-US" altLang="en-US" sz="3600" smtClean="0"/>
              <a:t>Mill’s Story</a:t>
            </a:r>
          </a:p>
        </p:txBody>
      </p:sp>
      <p:pic>
        <p:nvPicPr>
          <p:cNvPr id="19459" name="Picture 10" descr="C:\Users\user\Documents\ANTI BULLYING 2015\story pictures\SAM_1064.JPG"/>
          <p:cNvPicPr>
            <a:picLocks noGrp="1" noChangeAspect="1" noChangeArrowheads="1"/>
          </p:cNvPicPr>
          <p:nvPr>
            <p:ph idx="1"/>
          </p:nvPr>
        </p:nvPicPr>
        <p:blipFill>
          <a:blip r:embed="rId3" cstate="print">
            <a:lum bright="20000"/>
          </a:blip>
          <a:srcRect/>
          <a:stretch>
            <a:fillRect/>
          </a:stretch>
        </p:blipFill>
        <p:spPr>
          <a:xfrm>
            <a:off x="539750" y="3284538"/>
            <a:ext cx="3937000" cy="2625725"/>
          </a:xfrm>
          <a:noFill/>
        </p:spPr>
      </p:pic>
      <p:pic>
        <p:nvPicPr>
          <p:cNvPr id="19460" name="Picture 11" descr="C:\Users\user\Documents\ANTI BULLYING 2015\story pictures\SAM_1066.JPG"/>
          <p:cNvPicPr>
            <a:picLocks noChangeAspect="1" noChangeArrowheads="1"/>
          </p:cNvPicPr>
          <p:nvPr/>
        </p:nvPicPr>
        <p:blipFill>
          <a:blip r:embed="rId4" cstate="print">
            <a:lum bright="20000"/>
          </a:blip>
          <a:srcRect/>
          <a:stretch>
            <a:fillRect/>
          </a:stretch>
        </p:blipFill>
        <p:spPr bwMode="auto">
          <a:xfrm>
            <a:off x="4787900" y="1557338"/>
            <a:ext cx="3708400" cy="2473325"/>
          </a:xfrm>
          <a:prstGeom prst="rect">
            <a:avLst/>
          </a:prstGeom>
          <a:noFill/>
          <a:ln w="9525">
            <a:noFill/>
            <a:miter lim="800000"/>
            <a:headEnd/>
            <a:tailEnd/>
          </a:ln>
        </p:spPr>
      </p:pic>
      <p:sp>
        <p:nvSpPr>
          <p:cNvPr id="19461" name="TextBox 12"/>
          <p:cNvSpPr txBox="1">
            <a:spLocks noChangeArrowheads="1"/>
          </p:cNvSpPr>
          <p:nvPr/>
        </p:nvSpPr>
        <p:spPr bwMode="auto">
          <a:xfrm>
            <a:off x="1187450" y="1700213"/>
            <a:ext cx="3455988" cy="1200150"/>
          </a:xfrm>
          <a:prstGeom prst="rect">
            <a:avLst/>
          </a:prstGeom>
          <a:noFill/>
          <a:ln w="9525">
            <a:noFill/>
            <a:miter lim="800000"/>
            <a:headEnd/>
            <a:tailEnd/>
          </a:ln>
        </p:spPr>
        <p:txBody>
          <a:bodyPr>
            <a:spAutoFit/>
          </a:bodyPr>
          <a:lstStyle/>
          <a:p>
            <a:r>
              <a:rPr lang="en-GB" altLang="en-US"/>
              <a:t>In a pond not far from here hatch some beautiful tadpoles. They were all different and all special.</a:t>
            </a:r>
          </a:p>
        </p:txBody>
      </p:sp>
      <p:sp>
        <p:nvSpPr>
          <p:cNvPr id="19462" name="TextBox 14"/>
          <p:cNvSpPr txBox="1">
            <a:spLocks noChangeArrowheads="1"/>
          </p:cNvSpPr>
          <p:nvPr/>
        </p:nvSpPr>
        <p:spPr bwMode="auto">
          <a:xfrm>
            <a:off x="4859338" y="4221163"/>
            <a:ext cx="3240087" cy="1754187"/>
          </a:xfrm>
          <a:prstGeom prst="rect">
            <a:avLst/>
          </a:prstGeom>
          <a:noFill/>
          <a:ln w="9525">
            <a:noFill/>
            <a:miter lim="800000"/>
            <a:headEnd/>
            <a:tailEnd/>
          </a:ln>
        </p:spPr>
        <p:txBody>
          <a:bodyPr>
            <a:spAutoFit/>
          </a:bodyPr>
          <a:lstStyle/>
          <a:p>
            <a:r>
              <a:rPr lang="en-GB" altLang="en-US"/>
              <a:t>One little tadpole was very different from the rest.   Mill couldn’t swim as well as the rest and she was smaller than the rest. </a:t>
            </a:r>
          </a:p>
          <a:p>
            <a:endParaRPr lang="en-GB" altLang="en-US"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9"/>
          <p:cNvSpPr>
            <a:spLocks noGrp="1"/>
          </p:cNvSpPr>
          <p:nvPr>
            <p:ph type="title"/>
          </p:nvPr>
        </p:nvSpPr>
        <p:spPr>
          <a:xfrm>
            <a:off x="323850" y="274638"/>
            <a:ext cx="8496300" cy="777875"/>
          </a:xfrm>
        </p:spPr>
        <p:txBody>
          <a:bodyPr/>
          <a:lstStyle/>
          <a:p>
            <a:pPr eaLnBrk="1" hangingPunct="1"/>
            <a:r>
              <a:rPr lang="en-US" altLang="en-US" sz="2000" smtClean="0"/>
              <a:t>One day the tadpoles Tad and Tod decided to </a:t>
            </a:r>
            <a:br>
              <a:rPr lang="en-US" altLang="en-US" sz="2000" smtClean="0"/>
            </a:br>
            <a:r>
              <a:rPr lang="en-US" altLang="en-US" sz="2000" smtClean="0"/>
              <a:t>play a game.</a:t>
            </a:r>
          </a:p>
        </p:txBody>
      </p:sp>
      <p:pic>
        <p:nvPicPr>
          <p:cNvPr id="11269" name="Picture 5" descr="C:\Users\user\Documents\ANTI BULLYING 2015\story pictures\SAM_1068.JPG"/>
          <p:cNvPicPr>
            <a:picLocks noChangeAspect="1" noChangeArrowheads="1"/>
          </p:cNvPicPr>
          <p:nvPr/>
        </p:nvPicPr>
        <p:blipFill>
          <a:blip r:embed="rId2" cstate="print">
            <a:lum bright="20000"/>
          </a:blip>
          <a:srcRect/>
          <a:stretch>
            <a:fillRect/>
          </a:stretch>
        </p:blipFill>
        <p:spPr bwMode="auto">
          <a:xfrm>
            <a:off x="1043607" y="1412776"/>
            <a:ext cx="7320967" cy="47041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rot="21376887">
            <a:off x="3563938" y="2281238"/>
            <a:ext cx="2392362" cy="1522412"/>
          </a:xfrm>
          <a:prstGeom prst="rect">
            <a:avLst/>
          </a:prstGeom>
          <a:solidFill>
            <a:schemeClr val="accent6">
              <a:lumMod val="60000"/>
              <a:lumOff val="40000"/>
            </a:schemeClr>
          </a:solidFill>
        </p:spPr>
        <p:txBody>
          <a:bodyPr>
            <a:spAutoFit/>
          </a:bodyPr>
          <a:lstStyle/>
          <a:p>
            <a:pPr algn="ctr">
              <a:defRPr/>
            </a:pPr>
            <a:r>
              <a:rPr lang="en-GB" sz="2700" b="1" dirty="0">
                <a:solidFill>
                  <a:srgbClr val="000000"/>
                </a:solidFill>
                <a:latin typeface="Arial" pitchFamily="34" charset="0"/>
                <a:cs typeface="Arial" pitchFamily="34" charset="0"/>
              </a:rPr>
              <a:t>Do you want to play swim chase?</a:t>
            </a:r>
          </a:p>
          <a:p>
            <a:pPr>
              <a:defRPr/>
            </a:pPr>
            <a:endParaRPr lang="en-GB" sz="1200" b="1" dirty="0">
              <a:solidFill>
                <a:schemeClr val="bg2"/>
              </a:solidFill>
              <a:latin typeface="Boopee"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188913"/>
            <a:ext cx="8229600" cy="954087"/>
          </a:xfrm>
        </p:spPr>
        <p:txBody>
          <a:bodyPr/>
          <a:lstStyle/>
          <a:p>
            <a:pPr eaLnBrk="1" hangingPunct="1"/>
            <a:r>
              <a:rPr lang="en-GB" altLang="en-US" sz="2000" b="1" smtClean="0">
                <a:latin typeface="Arial" charset="0"/>
                <a:cs typeface="Arial" charset="0"/>
              </a:rPr>
              <a:t>The other tadpoles often left Mill out thinking she could not keep up and play with them. They did not think about what might help her to join in.  </a:t>
            </a:r>
          </a:p>
        </p:txBody>
      </p:sp>
      <p:pic>
        <p:nvPicPr>
          <p:cNvPr id="38915" name="Picture 3" descr="C:\Users\user\Documents\ANTI BULLYING 2015\story pictures\SAM_1075.JPG"/>
          <p:cNvPicPr>
            <a:picLocks noChangeAspect="1" noChangeArrowheads="1"/>
          </p:cNvPicPr>
          <p:nvPr/>
        </p:nvPicPr>
        <p:blipFill>
          <a:blip r:embed="rId2" cstate="print">
            <a:lum bright="20000"/>
          </a:blip>
          <a:srcRect/>
          <a:stretch>
            <a:fillRect/>
          </a:stretch>
        </p:blipFill>
        <p:spPr bwMode="auto">
          <a:xfrm>
            <a:off x="395536" y="1196752"/>
            <a:ext cx="8568444" cy="5424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2627313" y="1557338"/>
            <a:ext cx="2449512" cy="1200150"/>
          </a:xfrm>
          <a:prstGeom prst="rect">
            <a:avLst/>
          </a:prstGeom>
          <a:solidFill>
            <a:schemeClr val="accent6">
              <a:lumMod val="60000"/>
              <a:lumOff val="40000"/>
            </a:schemeClr>
          </a:solidFill>
        </p:spPr>
        <p:txBody>
          <a:bodyPr>
            <a:spAutoFit/>
          </a:bodyPr>
          <a:lstStyle/>
          <a:p>
            <a:pPr algn="ctr">
              <a:defRPr/>
            </a:pPr>
            <a:r>
              <a:rPr lang="en-GB" sz="2000" b="1" dirty="0">
                <a:solidFill>
                  <a:srgbClr val="000000"/>
                </a:solidFill>
              </a:rPr>
              <a:t>Do you want to play swim chase?</a:t>
            </a:r>
            <a:br>
              <a:rPr lang="en-GB" sz="2000" b="1" dirty="0">
                <a:solidFill>
                  <a:srgbClr val="000000"/>
                </a:solidFill>
              </a:rPr>
            </a:br>
            <a:endParaRPr lang="en-GB" sz="2000" b="1" dirty="0">
              <a:solidFill>
                <a:srgbClr val="000000"/>
              </a:solidFill>
            </a:endParaRPr>
          </a:p>
          <a:p>
            <a:pPr>
              <a:defRPr/>
            </a:pPr>
            <a:endParaRPr lang="en-GB" sz="1200" b="1" dirty="0">
              <a:solidFill>
                <a:schemeClr val="bg2"/>
              </a:solidFill>
              <a:latin typeface="Boopee" pitchFamily="2" charset="0"/>
            </a:endParaRPr>
          </a:p>
        </p:txBody>
      </p:sp>
      <p:sp>
        <p:nvSpPr>
          <p:cNvPr id="5" name="TextBox 4"/>
          <p:cNvSpPr txBox="1"/>
          <p:nvPr/>
        </p:nvSpPr>
        <p:spPr>
          <a:xfrm>
            <a:off x="5651500" y="2492375"/>
            <a:ext cx="2520950" cy="1016000"/>
          </a:xfrm>
          <a:prstGeom prst="rect">
            <a:avLst/>
          </a:prstGeom>
          <a:solidFill>
            <a:schemeClr val="accent6">
              <a:lumMod val="60000"/>
              <a:lumOff val="40000"/>
            </a:schemeClr>
          </a:solidFill>
        </p:spPr>
        <p:txBody>
          <a:bodyPr>
            <a:spAutoFit/>
          </a:bodyPr>
          <a:lstStyle/>
          <a:p>
            <a:pPr algn="ctr">
              <a:defRPr/>
            </a:pPr>
            <a:r>
              <a:rPr lang="en-GB" sz="2000" b="1" dirty="0">
                <a:solidFill>
                  <a:srgbClr val="000000"/>
                </a:solidFill>
              </a:rPr>
              <a:t>No there is no way she can keep up…let’s go!</a:t>
            </a:r>
          </a:p>
        </p:txBody>
      </p:sp>
      <p:sp>
        <p:nvSpPr>
          <p:cNvPr id="7" name="Oval 6"/>
          <p:cNvSpPr/>
          <p:nvPr/>
        </p:nvSpPr>
        <p:spPr>
          <a:xfrm rot="174806">
            <a:off x="3376613" y="4349750"/>
            <a:ext cx="2289175" cy="116205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511" name="TextBox 7"/>
          <p:cNvSpPr txBox="1">
            <a:spLocks noChangeArrowheads="1"/>
          </p:cNvSpPr>
          <p:nvPr/>
        </p:nvSpPr>
        <p:spPr bwMode="auto">
          <a:xfrm rot="401029">
            <a:off x="3635375" y="4560888"/>
            <a:ext cx="1873250" cy="706437"/>
          </a:xfrm>
          <a:prstGeom prst="rect">
            <a:avLst/>
          </a:prstGeom>
          <a:noFill/>
          <a:ln w="9525">
            <a:noFill/>
            <a:miter lim="800000"/>
            <a:headEnd/>
            <a:tailEnd/>
          </a:ln>
        </p:spPr>
        <p:txBody>
          <a:bodyPr>
            <a:spAutoFit/>
          </a:bodyPr>
          <a:lstStyle/>
          <a:p>
            <a:pPr algn="ctr"/>
            <a:r>
              <a:rPr lang="en-GB" altLang="en-US" sz="2000" b="1">
                <a:solidFill>
                  <a:srgbClr val="000000"/>
                </a:solidFill>
              </a:rPr>
              <a:t>Shall I ask </a:t>
            </a:r>
          </a:p>
          <a:p>
            <a:pPr algn="ctr"/>
            <a:r>
              <a:rPr lang="en-GB" altLang="en-US" sz="2000" b="1">
                <a:solidFill>
                  <a:srgbClr val="000000"/>
                </a:solidFill>
              </a:rPr>
              <a:t>Mill to come?</a:t>
            </a:r>
          </a:p>
        </p:txBody>
      </p:sp>
      <p:sp>
        <p:nvSpPr>
          <p:cNvPr id="9" name="Arc 8"/>
          <p:cNvSpPr/>
          <p:nvPr/>
        </p:nvSpPr>
        <p:spPr>
          <a:xfrm>
            <a:off x="6948488" y="2492375"/>
            <a:ext cx="46037" cy="73025"/>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417512"/>
          </a:xfrm>
        </p:spPr>
        <p:txBody>
          <a:bodyPr/>
          <a:lstStyle/>
          <a:p>
            <a:pPr eaLnBrk="1" hangingPunct="1"/>
            <a:r>
              <a:rPr lang="en-GB" altLang="en-US" sz="3200" smtClean="0"/>
              <a:t>How do you think Mill is feeling?</a:t>
            </a:r>
          </a:p>
        </p:txBody>
      </p:sp>
      <p:pic>
        <p:nvPicPr>
          <p:cNvPr id="39938" name="Picture 2" descr="E:\DCIM\101PHOTO\SAM_1117.JPG"/>
          <p:cNvPicPr>
            <a:picLocks noChangeAspect="1" noChangeArrowheads="1"/>
          </p:cNvPicPr>
          <p:nvPr/>
        </p:nvPicPr>
        <p:blipFill>
          <a:blip r:embed="rId2" cstate="print">
            <a:lum bright="20000"/>
          </a:blip>
          <a:srcRect/>
          <a:stretch>
            <a:fillRect/>
          </a:stretch>
        </p:blipFill>
        <p:spPr bwMode="auto">
          <a:xfrm>
            <a:off x="1043608" y="1556792"/>
            <a:ext cx="6912768" cy="46090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1066800"/>
          </a:xfrm>
        </p:spPr>
        <p:txBody>
          <a:bodyPr/>
          <a:lstStyle/>
          <a:p>
            <a:pPr eaLnBrk="1" hangingPunct="1"/>
            <a:r>
              <a:rPr lang="en-GB" altLang="en-US" sz="2400" b="1" smtClean="0">
                <a:latin typeface="Arial" charset="0"/>
                <a:cs typeface="Arial" charset="0"/>
              </a:rPr>
              <a:t>Each day the tadpoles grew and each day they tried a new adventure. Each day Zig-Zag asked if Mill could join in. Each day the answer was no!</a:t>
            </a:r>
          </a:p>
        </p:txBody>
      </p:sp>
      <p:pic>
        <p:nvPicPr>
          <p:cNvPr id="40962" name="Picture 2" descr="E:\DCIM\101PHOTO\SAM_1071.JPG"/>
          <p:cNvPicPr>
            <a:picLocks noChangeAspect="1" noChangeArrowheads="1"/>
          </p:cNvPicPr>
          <p:nvPr/>
        </p:nvPicPr>
        <p:blipFill>
          <a:blip r:embed="rId2" cstate="print">
            <a:lum bright="20000"/>
          </a:blip>
          <a:srcRect/>
          <a:stretch>
            <a:fillRect/>
          </a:stretch>
        </p:blipFill>
        <p:spPr bwMode="auto">
          <a:xfrm>
            <a:off x="323528" y="1772816"/>
            <a:ext cx="4032448" cy="2448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220" name="Picture 4" descr="E:\DCIM\101PHOTO\SAM_1079.JPG"/>
          <p:cNvPicPr>
            <a:picLocks noChangeAspect="1" noChangeArrowheads="1"/>
          </p:cNvPicPr>
          <p:nvPr/>
        </p:nvPicPr>
        <p:blipFill>
          <a:blip r:embed="rId3" cstate="print">
            <a:lum bright="20000"/>
          </a:blip>
          <a:srcRect/>
          <a:stretch>
            <a:fillRect/>
          </a:stretch>
        </p:blipFill>
        <p:spPr bwMode="auto">
          <a:xfrm>
            <a:off x="3995936" y="2636912"/>
            <a:ext cx="4872929" cy="32489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1020</Words>
  <Application>Microsoft Office PowerPoint</Application>
  <PresentationFormat>On-screen Show (4:3)</PresentationFormat>
  <Paragraphs>107</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Impact</vt:lpstr>
      <vt:lpstr>Calibri</vt:lpstr>
      <vt:lpstr>Boopee</vt:lpstr>
      <vt:lpstr>Office Theme</vt:lpstr>
      <vt:lpstr>Anti-Bullying Week 2014 Key Stage 1 - lesson activities Created with Helen Lambie 2014 </vt:lpstr>
      <vt:lpstr>What makes me ME?</vt:lpstr>
      <vt:lpstr>What if we were all the same?</vt:lpstr>
      <vt:lpstr>We are ALL unique and different</vt:lpstr>
      <vt:lpstr>Mill’s Story</vt:lpstr>
      <vt:lpstr>One day the tadpoles Tad and Tod decided to  play a game.</vt:lpstr>
      <vt:lpstr>The other tadpoles often left Mill out thinking she could not keep up and play with them. They did not think about what might help her to join in.  </vt:lpstr>
      <vt:lpstr>How do you think Mill is feeling?</vt:lpstr>
      <vt:lpstr>Each day the tadpoles grew and each day they tried a new adventure. Each day Zig-Zag asked if Mill could join in. Each day the answer was no!</vt:lpstr>
      <vt:lpstr>Mill quietly swam away and practiced her unique way of swimming on her own.</vt:lpstr>
      <vt:lpstr>Slide 11</vt:lpstr>
      <vt:lpstr>It did not take long before the other little frogs started to explore their surroundings.  </vt:lpstr>
      <vt:lpstr>Slide 13</vt:lpstr>
      <vt:lpstr>Slide 14</vt:lpstr>
      <vt:lpstr>Slide 15</vt:lpstr>
      <vt:lpstr>Slide 16</vt:lpstr>
      <vt:lpstr>Slide 17</vt:lpstr>
      <vt:lpstr>Slide 18</vt:lpstr>
      <vt:lpstr>Slide 19</vt:lpstr>
      <vt:lpstr>The ‘What If’ Game </vt:lpstr>
      <vt:lpstr>What can make people different?</vt:lpstr>
      <vt:lpstr>Disability </vt:lpstr>
      <vt:lpstr>Disability </vt:lpstr>
      <vt:lpstr>What should be the same is ...</vt:lpstr>
      <vt:lpstr>Our school ethos/charter/pledge </vt:lpstr>
      <vt:lpstr>What can we do?</vt:lpstr>
      <vt:lpstr>Let’s support Ant-Bullying Week 2014: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dc:creator>
  <cp:lastModifiedBy>Chris Godber</cp:lastModifiedBy>
  <cp:revision>118</cp:revision>
  <dcterms:created xsi:type="dcterms:W3CDTF">2014-06-09T08:07:11Z</dcterms:created>
  <dcterms:modified xsi:type="dcterms:W3CDTF">2014-10-09T13:51:07Z</dcterms:modified>
</cp:coreProperties>
</file>