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0" r:id="rId2"/>
    <p:sldId id="267" r:id="rId3"/>
    <p:sldId id="259" r:id="rId4"/>
    <p:sldId id="258" r:id="rId5"/>
    <p:sldId id="260" r:id="rId6"/>
    <p:sldId id="261" r:id="rId7"/>
    <p:sldId id="262" r:id="rId8"/>
    <p:sldId id="263" r:id="rId9"/>
    <p:sldId id="269" r:id="rId10"/>
    <p:sldId id="264" r:id="rId11"/>
    <p:sldId id="265" r:id="rId12"/>
    <p:sldId id="268"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840" userDrawn="1">
          <p15:clr>
            <a:srgbClr val="A4A3A4"/>
          </p15:clr>
        </p15:guide>
        <p15:guide id="4" orient="horz" pos="118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rard van Midden" initials="Gv"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868"/>
    <a:srgbClr val="04B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59215" autoAdjust="0"/>
  </p:normalViewPr>
  <p:slideViewPr>
    <p:cSldViewPr snapToGrid="0" showGuides="1">
      <p:cViewPr varScale="1">
        <p:scale>
          <a:sx n="65" d="100"/>
          <a:sy n="65" d="100"/>
        </p:scale>
        <p:origin x="2256" y="192"/>
      </p:cViewPr>
      <p:guideLst>
        <p:guide orient="horz" pos="1911"/>
        <p:guide pos="3840"/>
        <p:guide orient="horz" pos="1185"/>
      </p:guideLst>
    </p:cSldViewPr>
  </p:slideViewPr>
  <p:notesTextViewPr>
    <p:cViewPr>
      <p:scale>
        <a:sx n="3" d="2"/>
        <a:sy n="3" d="2"/>
      </p:scale>
      <p:origin x="0" y="0"/>
    </p:cViewPr>
  </p:notesTextViewPr>
  <p:notesViewPr>
    <p:cSldViewPr snapToGrid="0" showGuides="1">
      <p:cViewPr varScale="1">
        <p:scale>
          <a:sx n="100" d="100"/>
          <a:sy n="100" d="100"/>
        </p:scale>
        <p:origin x="2621"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5498-FA1E-464D-998E-3350116B79D7}" type="datetimeFigureOut">
              <a:rPr lang="nl-NL" smtClean="0"/>
              <a:t>18-02-2022</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3DD50-85B0-42FF-8BA8-F16B44574C35}" type="slidenum">
              <a:rPr lang="nl-NL" smtClean="0"/>
              <a:t>‹nr.›</a:t>
            </a:fld>
            <a:endParaRPr lang="nl-NL" dirty="0"/>
          </a:p>
        </p:txBody>
      </p:sp>
    </p:spTree>
    <p:extLst>
      <p:ext uri="{BB962C8B-B14F-4D97-AF65-F5344CB8AC3E}">
        <p14:creationId xmlns:p14="http://schemas.microsoft.com/office/powerpoint/2010/main" val="152101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kern="1200">
                <a:solidFill>
                  <a:schemeClr val="tx1"/>
                </a:solidFill>
                <a:effectLst/>
                <a:latin typeface="+mn-lt"/>
                <a:ea typeface="+mn-ea"/>
                <a:cs typeface="+mn-cs"/>
              </a:rPr>
              <a:t>Zie voor begeleidende teksten vanaf dia 4. </a:t>
            </a:r>
          </a:p>
        </p:txBody>
      </p:sp>
      <p:sp>
        <p:nvSpPr>
          <p:cNvPr id="4" name="Tijdelijke aanduiding voor dianummer 3"/>
          <p:cNvSpPr>
            <a:spLocks noGrp="1"/>
          </p:cNvSpPr>
          <p:nvPr>
            <p:ph type="sldNum" sz="quarter" idx="10"/>
          </p:nvPr>
        </p:nvSpPr>
        <p:spPr/>
        <p:txBody>
          <a:bodyPr/>
          <a:lstStyle/>
          <a:p>
            <a:fld id="{83F3DD50-85B0-42FF-8BA8-F16B44574C35}" type="slidenum">
              <a:rPr lang="nl-NL" smtClean="0"/>
              <a:t>2</a:t>
            </a:fld>
            <a:endParaRPr lang="nl-NL" dirty="0"/>
          </a:p>
        </p:txBody>
      </p:sp>
    </p:spTree>
    <p:extLst>
      <p:ext uri="{BB962C8B-B14F-4D97-AF65-F5344CB8AC3E}">
        <p14:creationId xmlns:p14="http://schemas.microsoft.com/office/powerpoint/2010/main" val="293388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zit het hele jaar met elkaar opgescheept </a:t>
            </a:r>
            <a:r>
              <a:rPr lang="nl-NL" dirty="0">
                <a:sym typeface="Wingdings" panose="05000000000000000000" pitchFamily="2" charset="2"/>
              </a:rPr>
              <a:t></a:t>
            </a:r>
            <a:r>
              <a:rPr lang="nl-NL" dirty="0"/>
              <a:t>. Hoe wordt de sfeer in jouw groep? Jij staat aan het roer van de boot, dus jij kunt zorgen dat de kinderen een reddingsboei voor elkaar zijn. Daar dragen groepsvormende, korte activiteiten sterk aan bij. Maak onder andere gebruik van de energizers en spelletjes op de Kwink Gouden Weken-poster en van de tips die Kwink geeft tijdens de eerste vijf lessen.</a:t>
            </a:r>
          </a:p>
          <a:p>
            <a:endParaRPr lang="nl-NL" dirty="0"/>
          </a:p>
        </p:txBody>
      </p:sp>
      <p:sp>
        <p:nvSpPr>
          <p:cNvPr id="4" name="Tijdelijke aanduiding voor dianummer 3"/>
          <p:cNvSpPr>
            <a:spLocks noGrp="1"/>
          </p:cNvSpPr>
          <p:nvPr>
            <p:ph type="sldNum" sz="quarter" idx="10"/>
          </p:nvPr>
        </p:nvSpPr>
        <p:spPr/>
        <p:txBody>
          <a:bodyPr/>
          <a:lstStyle/>
          <a:p>
            <a:fld id="{83F3DD50-85B0-42FF-8BA8-F16B44574C35}" type="slidenum">
              <a:rPr lang="nl-NL" smtClean="0"/>
              <a:t>11</a:t>
            </a:fld>
            <a:endParaRPr lang="nl-NL" dirty="0"/>
          </a:p>
        </p:txBody>
      </p:sp>
    </p:spTree>
    <p:extLst>
      <p:ext uri="{BB962C8B-B14F-4D97-AF65-F5344CB8AC3E}">
        <p14:creationId xmlns:p14="http://schemas.microsoft.com/office/powerpoint/2010/main" val="420800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presentatie is gebaseerd op een voorstel van Esther Veldman. Lees meer op: www.lastigeouders.nl en www.estheracteert.nl.</a:t>
            </a:r>
          </a:p>
        </p:txBody>
      </p:sp>
      <p:sp>
        <p:nvSpPr>
          <p:cNvPr id="4" name="Tijdelijke aanduiding voor dianummer 3"/>
          <p:cNvSpPr>
            <a:spLocks noGrp="1"/>
          </p:cNvSpPr>
          <p:nvPr>
            <p:ph type="sldNum" sz="quarter" idx="10"/>
          </p:nvPr>
        </p:nvSpPr>
        <p:spPr/>
        <p:txBody>
          <a:bodyPr/>
          <a:lstStyle/>
          <a:p>
            <a:fld id="{83F3DD50-85B0-42FF-8BA8-F16B44574C35}" type="slidenum">
              <a:rPr lang="nl-NL" smtClean="0"/>
              <a:t>12</a:t>
            </a:fld>
            <a:endParaRPr lang="nl-NL" dirty="0"/>
          </a:p>
        </p:txBody>
      </p:sp>
    </p:spTree>
    <p:extLst>
      <p:ext uri="{BB962C8B-B14F-4D97-AF65-F5344CB8AC3E}">
        <p14:creationId xmlns:p14="http://schemas.microsoft.com/office/powerpoint/2010/main" val="2976804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3F3DD50-85B0-42FF-8BA8-F16B44574C35}" type="slidenum">
              <a:rPr lang="nl-NL" smtClean="0"/>
              <a:t>3</a:t>
            </a:fld>
            <a:endParaRPr lang="nl-NL" dirty="0"/>
          </a:p>
        </p:txBody>
      </p:sp>
    </p:spTree>
    <p:extLst>
      <p:ext uri="{BB962C8B-B14F-4D97-AF65-F5344CB8AC3E}">
        <p14:creationId xmlns:p14="http://schemas.microsoft.com/office/powerpoint/2010/main" val="49233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 the light you want to see in others!’ Als richtlijn voor een positieve opbouw van de relatie met je leerling, kun je een verhouding vier opstekers ten opzichte van eenmaal negatieve kritiek in het achterhoofd houden. Complimenten kun je geven over het gedrag van de leerling, over het proces van het werk en de prestatie die het kind leverde. Geef je een compliment over de eigenschappen van het kind of over het zichtbare gedrag?</a:t>
            </a:r>
          </a:p>
        </p:txBody>
      </p:sp>
      <p:sp>
        <p:nvSpPr>
          <p:cNvPr id="4" name="Tijdelijke aanduiding voor dianummer 3"/>
          <p:cNvSpPr>
            <a:spLocks noGrp="1"/>
          </p:cNvSpPr>
          <p:nvPr>
            <p:ph type="sldNum" sz="quarter" idx="10"/>
          </p:nvPr>
        </p:nvSpPr>
        <p:spPr/>
        <p:txBody>
          <a:bodyPr/>
          <a:lstStyle/>
          <a:p>
            <a:fld id="{83F3DD50-85B0-42FF-8BA8-F16B44574C35}" type="slidenum">
              <a:rPr lang="nl-NL" smtClean="0"/>
              <a:t>4</a:t>
            </a:fld>
            <a:endParaRPr lang="nl-NL" dirty="0"/>
          </a:p>
        </p:txBody>
      </p:sp>
    </p:spTree>
    <p:extLst>
      <p:ext uri="{BB962C8B-B14F-4D97-AF65-F5344CB8AC3E}">
        <p14:creationId xmlns:p14="http://schemas.microsoft.com/office/powerpoint/2010/main" val="234902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even voor anker met elk kind! Dat levert meer diepgang op in de relatie en je krijgt als leerkracht meer mogelijkheden om de persoonlijke ervaringen en belevingswereld van elke leerling te koppelen aan de leerstof. Gevolg: meer intrinsieke motivatie bij de leerling en hogere leeropbrengsten.</a:t>
            </a:r>
          </a:p>
          <a:p>
            <a:r>
              <a:rPr lang="nl-NL" dirty="0"/>
              <a:t>Praktische afspraak kan worden: In de eerste twee weken krijgt iedere groep een aantal uren om kindgesprekken te voeren. Een vervanger staat dan voor de rest van de groep. Zorg voor een programma wat hij of zij zo kan draaien. Doel: kennismaking, bouwen aan een band. Je kunt nog niet met iedereen een kindgesprek voeren, maar pik eerst de informele leiders eruit zodat je die positief kunt beïnvloeden.</a:t>
            </a:r>
          </a:p>
          <a:p>
            <a:r>
              <a:rPr lang="nl-NL" dirty="0"/>
              <a:t>Vraag: Wat vind jij een leuke activiteit om samen met een kind te doen terwijl je praat?</a:t>
            </a:r>
          </a:p>
          <a:p>
            <a:endParaRPr lang="nl-NL" dirty="0"/>
          </a:p>
        </p:txBody>
      </p:sp>
      <p:sp>
        <p:nvSpPr>
          <p:cNvPr id="4" name="Tijdelijke aanduiding voor dianummer 3"/>
          <p:cNvSpPr>
            <a:spLocks noGrp="1"/>
          </p:cNvSpPr>
          <p:nvPr>
            <p:ph type="sldNum" sz="quarter" idx="10"/>
          </p:nvPr>
        </p:nvSpPr>
        <p:spPr/>
        <p:txBody>
          <a:bodyPr/>
          <a:lstStyle/>
          <a:p>
            <a:fld id="{83F3DD50-85B0-42FF-8BA8-F16B44574C35}" type="slidenum">
              <a:rPr lang="nl-NL" smtClean="0"/>
              <a:t>5</a:t>
            </a:fld>
            <a:endParaRPr lang="nl-NL" dirty="0"/>
          </a:p>
        </p:txBody>
      </p:sp>
    </p:spTree>
    <p:extLst>
      <p:ext uri="{BB962C8B-B14F-4D97-AF65-F5344CB8AC3E}">
        <p14:creationId xmlns:p14="http://schemas.microsoft.com/office/powerpoint/2010/main" val="306439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ook af en toe voor anker en vertel wat over jezelf. Meer kennis over elkaar is meer begrip. Wat mogen de kinderen van jou weten? Wat zijn mooie anekdotes over jou? Gebruik je kennis over jouw talenten, interesses, gezinssituatie en hobby ‘s in verschillende onderwijssituaties.</a:t>
            </a:r>
          </a:p>
          <a:p>
            <a:endParaRPr lang="nl-NL" dirty="0"/>
          </a:p>
        </p:txBody>
      </p:sp>
      <p:sp>
        <p:nvSpPr>
          <p:cNvPr id="4" name="Tijdelijke aanduiding voor dianummer 3"/>
          <p:cNvSpPr>
            <a:spLocks noGrp="1"/>
          </p:cNvSpPr>
          <p:nvPr>
            <p:ph type="sldNum" sz="quarter" idx="10"/>
          </p:nvPr>
        </p:nvSpPr>
        <p:spPr/>
        <p:txBody>
          <a:bodyPr/>
          <a:lstStyle/>
          <a:p>
            <a:fld id="{83F3DD50-85B0-42FF-8BA8-F16B44574C35}" type="slidenum">
              <a:rPr lang="nl-NL" smtClean="0"/>
              <a:t>6</a:t>
            </a:fld>
            <a:endParaRPr lang="nl-NL" dirty="0"/>
          </a:p>
        </p:txBody>
      </p:sp>
    </p:spTree>
    <p:extLst>
      <p:ext uri="{BB962C8B-B14F-4D97-AF65-F5344CB8AC3E}">
        <p14:creationId xmlns:p14="http://schemas.microsoft.com/office/powerpoint/2010/main" val="317081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Zorg dat je aan het stuurwiel staat! Jij bepaalt de koers van hoe de sfeer in de klas is! Maak met de leerlingen een beperkt aantal positief omschreven groepsafspraken. Maak die visueel, hang ze op, laat de kinderen ze ondertekenen, hang er een groepsfoto bij. Voor de onderbouw per afspraak een andere kleur. En grijp in de eerste weken steeds terug op die afspraken. Voor en na de pauze of overblijf bijvoorbeeld. Beloon wie zich aan de regels houden. Benoem wat je aan positiefs ziet gebeuren. Zo min mogelijk aandacht voor wat je niet wilt, zoveel mogelijk aandacht en beloning voor wat je wel wilt en met elkaar hebt afgesproken.</a:t>
            </a:r>
          </a:p>
          <a:p>
            <a:endParaRPr lang="nl-NL" dirty="0"/>
          </a:p>
        </p:txBody>
      </p:sp>
      <p:sp>
        <p:nvSpPr>
          <p:cNvPr id="4" name="Tijdelijke aanduiding voor dianummer 3"/>
          <p:cNvSpPr>
            <a:spLocks noGrp="1"/>
          </p:cNvSpPr>
          <p:nvPr>
            <p:ph type="sldNum" sz="quarter" idx="10"/>
          </p:nvPr>
        </p:nvSpPr>
        <p:spPr/>
        <p:txBody>
          <a:bodyPr/>
          <a:lstStyle/>
          <a:p>
            <a:fld id="{83F3DD50-85B0-42FF-8BA8-F16B44574C35}" type="slidenum">
              <a:rPr lang="nl-NL" smtClean="0"/>
              <a:t>7</a:t>
            </a:fld>
            <a:endParaRPr lang="nl-NL" dirty="0"/>
          </a:p>
        </p:txBody>
      </p:sp>
    </p:spTree>
    <p:extLst>
      <p:ext uri="{BB962C8B-B14F-4D97-AF65-F5344CB8AC3E}">
        <p14:creationId xmlns:p14="http://schemas.microsoft.com/office/powerpoint/2010/main" val="172148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Ouders zitten al langer met hun kind in hun ‘scheepje’. Als ouders weten waar jij aan werkt met de groep en wat de afspraken zijn, kun je ze ook vragen om je te ondersteunen door er thuis ook aandacht aan te besteden. De ervaring leert dat ouders hier vaak enthousiast op reageren en graag de lijn die je in de klas voert, doortrekken naar thuis. Gebruik hier ook de Kwink Koelkastposter voor. </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83F3DD50-85B0-42FF-8BA8-F16B44574C35}" type="slidenum">
              <a:rPr lang="nl-NL" smtClean="0"/>
              <a:t>8</a:t>
            </a:fld>
            <a:endParaRPr lang="nl-NL" dirty="0"/>
          </a:p>
        </p:txBody>
      </p:sp>
    </p:spTree>
    <p:extLst>
      <p:ext uri="{BB962C8B-B14F-4D97-AF65-F5344CB8AC3E}">
        <p14:creationId xmlns:p14="http://schemas.microsoft.com/office/powerpoint/2010/main" val="40578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kennis en aanpak van je collega die het kind vorig jaar in de klas had, kunnen je reddingsboei zijn! Regel die overdracht op tijd. Trek je collega ook in de eerste werken nog even aan zijn of haar jasje als je vragen hebt over gedrag of aanpak.</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83F3DD50-85B0-42FF-8BA8-F16B44574C35}" type="slidenum">
              <a:rPr lang="nl-NL" smtClean="0"/>
              <a:t>9</a:t>
            </a:fld>
            <a:endParaRPr lang="nl-NL" dirty="0"/>
          </a:p>
        </p:txBody>
      </p:sp>
    </p:spTree>
    <p:extLst>
      <p:ext uri="{BB962C8B-B14F-4D97-AF65-F5344CB8AC3E}">
        <p14:creationId xmlns:p14="http://schemas.microsoft.com/office/powerpoint/2010/main" val="2094821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zit het hele jaar met elkaar opgescheept </a:t>
            </a:r>
            <a:r>
              <a:rPr lang="nl-NL" dirty="0">
                <a:sym typeface="Wingdings" panose="05000000000000000000" pitchFamily="2" charset="2"/>
              </a:rPr>
              <a:t></a:t>
            </a:r>
            <a:r>
              <a:rPr lang="nl-NL" dirty="0"/>
              <a:t>. Hoe wordt de sfeer in jouw groep? Jij staat aan het roer van de boot, jij kunt zorgen dat de kinderen een reddingsboei voor elkaar zijn.</a:t>
            </a:r>
          </a:p>
          <a:p>
            <a:endParaRPr lang="nl-NL" dirty="0"/>
          </a:p>
          <a:p>
            <a:r>
              <a:rPr lang="nl-NL" dirty="0"/>
              <a:t>Voor iedere groep zijn er 2 werkboeken met ideeën. Ga met je groepscollega’s (dus iedereen die groep 3 heeft, bijv.) bij elkaar zitten en zoek samen minimaal 10 activiteiten uit voor de eerste 2 weken. Elke dag ga je minstens 1 groepsvormende activiteit doen, het liefst in de middag. </a:t>
            </a:r>
          </a:p>
          <a:p>
            <a:r>
              <a:rPr lang="nl-NL" dirty="0"/>
              <a:t>Zoek daarna voor de resterende 6 weken tot de herfstvakantie nog minimaal 12 samenwerkingsactiviteiten (2 per week, naast Kwink-lessen) en rooster ze in.</a:t>
            </a:r>
          </a:p>
          <a:p>
            <a:endParaRPr lang="nl-NL" dirty="0"/>
          </a:p>
        </p:txBody>
      </p:sp>
      <p:sp>
        <p:nvSpPr>
          <p:cNvPr id="4" name="Tijdelijke aanduiding voor dianummer 3"/>
          <p:cNvSpPr>
            <a:spLocks noGrp="1"/>
          </p:cNvSpPr>
          <p:nvPr>
            <p:ph type="sldNum" sz="quarter" idx="10"/>
          </p:nvPr>
        </p:nvSpPr>
        <p:spPr/>
        <p:txBody>
          <a:bodyPr/>
          <a:lstStyle/>
          <a:p>
            <a:fld id="{83F3DD50-85B0-42FF-8BA8-F16B44574C35}" type="slidenum">
              <a:rPr lang="nl-NL" smtClean="0"/>
              <a:t>10</a:t>
            </a:fld>
            <a:endParaRPr lang="nl-NL" dirty="0"/>
          </a:p>
        </p:txBody>
      </p:sp>
    </p:spTree>
    <p:extLst>
      <p:ext uri="{BB962C8B-B14F-4D97-AF65-F5344CB8AC3E}">
        <p14:creationId xmlns:p14="http://schemas.microsoft.com/office/powerpoint/2010/main" val="330483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71500" y="4170363"/>
            <a:ext cx="2209800" cy="654050"/>
          </a:xfrm>
        </p:spPr>
        <p:txBody>
          <a:bodyPr anchor="b">
            <a:normAutofit/>
          </a:bodyPr>
          <a:lstStyle>
            <a:lvl1pPr algn="l">
              <a:defRPr sz="3200"/>
            </a:lvl1pPr>
          </a:lstStyle>
          <a:p>
            <a:r>
              <a:rPr lang="nl-NL"/>
              <a:t>Titel</a:t>
            </a:r>
          </a:p>
        </p:txBody>
      </p:sp>
      <p:sp>
        <p:nvSpPr>
          <p:cNvPr id="3" name="Ondertitel 2"/>
          <p:cNvSpPr>
            <a:spLocks noGrp="1"/>
          </p:cNvSpPr>
          <p:nvPr>
            <p:ph type="subTitle" idx="1" hasCustomPrompt="1"/>
          </p:nvPr>
        </p:nvSpPr>
        <p:spPr>
          <a:xfrm>
            <a:off x="571500" y="3562349"/>
            <a:ext cx="2209800" cy="457201"/>
          </a:xfrm>
        </p:spPr>
        <p:txBody>
          <a:bodyPr>
            <a:normAutofit/>
          </a:bodyPr>
          <a:lstStyle>
            <a:lvl1pPr marL="0" indent="0" algn="l">
              <a:buNone/>
              <a:defRPr sz="2000" b="1">
                <a:solidFill>
                  <a:srgbClr val="D8386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Datum</a:t>
            </a:r>
          </a:p>
        </p:txBody>
      </p:sp>
      <p:sp>
        <p:nvSpPr>
          <p:cNvPr id="4" name="Tijdelijke aanduiding voor datum 3"/>
          <p:cNvSpPr>
            <a:spLocks noGrp="1"/>
          </p:cNvSpPr>
          <p:nvPr>
            <p:ph type="dt" sz="half" idx="10"/>
          </p:nvPr>
        </p:nvSpPr>
        <p:spPr/>
        <p:txBody>
          <a:bodyPr/>
          <a:lstStyle/>
          <a:p>
            <a:fld id="{81AE3184-04D5-4869-9046-B17ED11189CF}" type="datetimeFigureOut">
              <a:rPr lang="nl-NL" smtClean="0"/>
              <a:t>18-02-2022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715BE8-F30E-4110-91F3-5BC1F3BB2FEA}" type="slidenum">
              <a:rPr lang="nl-NL" smtClean="0"/>
              <a:t>‹nr.›</a:t>
            </a:fld>
            <a:endParaRPr lang="nl-NL" dirty="0"/>
          </a:p>
        </p:txBody>
      </p:sp>
    </p:spTree>
    <p:extLst>
      <p:ext uri="{BB962C8B-B14F-4D97-AF65-F5344CB8AC3E}">
        <p14:creationId xmlns:p14="http://schemas.microsoft.com/office/powerpoint/2010/main" val="1476441701"/>
      </p:ext>
    </p:extLst>
  </p:cSld>
  <p:clrMapOvr>
    <a:masterClrMapping/>
  </p:clrMapOvr>
  <p:extLst>
    <p:ext uri="{DCECCB84-F9BA-43D5-87BE-67443E8EF086}">
      <p15:sldGuideLst xmlns:p15="http://schemas.microsoft.com/office/powerpoint/2012/main">
        <p15:guide id="1" pos="41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1AE3184-04D5-4869-9046-B17ED11189CF}" type="datetimeFigureOut">
              <a:rPr lang="nl-NL" smtClean="0"/>
              <a:t>18-02-2022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715BE8-F30E-4110-91F3-5BC1F3BB2FEA}" type="slidenum">
              <a:rPr lang="nl-NL" smtClean="0"/>
              <a:t>‹nr.›</a:t>
            </a:fld>
            <a:endParaRPr lang="nl-NL" dirty="0"/>
          </a:p>
        </p:txBody>
      </p:sp>
    </p:spTree>
    <p:extLst>
      <p:ext uri="{BB962C8B-B14F-4D97-AF65-F5344CB8AC3E}">
        <p14:creationId xmlns:p14="http://schemas.microsoft.com/office/powerpoint/2010/main" val="96980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1AE3184-04D5-4869-9046-B17ED11189CF}" type="datetimeFigureOut">
              <a:rPr lang="nl-NL" smtClean="0"/>
              <a:t>18-02-2022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715BE8-F30E-4110-91F3-5BC1F3BB2FEA}" type="slidenum">
              <a:rPr lang="nl-NL" smtClean="0"/>
              <a:t>‹nr.›</a:t>
            </a:fld>
            <a:endParaRPr lang="nl-NL" dirty="0"/>
          </a:p>
        </p:txBody>
      </p:sp>
    </p:spTree>
    <p:extLst>
      <p:ext uri="{BB962C8B-B14F-4D97-AF65-F5344CB8AC3E}">
        <p14:creationId xmlns:p14="http://schemas.microsoft.com/office/powerpoint/2010/main" val="355661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1AE3184-04D5-4869-9046-B17ED11189CF}" type="datetimeFigureOut">
              <a:rPr lang="nl-NL" smtClean="0"/>
              <a:t>18-02-2022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715BE8-F30E-4110-91F3-5BC1F3BB2FEA}" type="slidenum">
              <a:rPr lang="nl-NL" smtClean="0"/>
              <a:t>‹nr.›</a:t>
            </a:fld>
            <a:endParaRPr lang="nl-NL" dirty="0"/>
          </a:p>
        </p:txBody>
      </p:sp>
    </p:spTree>
    <p:extLst>
      <p:ext uri="{BB962C8B-B14F-4D97-AF65-F5344CB8AC3E}">
        <p14:creationId xmlns:p14="http://schemas.microsoft.com/office/powerpoint/2010/main" val="556825333"/>
      </p:ext>
    </p:extLst>
  </p:cSld>
  <p:clrMapOvr>
    <a:masterClrMapping/>
  </p:clrMapOvr>
  <p:extLst>
    <p:ext uri="{DCECCB84-F9BA-43D5-87BE-67443E8EF086}">
      <p15:sldGuideLst xmlns:p15="http://schemas.microsoft.com/office/powerpoint/2012/main">
        <p15:guide id="1" pos="37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81AE3184-04D5-4869-9046-B17ED11189CF}" type="datetimeFigureOut">
              <a:rPr lang="nl-NL" smtClean="0"/>
              <a:t>18-02-2022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76715BE8-F30E-4110-91F3-5BC1F3BB2FEA}" type="slidenum">
              <a:rPr lang="nl-NL" smtClean="0"/>
              <a:t>‹nr.›</a:t>
            </a:fld>
            <a:endParaRPr lang="nl-NL" dirty="0"/>
          </a:p>
        </p:txBody>
      </p:sp>
    </p:spTree>
    <p:extLst>
      <p:ext uri="{BB962C8B-B14F-4D97-AF65-F5344CB8AC3E}">
        <p14:creationId xmlns:p14="http://schemas.microsoft.com/office/powerpoint/2010/main" val="124920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81AE3184-04D5-4869-9046-B17ED11189CF}" type="datetimeFigureOut">
              <a:rPr lang="nl-NL" smtClean="0"/>
              <a:t>18-02-2022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76715BE8-F30E-4110-91F3-5BC1F3BB2FEA}" type="slidenum">
              <a:rPr lang="nl-NL" smtClean="0"/>
              <a:t>‹nr.›</a:t>
            </a:fld>
            <a:endParaRPr lang="nl-NL" dirty="0"/>
          </a:p>
        </p:txBody>
      </p:sp>
    </p:spTree>
    <p:extLst>
      <p:ext uri="{BB962C8B-B14F-4D97-AF65-F5344CB8AC3E}">
        <p14:creationId xmlns:p14="http://schemas.microsoft.com/office/powerpoint/2010/main" val="349968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81AE3184-04D5-4869-9046-B17ED11189CF}" type="datetimeFigureOut">
              <a:rPr lang="nl-NL" smtClean="0"/>
              <a:t>18-02-2022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76715BE8-F30E-4110-91F3-5BC1F3BB2FEA}" type="slidenum">
              <a:rPr lang="nl-NL" smtClean="0"/>
              <a:t>‹nr.›</a:t>
            </a:fld>
            <a:endParaRPr lang="nl-NL" dirty="0"/>
          </a:p>
        </p:txBody>
      </p:sp>
    </p:spTree>
    <p:extLst>
      <p:ext uri="{BB962C8B-B14F-4D97-AF65-F5344CB8AC3E}">
        <p14:creationId xmlns:p14="http://schemas.microsoft.com/office/powerpoint/2010/main" val="245118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1AE3184-04D5-4869-9046-B17ED11189CF}" type="datetimeFigureOut">
              <a:rPr lang="nl-NL" smtClean="0"/>
              <a:t>18-02-2022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76715BE8-F30E-4110-91F3-5BC1F3BB2FEA}" type="slidenum">
              <a:rPr lang="nl-NL" smtClean="0"/>
              <a:t>‹nr.›</a:t>
            </a:fld>
            <a:endParaRPr lang="nl-NL" dirty="0"/>
          </a:p>
        </p:txBody>
      </p:sp>
    </p:spTree>
    <p:extLst>
      <p:ext uri="{BB962C8B-B14F-4D97-AF65-F5344CB8AC3E}">
        <p14:creationId xmlns:p14="http://schemas.microsoft.com/office/powerpoint/2010/main" val="18722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1AE3184-04D5-4869-9046-B17ED11189CF}" type="datetimeFigureOut">
              <a:rPr lang="nl-NL" smtClean="0"/>
              <a:t>18-02-2022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76715BE8-F30E-4110-91F3-5BC1F3BB2FEA}" type="slidenum">
              <a:rPr lang="nl-NL" smtClean="0"/>
              <a:t>‹nr.›</a:t>
            </a:fld>
            <a:endParaRPr lang="nl-NL" dirty="0"/>
          </a:p>
        </p:txBody>
      </p:sp>
    </p:spTree>
    <p:extLst>
      <p:ext uri="{BB962C8B-B14F-4D97-AF65-F5344CB8AC3E}">
        <p14:creationId xmlns:p14="http://schemas.microsoft.com/office/powerpoint/2010/main" val="3569097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1AE3184-04D5-4869-9046-B17ED11189CF}" type="datetimeFigureOut">
              <a:rPr lang="nl-NL" smtClean="0"/>
              <a:t>18-02-2022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76715BE8-F30E-4110-91F3-5BC1F3BB2FEA}" type="slidenum">
              <a:rPr lang="nl-NL" smtClean="0"/>
              <a:t>‹nr.›</a:t>
            </a:fld>
            <a:endParaRPr lang="nl-NL" dirty="0"/>
          </a:p>
        </p:txBody>
      </p:sp>
    </p:spTree>
    <p:extLst>
      <p:ext uri="{BB962C8B-B14F-4D97-AF65-F5344CB8AC3E}">
        <p14:creationId xmlns:p14="http://schemas.microsoft.com/office/powerpoint/2010/main" val="149468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1AE3184-04D5-4869-9046-B17ED11189CF}" type="datetimeFigureOut">
              <a:rPr lang="nl-NL" smtClean="0"/>
              <a:t>18-02-2022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76715BE8-F30E-4110-91F3-5BC1F3BB2FEA}" type="slidenum">
              <a:rPr lang="nl-NL" smtClean="0"/>
              <a:t>‹nr.›</a:t>
            </a:fld>
            <a:endParaRPr lang="nl-NL" dirty="0"/>
          </a:p>
        </p:txBody>
      </p:sp>
    </p:spTree>
    <p:extLst>
      <p:ext uri="{BB962C8B-B14F-4D97-AF65-F5344CB8AC3E}">
        <p14:creationId xmlns:p14="http://schemas.microsoft.com/office/powerpoint/2010/main" val="170626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95299" y="633551"/>
            <a:ext cx="11037889" cy="1084217"/>
          </a:xfrm>
          <a:prstGeom prst="rect">
            <a:avLst/>
          </a:prstGeom>
        </p:spPr>
        <p:txBody>
          <a:bodyPr vert="horz" lIns="91440" tIns="45720" rIns="91440" bIns="45720" rtlCol="0" anchor="t">
            <a:normAutofit/>
          </a:bodyPr>
          <a:lstStyle/>
          <a:p>
            <a:r>
              <a:rPr lang="nl-NL"/>
              <a:t>Klik om de stijl te bewerken</a:t>
            </a:r>
          </a:p>
        </p:txBody>
      </p:sp>
      <p:sp>
        <p:nvSpPr>
          <p:cNvPr id="3" name="Tijdelijke aanduiding voor tekst 2"/>
          <p:cNvSpPr>
            <a:spLocks noGrp="1"/>
          </p:cNvSpPr>
          <p:nvPr>
            <p:ph type="body" idx="1"/>
          </p:nvPr>
        </p:nvSpPr>
        <p:spPr>
          <a:xfrm>
            <a:off x="495299" y="2076993"/>
            <a:ext cx="7292976" cy="3757069"/>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2266950" y="6003925"/>
            <a:ext cx="1314450" cy="365125"/>
          </a:xfrm>
          <a:prstGeom prst="rect">
            <a:avLst/>
          </a:prstGeom>
        </p:spPr>
        <p:txBody>
          <a:bodyPr vert="horz" lIns="91440" tIns="45720" rIns="91440" bIns="45720" rtlCol="0" anchor="ctr"/>
          <a:lstStyle>
            <a:lvl1pPr algn="l">
              <a:defRPr sz="1400" b="1">
                <a:solidFill>
                  <a:srgbClr val="04B7CE"/>
                </a:solidFill>
              </a:defRPr>
            </a:lvl1pPr>
          </a:lstStyle>
          <a:p>
            <a:fld id="{81AE3184-04D5-4869-9046-B17ED11189CF}" type="datetimeFigureOut">
              <a:rPr lang="nl-NL" smtClean="0"/>
              <a:pPr/>
              <a:t>18-02-2022</a:t>
            </a:fld>
            <a:endParaRPr lang="nl-NL" dirty="0"/>
          </a:p>
        </p:txBody>
      </p:sp>
      <p:sp>
        <p:nvSpPr>
          <p:cNvPr id="5" name="Tijdelijke aanduiding voor voettekst 4"/>
          <p:cNvSpPr>
            <a:spLocks noGrp="1"/>
          </p:cNvSpPr>
          <p:nvPr>
            <p:ph type="ftr" sz="quarter" idx="3"/>
          </p:nvPr>
        </p:nvSpPr>
        <p:spPr>
          <a:xfrm>
            <a:off x="4038600" y="6003925"/>
            <a:ext cx="4114800" cy="365125"/>
          </a:xfrm>
          <a:prstGeom prst="rect">
            <a:avLst/>
          </a:prstGeom>
        </p:spPr>
        <p:txBody>
          <a:bodyPr vert="horz" lIns="91440" tIns="45720" rIns="91440" bIns="45720" rtlCol="0" anchor="ctr"/>
          <a:lstStyle>
            <a:lvl1pPr algn="ctr">
              <a:defRPr sz="1400">
                <a:solidFill>
                  <a:srgbClr val="04B7CE"/>
                </a:solidFill>
              </a:defRPr>
            </a:lvl1pPr>
          </a:lstStyle>
          <a:p>
            <a:endParaRPr lang="nl-NL" dirty="0"/>
          </a:p>
        </p:txBody>
      </p:sp>
      <p:sp>
        <p:nvSpPr>
          <p:cNvPr id="6" name="Tijdelijke aanduiding voor dianummer 5"/>
          <p:cNvSpPr>
            <a:spLocks noGrp="1"/>
          </p:cNvSpPr>
          <p:nvPr>
            <p:ph type="sldNum" sz="quarter" idx="4"/>
          </p:nvPr>
        </p:nvSpPr>
        <p:spPr>
          <a:xfrm>
            <a:off x="8610600" y="6003925"/>
            <a:ext cx="2076450" cy="365125"/>
          </a:xfrm>
          <a:prstGeom prst="rect">
            <a:avLst/>
          </a:prstGeom>
        </p:spPr>
        <p:txBody>
          <a:bodyPr vert="horz" lIns="91440" tIns="45720" rIns="91440" bIns="45720" rtlCol="0" anchor="ctr"/>
          <a:lstStyle>
            <a:lvl1pPr algn="r">
              <a:defRPr sz="1400" b="1">
                <a:solidFill>
                  <a:srgbClr val="04B7CE"/>
                </a:solidFill>
              </a:defRPr>
            </a:lvl1pPr>
          </a:lstStyle>
          <a:p>
            <a:fld id="{76715BE8-F30E-4110-91F3-5BC1F3BB2FEA}" type="slidenum">
              <a:rPr lang="nl-NL" smtClean="0"/>
              <a:pPr/>
              <a:t>‹nr.›</a:t>
            </a:fld>
            <a:endParaRPr lang="nl-NL" dirty="0"/>
          </a:p>
        </p:txBody>
      </p:sp>
    </p:spTree>
    <p:extLst>
      <p:ext uri="{BB962C8B-B14F-4D97-AF65-F5344CB8AC3E}">
        <p14:creationId xmlns:p14="http://schemas.microsoft.com/office/powerpoint/2010/main" val="258453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nl-NL" sz="3600" kern="1200" baseline="0">
          <a:solidFill>
            <a:srgbClr val="D8386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460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68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918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148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81" userDrawn="1">
          <p15:clr>
            <a:srgbClr val="F26B43"/>
          </p15:clr>
        </p15:guide>
        <p15:guide id="2" pos="4906" userDrawn="1">
          <p15:clr>
            <a:srgbClr val="F26B43"/>
          </p15:clr>
        </p15:guide>
        <p15:guide id="3" pos="7265" userDrawn="1">
          <p15:clr>
            <a:srgbClr val="F26B43"/>
          </p15:clr>
        </p15:guide>
        <p15:guide id="4" orient="horz" pos="3385" userDrawn="1">
          <p15:clr>
            <a:srgbClr val="F26B43"/>
          </p15:clr>
        </p15:guide>
        <p15:guide id="5" pos="37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estheracteert.nl/" TargetMode="External"/><Relationship Id="rId4" Type="http://schemas.openxmlformats.org/officeDocument/2006/relationships/hyperlink" Target="http://www.lastigeouders.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68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7. Geef opstekers klassikaal en corrigeer/bestraf </a:t>
            </a:r>
            <a:br>
              <a:rPr lang="nl-NL" dirty="0"/>
            </a:br>
            <a:r>
              <a:rPr lang="nl-NL"/>
              <a:t>    één op één </a:t>
            </a:r>
            <a:endParaRPr lang="nl-NL" dirty="0"/>
          </a:p>
        </p:txBody>
      </p:sp>
      <p:sp>
        <p:nvSpPr>
          <p:cNvPr id="3" name="Tijdelijke aanduiding voor inhoud 2"/>
          <p:cNvSpPr>
            <a:spLocks noGrp="1"/>
          </p:cNvSpPr>
          <p:nvPr>
            <p:ph idx="1"/>
          </p:nvPr>
        </p:nvSpPr>
        <p:spPr>
          <a:xfrm>
            <a:off x="495299" y="2076994"/>
            <a:ext cx="4843867" cy="956720"/>
          </a:xfrm>
        </p:spPr>
        <p:txBody>
          <a:bodyPr/>
          <a:lstStyle/>
          <a:p>
            <a:pPr marL="0" indent="0">
              <a:buNone/>
            </a:pPr>
            <a:r>
              <a:rPr lang="nl-NL" dirty="0"/>
              <a:t>Het accent ligt op de positieve sfeer in de groep</a:t>
            </a:r>
          </a:p>
          <a:p>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1881189"/>
            <a:ext cx="5437189" cy="4062357"/>
          </a:xfrm>
          <a:prstGeom prst="rect">
            <a:avLst/>
          </a:prstGeom>
        </p:spPr>
      </p:pic>
    </p:spTree>
    <p:extLst>
      <p:ext uri="{BB962C8B-B14F-4D97-AF65-F5344CB8AC3E}">
        <p14:creationId xmlns:p14="http://schemas.microsoft.com/office/powerpoint/2010/main" val="274465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tabLst>
                <a:tab pos="432000" algn="l"/>
              </a:tabLst>
            </a:pPr>
            <a:r>
              <a:rPr lang="nl-NL" dirty="0"/>
              <a:t>8.	Doe een paar keer per dag groepsvormende activiteiten:</a:t>
            </a:r>
            <a:br>
              <a:rPr lang="nl-NL" dirty="0"/>
            </a:br>
            <a:r>
              <a:rPr lang="nl-NL" dirty="0"/>
              <a:t>	energizers en spelletjes</a:t>
            </a:r>
          </a:p>
        </p:txBody>
      </p:sp>
      <p:sp>
        <p:nvSpPr>
          <p:cNvPr id="3" name="Tijdelijke aanduiding voor inhoud 2"/>
          <p:cNvSpPr>
            <a:spLocks noGrp="1"/>
          </p:cNvSpPr>
          <p:nvPr>
            <p:ph idx="1"/>
          </p:nvPr>
        </p:nvSpPr>
        <p:spPr>
          <a:xfrm>
            <a:off x="495299" y="2076994"/>
            <a:ext cx="7292976" cy="956720"/>
          </a:xfrm>
        </p:spPr>
        <p:txBody>
          <a:bodyPr/>
          <a:lstStyle/>
          <a:p>
            <a:pPr marL="0" indent="0">
              <a:buNone/>
            </a:pPr>
            <a:r>
              <a:rPr lang="nl-NL" dirty="0"/>
              <a:t>Voor een positieve groepsvorming</a:t>
            </a:r>
            <a:endParaRPr lang="nl-NL" sz="4400" dirty="0"/>
          </a:p>
          <a:p>
            <a:pPr marL="0" indent="0">
              <a:buNone/>
            </a:pP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881188"/>
            <a:ext cx="5437187" cy="4074007"/>
          </a:xfrm>
          <a:prstGeom prst="rect">
            <a:avLst/>
          </a:prstGeom>
        </p:spPr>
      </p:pic>
    </p:spTree>
    <p:extLst>
      <p:ext uri="{BB962C8B-B14F-4D97-AF65-F5344CB8AC3E}">
        <p14:creationId xmlns:p14="http://schemas.microsoft.com/office/powerpoint/2010/main" val="1644572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Maak concrete afspraken over de invulling </a:t>
            </a:r>
            <a:br>
              <a:rPr lang="nl-NL" dirty="0"/>
            </a:br>
            <a:r>
              <a:rPr lang="nl-NL" dirty="0"/>
              <a:t>van de Gouden Weken</a:t>
            </a:r>
          </a:p>
        </p:txBody>
      </p:sp>
      <p:sp>
        <p:nvSpPr>
          <p:cNvPr id="3" name="Tijdelijke aanduiding voor inhoud 2"/>
          <p:cNvSpPr>
            <a:spLocks noGrp="1"/>
          </p:cNvSpPr>
          <p:nvPr>
            <p:ph idx="1"/>
          </p:nvPr>
        </p:nvSpPr>
        <p:spPr/>
        <p:txBody>
          <a:bodyPr/>
          <a:lstStyle/>
          <a:p>
            <a:pPr marL="0" indent="0">
              <a:buNone/>
            </a:pPr>
            <a:r>
              <a:rPr lang="nl-NL" dirty="0"/>
              <a:t>Denk aan:</a:t>
            </a:r>
          </a:p>
          <a:p>
            <a:pPr>
              <a:spcBef>
                <a:spcPts val="2400"/>
              </a:spcBef>
            </a:pPr>
            <a:r>
              <a:rPr lang="nl-NL" dirty="0"/>
              <a:t>Planning van de Kwink-lessen</a:t>
            </a:r>
          </a:p>
          <a:p>
            <a:r>
              <a:rPr lang="nl-NL" dirty="0"/>
              <a:t>Elke dag minimaal twee groepsvormende activiteiten</a:t>
            </a:r>
          </a:p>
          <a:p>
            <a:r>
              <a:rPr lang="nl-NL" dirty="0"/>
              <a:t>Contact met ouders</a:t>
            </a:r>
          </a:p>
          <a:p>
            <a:r>
              <a:rPr lang="nl-NL" dirty="0"/>
              <a:t>Kindgesprekken</a:t>
            </a:r>
          </a:p>
          <a:p>
            <a:r>
              <a:rPr lang="nl-NL" dirty="0"/>
              <a:t>Samenwerkingsactiviteiten met andere groepen</a:t>
            </a:r>
          </a:p>
          <a:p>
            <a:r>
              <a:rPr lang="nl-NL" dirty="0"/>
              <a:t>Planning lessen Goed Gedrag</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0724" y="1826257"/>
            <a:ext cx="3712464" cy="3877056"/>
          </a:xfrm>
          <a:prstGeom prst="rect">
            <a:avLst/>
          </a:prstGeom>
        </p:spPr>
      </p:pic>
    </p:spTree>
    <p:extLst>
      <p:ext uri="{BB962C8B-B14F-4D97-AF65-F5344CB8AC3E}">
        <p14:creationId xmlns:p14="http://schemas.microsoft.com/office/powerpoint/2010/main" val="137639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Een Gouden Start</a:t>
            </a:r>
          </a:p>
        </p:txBody>
      </p:sp>
      <p:sp>
        <p:nvSpPr>
          <p:cNvPr id="3" name="Tijdelijke aanduiding voor inhoud 2"/>
          <p:cNvSpPr>
            <a:spLocks noGrp="1"/>
          </p:cNvSpPr>
          <p:nvPr>
            <p:ph idx="1"/>
          </p:nvPr>
        </p:nvSpPr>
        <p:spPr>
          <a:xfrm>
            <a:off x="495298" y="2076994"/>
            <a:ext cx="11037889" cy="565467"/>
          </a:xfrm>
        </p:spPr>
        <p:txBody>
          <a:bodyPr/>
          <a:lstStyle/>
          <a:p>
            <a:pPr marL="0" indent="0" algn="ctr">
              <a:buNone/>
            </a:pPr>
            <a:r>
              <a:rPr lang="nl-NL" dirty="0"/>
              <a:t>Studiemoment:  ‘Samen positief op reis’</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6458" y="2642461"/>
            <a:ext cx="3799084" cy="3385406"/>
          </a:xfrm>
          <a:prstGeom prst="rect">
            <a:avLst/>
          </a:prstGeom>
        </p:spPr>
      </p:pic>
      <p:sp>
        <p:nvSpPr>
          <p:cNvPr id="4" name="Tekstvak 3"/>
          <p:cNvSpPr txBox="1"/>
          <p:nvPr/>
        </p:nvSpPr>
        <p:spPr>
          <a:xfrm>
            <a:off x="2567940" y="6134100"/>
            <a:ext cx="7056120" cy="246221"/>
          </a:xfrm>
          <a:prstGeom prst="rect">
            <a:avLst/>
          </a:prstGeom>
          <a:noFill/>
        </p:spPr>
        <p:txBody>
          <a:bodyPr wrap="square" rtlCol="0">
            <a:spAutoFit/>
          </a:bodyPr>
          <a:lstStyle/>
          <a:p>
            <a:r>
              <a:rPr lang="nl-NL" sz="1000"/>
              <a:t>Deze presentatie is gebaseerd op een voorstel van Esther Veldman. Lees meer op: </a:t>
            </a:r>
            <a:r>
              <a:rPr lang="nl-NL" sz="1000">
                <a:hlinkClick r:id="rId4"/>
              </a:rPr>
              <a:t>www.lastigeouders.nl</a:t>
            </a:r>
            <a:r>
              <a:rPr lang="nl-NL" sz="1000"/>
              <a:t> en </a:t>
            </a:r>
            <a:r>
              <a:rPr lang="nl-NL" sz="1000">
                <a:hlinkClick r:id="rId5"/>
              </a:rPr>
              <a:t>www.estheracteert.nl</a:t>
            </a:r>
            <a:r>
              <a:rPr lang="nl-NL" sz="1000"/>
              <a:t>.</a:t>
            </a:r>
          </a:p>
        </p:txBody>
      </p:sp>
    </p:spTree>
    <p:extLst>
      <p:ext uri="{BB962C8B-B14F-4D97-AF65-F5344CB8AC3E}">
        <p14:creationId xmlns:p14="http://schemas.microsoft.com/office/powerpoint/2010/main" val="178253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Een goede start maak je samen!</a:t>
            </a:r>
          </a:p>
        </p:txBody>
      </p:sp>
      <p:sp>
        <p:nvSpPr>
          <p:cNvPr id="3" name="Tijdelijke aanduiding voor inhoud 2"/>
          <p:cNvSpPr>
            <a:spLocks noGrp="1"/>
          </p:cNvSpPr>
          <p:nvPr>
            <p:ph idx="1"/>
          </p:nvPr>
        </p:nvSpPr>
        <p:spPr>
          <a:xfrm>
            <a:off x="495298" y="2076993"/>
            <a:ext cx="11037889" cy="3757069"/>
          </a:xfrm>
        </p:spPr>
        <p:txBody>
          <a:bodyPr>
            <a:normAutofit/>
          </a:bodyPr>
          <a:lstStyle/>
          <a:p>
            <a:pPr marL="0" indent="0" algn="ctr">
              <a:buNone/>
            </a:pPr>
            <a:r>
              <a:rPr lang="nl-NL" sz="2400" dirty="0"/>
              <a:t>Acht krachtige groepsversterkers</a:t>
            </a:r>
          </a:p>
          <a:p>
            <a:pPr marL="0" indent="0">
              <a:buNone/>
            </a:pPr>
            <a:endParaRPr lang="nl-NL" sz="240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2189" y="2695997"/>
            <a:ext cx="5207621" cy="3681556"/>
          </a:xfrm>
          <a:prstGeom prst="rect">
            <a:avLst/>
          </a:prstGeom>
        </p:spPr>
      </p:pic>
    </p:spTree>
    <p:extLst>
      <p:ext uri="{BB962C8B-B14F-4D97-AF65-F5344CB8AC3E}">
        <p14:creationId xmlns:p14="http://schemas.microsoft.com/office/powerpoint/2010/main" val="425586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299" y="633551"/>
            <a:ext cx="11037889" cy="1084217"/>
          </a:xfrm>
        </p:spPr>
        <p:txBody>
          <a:bodyPr>
            <a:normAutofit/>
          </a:bodyPr>
          <a:lstStyle/>
          <a:p>
            <a:pPr>
              <a:tabLst>
                <a:tab pos="432000" algn="l"/>
              </a:tabLst>
            </a:pPr>
            <a:r>
              <a:rPr lang="nl-NL" dirty="0"/>
              <a:t>1.	Geef meer (oprechte) complimenten 					dan negatieve kritiek</a:t>
            </a:r>
          </a:p>
        </p:txBody>
      </p:sp>
      <p:sp>
        <p:nvSpPr>
          <p:cNvPr id="3" name="Tijdelijke aanduiding voor inhoud 2"/>
          <p:cNvSpPr>
            <a:spLocks noGrp="1"/>
          </p:cNvSpPr>
          <p:nvPr>
            <p:ph idx="1"/>
          </p:nvPr>
        </p:nvSpPr>
        <p:spPr/>
        <p:txBody>
          <a:bodyPr/>
          <a:lstStyle/>
          <a:p>
            <a:pPr marL="0" indent="0">
              <a:buNone/>
            </a:pPr>
            <a:r>
              <a:rPr lang="nl-NL" dirty="0"/>
              <a:t>4 tegenover 1</a:t>
            </a:r>
          </a:p>
          <a:p>
            <a:pPr>
              <a:spcBef>
                <a:spcPts val="2400"/>
              </a:spcBef>
            </a:pPr>
            <a:r>
              <a:rPr lang="nl-NL" dirty="0"/>
              <a:t>Gedrag</a:t>
            </a:r>
          </a:p>
          <a:p>
            <a:r>
              <a:rPr lang="nl-NL" dirty="0"/>
              <a:t>Werkproces</a:t>
            </a:r>
          </a:p>
          <a:p>
            <a:r>
              <a:rPr lang="nl-NL" dirty="0"/>
              <a:t>Prestatie</a:t>
            </a:r>
          </a:p>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1188" y="1881188"/>
            <a:ext cx="4572000" cy="4392168"/>
          </a:xfrm>
          <a:prstGeom prst="rect">
            <a:avLst/>
          </a:prstGeom>
        </p:spPr>
      </p:pic>
    </p:spTree>
    <p:extLst>
      <p:ext uri="{BB962C8B-B14F-4D97-AF65-F5344CB8AC3E}">
        <p14:creationId xmlns:p14="http://schemas.microsoft.com/office/powerpoint/2010/main" val="405015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Ken je leerlingen!</a:t>
            </a:r>
          </a:p>
        </p:txBody>
      </p:sp>
      <p:sp>
        <p:nvSpPr>
          <p:cNvPr id="3" name="Tijdelijke aanduiding voor inhoud 2"/>
          <p:cNvSpPr>
            <a:spLocks noGrp="1"/>
          </p:cNvSpPr>
          <p:nvPr>
            <p:ph idx="1"/>
          </p:nvPr>
        </p:nvSpPr>
        <p:spPr>
          <a:xfrm>
            <a:off x="495299" y="2076993"/>
            <a:ext cx="7292976" cy="3757069"/>
          </a:xfrm>
        </p:spPr>
        <p:txBody>
          <a:bodyPr>
            <a:normAutofit/>
          </a:bodyPr>
          <a:lstStyle/>
          <a:p>
            <a:pPr marL="0" indent="0">
              <a:buNone/>
            </a:pPr>
            <a:r>
              <a:rPr lang="nl-NL" sz="2400" dirty="0"/>
              <a:t>Opdracht: Bespreek met je (duo-)collega een leuke activiteit die je samen met 1 kind kunt doen terwijl je met dit kind praat.</a:t>
            </a:r>
          </a:p>
          <a:p>
            <a:r>
              <a:rPr lang="nl-NL" sz="2400" dirty="0"/>
              <a:t>Naam</a:t>
            </a:r>
          </a:p>
          <a:p>
            <a:r>
              <a:rPr lang="nl-NL" sz="2400" dirty="0"/>
              <a:t>Gezinssituatie</a:t>
            </a:r>
          </a:p>
          <a:p>
            <a:r>
              <a:rPr lang="nl-NL" sz="2400" dirty="0"/>
              <a:t>Hobby’s</a:t>
            </a:r>
          </a:p>
          <a:p>
            <a:r>
              <a:rPr lang="nl-NL" sz="2400" dirty="0"/>
              <a:t>Talenten</a:t>
            </a:r>
          </a:p>
          <a:p>
            <a:r>
              <a:rPr lang="nl-NL" sz="2400" dirty="0"/>
              <a:t>En nog veel meer…</a:t>
            </a:r>
          </a:p>
          <a:p>
            <a:pPr marL="0" indent="0">
              <a:buNone/>
            </a:pPr>
            <a:endParaRPr lang="nl-NL" sz="2400" dirty="0"/>
          </a:p>
          <a:p>
            <a:pPr marL="0" indent="0">
              <a:buNone/>
            </a:pPr>
            <a:endParaRPr lang="nl-NL" sz="2400"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275" y="1881188"/>
            <a:ext cx="3349752" cy="3657600"/>
          </a:xfrm>
          <a:prstGeom prst="rect">
            <a:avLst/>
          </a:prstGeom>
        </p:spPr>
      </p:pic>
    </p:spTree>
    <p:extLst>
      <p:ext uri="{BB962C8B-B14F-4D97-AF65-F5344CB8AC3E}">
        <p14:creationId xmlns:p14="http://schemas.microsoft.com/office/powerpoint/2010/main" val="839248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tabLst>
                <a:tab pos="432000" algn="l"/>
              </a:tabLst>
            </a:pPr>
            <a:r>
              <a:rPr lang="nl-NL" dirty="0"/>
              <a:t>3.	Laat de leerlingen jou kennen</a:t>
            </a:r>
          </a:p>
        </p:txBody>
      </p:sp>
      <p:sp>
        <p:nvSpPr>
          <p:cNvPr id="4" name="Tijdelijke aanduiding voor inhoud 3"/>
          <p:cNvSpPr>
            <a:spLocks noGrp="1"/>
          </p:cNvSpPr>
          <p:nvPr>
            <p:ph idx="1"/>
          </p:nvPr>
        </p:nvSpPr>
        <p:spPr>
          <a:xfrm>
            <a:off x="495299" y="2076994"/>
            <a:ext cx="7292976" cy="956720"/>
          </a:xfrm>
        </p:spPr>
        <p:txBody>
          <a:bodyPr/>
          <a:lstStyle/>
          <a:p>
            <a:pPr marL="0" indent="0">
              <a:buNone/>
            </a:pPr>
            <a:r>
              <a:rPr lang="nl-NL" dirty="0"/>
              <a:t>Meer kennis over elkaar is meer begrip</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275" y="1881188"/>
            <a:ext cx="3349752" cy="3657600"/>
          </a:xfrm>
          <a:prstGeom prst="rect">
            <a:avLst/>
          </a:prstGeom>
        </p:spPr>
      </p:pic>
    </p:spTree>
    <p:extLst>
      <p:ext uri="{BB962C8B-B14F-4D97-AF65-F5344CB8AC3E}">
        <p14:creationId xmlns:p14="http://schemas.microsoft.com/office/powerpoint/2010/main" val="75702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lstStyle/>
          <a:p>
            <a:pPr>
              <a:tabLst>
                <a:tab pos="431800" algn="l"/>
              </a:tabLst>
            </a:pPr>
            <a:r>
              <a:rPr lang="nl-NL" dirty="0"/>
              <a:t>4.	Maak samen groepsafspraken: </a:t>
            </a:r>
            <a:br>
              <a:rPr lang="nl-NL" dirty="0"/>
            </a:br>
            <a:r>
              <a:rPr lang="nl-NL" dirty="0"/>
              <a:t>	Hoe gaan we in de groep met elkaar om?</a:t>
            </a:r>
          </a:p>
        </p:txBody>
      </p:sp>
      <p:sp>
        <p:nvSpPr>
          <p:cNvPr id="3" name="Tijdelijke aanduiding voor inhoud 2"/>
          <p:cNvSpPr>
            <a:spLocks noGrp="1"/>
          </p:cNvSpPr>
          <p:nvPr>
            <p:ph idx="1"/>
          </p:nvPr>
        </p:nvSpPr>
        <p:spPr>
          <a:xfrm>
            <a:off x="495299" y="2076994"/>
            <a:ext cx="7292976" cy="956720"/>
          </a:xfrm>
        </p:spPr>
        <p:txBody>
          <a:bodyPr>
            <a:normAutofit/>
          </a:bodyPr>
          <a:lstStyle/>
          <a:p>
            <a:pPr marL="0" indent="0">
              <a:buNone/>
            </a:pPr>
            <a:r>
              <a:rPr lang="nl-NL" sz="2400" dirty="0"/>
              <a:t>Positief omschreven en maximaal vijf afspraken</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788" y="1881188"/>
            <a:ext cx="3962400" cy="3797808"/>
          </a:xfrm>
          <a:prstGeom prst="rect">
            <a:avLst/>
          </a:prstGeom>
        </p:spPr>
      </p:pic>
    </p:spTree>
    <p:extLst>
      <p:ext uri="{BB962C8B-B14F-4D97-AF65-F5344CB8AC3E}">
        <p14:creationId xmlns:p14="http://schemas.microsoft.com/office/powerpoint/2010/main" val="121287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normAutofit/>
          </a:bodyPr>
          <a:lstStyle/>
          <a:p>
            <a:pPr>
              <a:tabLst>
                <a:tab pos="432000" algn="l"/>
              </a:tabLst>
            </a:pPr>
            <a:r>
              <a:rPr lang="nl-NL" dirty="0"/>
              <a:t>5.	Zorg dat je aan het begin van het jaar (meerdere malen)</a:t>
            </a:r>
            <a:br>
              <a:rPr lang="nl-NL" dirty="0"/>
            </a:br>
            <a:r>
              <a:rPr lang="nl-NL" dirty="0"/>
              <a:t>	persoonlijk contact hebt met de ouders van je groep</a:t>
            </a:r>
          </a:p>
        </p:txBody>
      </p:sp>
      <p:sp>
        <p:nvSpPr>
          <p:cNvPr id="3" name="Tijdelijke aanduiding voor inhoud 2"/>
          <p:cNvSpPr>
            <a:spLocks noGrp="1"/>
          </p:cNvSpPr>
          <p:nvPr>
            <p:ph idx="1"/>
          </p:nvPr>
        </p:nvSpPr>
        <p:spPr>
          <a:xfrm>
            <a:off x="495300" y="2076993"/>
            <a:ext cx="4905860" cy="3757069"/>
          </a:xfrm>
        </p:spPr>
        <p:txBody>
          <a:bodyPr>
            <a:normAutofit/>
          </a:bodyPr>
          <a:lstStyle/>
          <a:p>
            <a:pPr marL="0" indent="0">
              <a:buNone/>
            </a:pPr>
            <a:r>
              <a:rPr lang="nl-NL" sz="2400" dirty="0"/>
              <a:t>Voor begrip, steun en meer samenwerking</a:t>
            </a:r>
          </a:p>
          <a:p>
            <a:pPr>
              <a:spcBef>
                <a:spcPts val="2400"/>
              </a:spcBef>
            </a:pPr>
            <a:r>
              <a:rPr lang="nl-NL" sz="2400" dirty="0"/>
              <a:t>Weten wat er speelt</a:t>
            </a:r>
          </a:p>
          <a:p>
            <a:r>
              <a:rPr lang="nl-NL" sz="2400" dirty="0"/>
              <a:t>Weten waar je met de groep aan werkt</a:t>
            </a:r>
          </a:p>
          <a:p>
            <a:r>
              <a:rPr lang="nl-NL" sz="2400" dirty="0"/>
              <a:t>Weten wat je als ouder kunt doen om dit te ondersteunen</a:t>
            </a:r>
          </a:p>
          <a:p>
            <a:endParaRPr lang="nl-NL" sz="240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5176" y="1923393"/>
            <a:ext cx="5408012" cy="3910669"/>
          </a:xfrm>
          <a:prstGeom prst="rect">
            <a:avLst/>
          </a:prstGeom>
        </p:spPr>
      </p:pic>
    </p:spTree>
    <p:extLst>
      <p:ext uri="{BB962C8B-B14F-4D97-AF65-F5344CB8AC3E}">
        <p14:creationId xmlns:p14="http://schemas.microsoft.com/office/powerpoint/2010/main" val="789812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tabLst>
                <a:tab pos="432000" algn="l"/>
              </a:tabLst>
            </a:pPr>
            <a:r>
              <a:rPr lang="nl-NL" sz="4000" dirty="0"/>
              <a:t>6.	Zorg voor een goede overdracht van de groep </a:t>
            </a:r>
            <a:br>
              <a:rPr lang="nl-NL" sz="4000" dirty="0"/>
            </a:br>
            <a:r>
              <a:rPr lang="nl-NL" sz="4000" dirty="0"/>
              <a:t>	vóór de eerste schooldag</a:t>
            </a:r>
            <a:br>
              <a:rPr lang="nl-NL" dirty="0"/>
            </a:br>
            <a:endParaRPr lang="nl-NL" dirty="0"/>
          </a:p>
        </p:txBody>
      </p:sp>
      <p:sp>
        <p:nvSpPr>
          <p:cNvPr id="3" name="Tijdelijke aanduiding voor inhoud 2"/>
          <p:cNvSpPr>
            <a:spLocks noGrp="1"/>
          </p:cNvSpPr>
          <p:nvPr>
            <p:ph idx="1"/>
          </p:nvPr>
        </p:nvSpPr>
        <p:spPr>
          <a:xfrm>
            <a:off x="495299" y="2076994"/>
            <a:ext cx="5600701" cy="956720"/>
          </a:xfrm>
        </p:spPr>
        <p:txBody>
          <a:bodyPr/>
          <a:lstStyle/>
          <a:p>
            <a:pPr marL="0" indent="0">
              <a:buNone/>
            </a:pPr>
            <a:r>
              <a:rPr lang="nl-NL" dirty="0"/>
              <a:t>Kennis en aanpak van je collega kunnen je reddingsboei zijn</a:t>
            </a:r>
          </a:p>
          <a:p>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4420" y="1881188"/>
            <a:ext cx="3858768" cy="3392424"/>
          </a:xfrm>
          <a:prstGeom prst="rect">
            <a:avLst/>
          </a:prstGeom>
        </p:spPr>
      </p:pic>
    </p:spTree>
    <p:extLst>
      <p:ext uri="{BB962C8B-B14F-4D97-AF65-F5344CB8AC3E}">
        <p14:creationId xmlns:p14="http://schemas.microsoft.com/office/powerpoint/2010/main" val="327613715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wink-2.0.pptx" id="{4672E76D-B7E1-43C7-BC40-7FC014DDEC32}" vid="{3B6458FE-831B-44E8-A22E-B4E112176D7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Kwink-2.0</Template>
  <TotalTime>136</TotalTime>
  <Words>1101</Words>
  <Application>Microsoft Macintosh PowerPoint</Application>
  <PresentationFormat>Breedbeeld</PresentationFormat>
  <Paragraphs>66</Paragraphs>
  <Slides>12</Slides>
  <Notes>11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Calibri Light</vt:lpstr>
      <vt:lpstr>Kantoorthema</vt:lpstr>
      <vt:lpstr>PowerPoint-presentatie</vt:lpstr>
      <vt:lpstr>Een Gouden Start</vt:lpstr>
      <vt:lpstr>Een goede start maak je samen!</vt:lpstr>
      <vt:lpstr>1. Geef meer (oprechte) complimenten      dan negatieve kritiek</vt:lpstr>
      <vt:lpstr>2. Ken je leerlingen!</vt:lpstr>
      <vt:lpstr>3. Laat de leerlingen jou kennen</vt:lpstr>
      <vt:lpstr>4. Maak samen groepsafspraken:   Hoe gaan we in de groep met elkaar om?</vt:lpstr>
      <vt:lpstr>5. Zorg dat je aan het begin van het jaar (meerdere malen)  persoonlijk contact hebt met de ouders van je groep</vt:lpstr>
      <vt:lpstr>6. Zorg voor een goede overdracht van de groep   vóór de eerste schooldag </vt:lpstr>
      <vt:lpstr>7. Geef opstekers klassikaal en corrigeer/bestraf      één op één </vt:lpstr>
      <vt:lpstr>8. Doe een paar keer per dag groepsvormende activiteiten:  energizers en spelletjes</vt:lpstr>
      <vt:lpstr>Maak concrete afspraken over de invulling  van de Gouden Weken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Groepsversterkers</dc:title>
  <dc:subject>Gouden Weken</dc:subject>
  <dc:creator>Martijn Wabeke</dc:creator>
  <cp:lastModifiedBy>Patricia Bolwerk</cp:lastModifiedBy>
  <cp:revision>19</cp:revision>
  <dcterms:created xsi:type="dcterms:W3CDTF">2018-08-07T05:55:23Z</dcterms:created>
  <dcterms:modified xsi:type="dcterms:W3CDTF">2022-02-18T18:31:20Z</dcterms:modified>
</cp:coreProperties>
</file>