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14630400" cy="8229600"/>
  <p:notesSz cx="8229600" cy="14630400"/>
  <p:embeddedFontLst>
    <p:embeddedFont>
      <p:font typeface="Petrona"/>
      <p:regular r:id="rId34"/>
    </p:embeddedFont>
    <p:embeddedFont>
      <p:font typeface="Petrona"/>
      <p:regular r:id="rId35"/>
    </p:embeddedFont>
    <p:embeddedFont>
      <p:font typeface="Petrona"/>
      <p:regular r:id="rId36"/>
    </p:embeddedFont>
    <p:embeddedFont>
      <p:font typeface="Petrona"/>
      <p:regular r:id="rId37"/>
    </p:embeddedFont>
    <p:embeddedFont>
      <p:font typeface="Inter"/>
      <p:regular r:id="rId38"/>
    </p:embeddedFont>
    <p:embeddedFont>
      <p:font typeface="Inter"/>
      <p:regular r:id="rId39"/>
    </p:embeddedFont>
    <p:embeddedFont>
      <p:font typeface="Inter"/>
      <p:regular r:id="rId40"/>
    </p:embeddedFont>
    <p:embeddedFont>
      <p:font typeface="Inter"/>
      <p:regular r:id="rId4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 Id="rId34" Type="http://schemas.openxmlformats.org/officeDocument/2006/relationships/font" Target="fonts/font1.fntdata"/><Relationship Id="rId35" Type="http://schemas.openxmlformats.org/officeDocument/2006/relationships/font" Target="fonts/font2.fntdata"/><Relationship Id="rId36" Type="http://schemas.openxmlformats.org/officeDocument/2006/relationships/font" Target="fonts/font3.fntdata"/><Relationship Id="rId37" Type="http://schemas.openxmlformats.org/officeDocument/2006/relationships/font" Target="fonts/font4.fntdata"/><Relationship Id="rId38" Type="http://schemas.openxmlformats.org/officeDocument/2006/relationships/font" Target="fonts/font5.fntdata"/><Relationship Id="rId39" Type="http://schemas.openxmlformats.org/officeDocument/2006/relationships/font" Target="fonts/font6.fntdata"/><Relationship Id="rId40" Type="http://schemas.openxmlformats.org/officeDocument/2006/relationships/font" Target="fonts/font7.fntdata"/><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image" Target="../media/image-1022-1.png"/><Relationship Id="rId2"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image" Target="../media/image-1023-1.png"/><Relationship Id="rId2"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image" Target="../media/image-1024-1.png"/><Relationship Id="rId2"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image" Target="../media/image-1025-1.png"/><Relationship Id="rId2"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image" Target="../media/image-1026-1.png"/><Relationship Id="rId2"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image" Target="../media/image-1027-1.png"/><Relationship Id="rId2"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image" Target="../media/image-1028-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C0524">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4.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6.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22.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23.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24.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slideLayout" Target="../slideLayouts/slideLayout26.xml"/><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27.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28.xml"/><Relationship Id="rId3"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4.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614732"/>
            <a:ext cx="7556421" cy="1027033"/>
          </a:xfrm>
          <a:prstGeom prst="rect">
            <a:avLst/>
          </a:prstGeom>
          <a:noFill/>
          <a:ln/>
        </p:spPr>
        <p:txBody>
          <a:bodyPr wrap="none" lIns="0" tIns="0" rIns="0" bIns="0" rtlCol="0" anchor="t"/>
          <a:lstStyle/>
          <a:p>
            <a:pPr indent="0" marL="0">
              <a:lnSpc>
                <a:spcPts val="8050"/>
              </a:lnSpc>
              <a:buNone/>
            </a:pPr>
            <a:r>
              <a:rPr lang="en-US" sz="6450" b="1" spc="-129" kern="0" dirty="0">
                <a:solidFill>
                  <a:srgbClr val="FF8AAF"/>
                </a:solidFill>
                <a:latin typeface="Petrona" pitchFamily="34" charset="0"/>
                <a:ea typeface="Petrona" pitchFamily="34" charset="-122"/>
                <a:cs typeface="Petrona" pitchFamily="34" charset="-120"/>
              </a:rPr>
              <a:t>Wat is pesten?</a:t>
            </a:r>
            <a:endParaRPr lang="en-US" sz="6450" dirty="0"/>
          </a:p>
        </p:txBody>
      </p:sp>
      <p:sp>
        <p:nvSpPr>
          <p:cNvPr id="4" name="Text 1"/>
          <p:cNvSpPr/>
          <p:nvPr/>
        </p:nvSpPr>
        <p:spPr>
          <a:xfrm>
            <a:off x="793790" y="3981926"/>
            <a:ext cx="7556421" cy="362903"/>
          </a:xfrm>
          <a:prstGeom prst="rect">
            <a:avLst/>
          </a:prstGeom>
          <a:noFill/>
          <a:ln/>
        </p:spPr>
        <p:txBody>
          <a:bodyPr wrap="non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Pesten is wanneer iemand je steeds opnieuw kwaad doet of je uitlacht.</a:t>
            </a:r>
            <a:endParaRPr lang="en-US" sz="1750" dirty="0"/>
          </a:p>
        </p:txBody>
      </p:sp>
      <p:sp>
        <p:nvSpPr>
          <p:cNvPr id="5" name="Text 2"/>
          <p:cNvSpPr/>
          <p:nvPr/>
        </p:nvSpPr>
        <p:spPr>
          <a:xfrm>
            <a:off x="793790" y="4599980"/>
            <a:ext cx="7556421" cy="362903"/>
          </a:xfrm>
          <a:prstGeom prst="rect">
            <a:avLst/>
          </a:prstGeom>
          <a:noFill/>
          <a:ln/>
        </p:spPr>
        <p:txBody>
          <a:bodyPr wrap="non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Ze kunnen je schelden, je duwen of je spullen afpakken.</a:t>
            </a:r>
            <a:endParaRPr lang="en-US" sz="1750" dirty="0"/>
          </a:p>
        </p:txBody>
      </p:sp>
      <p:sp>
        <p:nvSpPr>
          <p:cNvPr id="6" name="Shape 3"/>
          <p:cNvSpPr/>
          <p:nvPr/>
        </p:nvSpPr>
        <p:spPr>
          <a:xfrm>
            <a:off x="793790" y="5234940"/>
            <a:ext cx="362903" cy="362903"/>
          </a:xfrm>
          <a:prstGeom prst="roundRect">
            <a:avLst>
              <a:gd name="adj" fmla="val 25194296"/>
            </a:avLst>
          </a:prstGeom>
          <a:solidFill>
            <a:srgbClr val="079F00"/>
          </a:solidFill>
          <a:ln w="7620">
            <a:solidFill>
              <a:srgbClr val="FFFFFF"/>
            </a:solidFill>
            <a:prstDash val="solid"/>
          </a:ln>
        </p:spPr>
      </p:sp>
      <p:sp>
        <p:nvSpPr>
          <p:cNvPr id="7" name="Text 4"/>
          <p:cNvSpPr/>
          <p:nvPr/>
        </p:nvSpPr>
        <p:spPr>
          <a:xfrm>
            <a:off x="916424" y="5367576"/>
            <a:ext cx="117634" cy="97512"/>
          </a:xfrm>
          <a:prstGeom prst="rect">
            <a:avLst/>
          </a:prstGeom>
          <a:noFill/>
          <a:ln/>
        </p:spPr>
        <p:txBody>
          <a:bodyPr wrap="none" lIns="0" tIns="0" rIns="0" bIns="0" rtlCol="0" anchor="t"/>
          <a:lstStyle/>
          <a:p>
            <a:pPr algn="ctr" indent="0" marL="0">
              <a:lnSpc>
                <a:spcPts val="750"/>
              </a:lnSpc>
              <a:buNone/>
            </a:pPr>
            <a:r>
              <a:rPr lang="en-US" sz="750" spc="-36" kern="0" dirty="0">
                <a:solidFill>
                  <a:srgbClr val="FFFFFF"/>
                </a:solidFill>
                <a:latin typeface="Inter" pitchFamily="34" charset="0"/>
                <a:ea typeface="Inter" pitchFamily="34" charset="-122"/>
                <a:cs typeface="Inter" pitchFamily="34" charset="-120"/>
              </a:rPr>
              <a:t>PB</a:t>
            </a:r>
            <a:endParaRPr lang="en-US" sz="750" dirty="0"/>
          </a:p>
        </p:txBody>
      </p:sp>
      <p:sp>
        <p:nvSpPr>
          <p:cNvPr id="8" name="Text 5"/>
          <p:cNvSpPr/>
          <p:nvPr/>
        </p:nvSpPr>
        <p:spPr>
          <a:xfrm>
            <a:off x="1270040" y="5218033"/>
            <a:ext cx="2570083" cy="396835"/>
          </a:xfrm>
          <a:prstGeom prst="rect">
            <a:avLst/>
          </a:prstGeom>
          <a:noFill/>
          <a:ln/>
        </p:spPr>
        <p:txBody>
          <a:bodyPr wrap="none" lIns="0" tIns="0" rIns="0" bIns="0" rtlCol="0" anchor="t"/>
          <a:lstStyle/>
          <a:p>
            <a:pPr algn="l" indent="0" marL="0">
              <a:lnSpc>
                <a:spcPts val="3100"/>
              </a:lnSpc>
              <a:buNone/>
            </a:pPr>
            <a:r>
              <a:rPr lang="en-US" sz="2200" b="1" spc="-36" kern="0" dirty="0">
                <a:solidFill>
                  <a:srgbClr val="E0D6DE"/>
                </a:solidFill>
                <a:latin typeface="Inter" pitchFamily="34" charset="0"/>
                <a:ea typeface="Inter" pitchFamily="34" charset="-122"/>
                <a:cs typeface="Inter" pitchFamily="34" charset="-120"/>
              </a:rPr>
              <a:t>by Patricia Bolwerk</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18661" y="564594"/>
            <a:ext cx="10782300" cy="673656"/>
          </a:xfrm>
          <a:prstGeom prst="rect">
            <a:avLst/>
          </a:prstGeom>
          <a:noFill/>
          <a:ln/>
        </p:spPr>
        <p:txBody>
          <a:bodyPr wrap="none" lIns="0" tIns="0" rIns="0" bIns="0" rtlCol="0" anchor="t"/>
          <a:lstStyle/>
          <a:p>
            <a:pPr indent="0" marL="0">
              <a:lnSpc>
                <a:spcPts val="5300"/>
              </a:lnSpc>
              <a:buNone/>
            </a:pPr>
            <a:r>
              <a:rPr lang="en-US" sz="4200" b="1" spc="-85" kern="0" dirty="0">
                <a:solidFill>
                  <a:srgbClr val="FF8AAF"/>
                </a:solidFill>
                <a:latin typeface="Petrona" pitchFamily="34" charset="0"/>
                <a:ea typeface="Petrona" pitchFamily="34" charset="-122"/>
                <a:cs typeface="Petrona" pitchFamily="34" charset="-120"/>
              </a:rPr>
              <a:t>Hoe voelt het om over je geroddeld te worden?</a:t>
            </a:r>
            <a:endParaRPr lang="en-US" sz="4200" dirty="0"/>
          </a:p>
        </p:txBody>
      </p:sp>
      <p:sp>
        <p:nvSpPr>
          <p:cNvPr id="3" name="Text 1"/>
          <p:cNvSpPr/>
          <p:nvPr/>
        </p:nvSpPr>
        <p:spPr>
          <a:xfrm>
            <a:off x="718661" y="1730931"/>
            <a:ext cx="6346031" cy="657225"/>
          </a:xfrm>
          <a:prstGeom prst="rect">
            <a:avLst/>
          </a:prstGeom>
          <a:noFill/>
          <a:ln/>
        </p:spPr>
        <p:txBody>
          <a:bodyPr wrap="square" lIns="0" tIns="0" rIns="0" bIns="0" rtlCol="0" anchor="t"/>
          <a:lstStyle/>
          <a:p>
            <a:pPr indent="0" marL="0">
              <a:lnSpc>
                <a:spcPts val="2550"/>
              </a:lnSpc>
              <a:buNone/>
            </a:pPr>
            <a:r>
              <a:rPr lang="en-US" sz="1600" spc="-32" kern="0" dirty="0">
                <a:solidFill>
                  <a:srgbClr val="E0D6DE"/>
                </a:solidFill>
                <a:latin typeface="Inter" pitchFamily="34" charset="0"/>
                <a:ea typeface="Inter" pitchFamily="34" charset="-122"/>
                <a:cs typeface="Inter" pitchFamily="34" charset="-120"/>
              </a:rPr>
              <a:t>Roddelen kan je heel verdrietig en boos maken. Je kunt je onzeker en alleen voelen. Het kan zelfs je zelfvertrouwen aantasten.</a:t>
            </a:r>
            <a:endParaRPr lang="en-US" sz="1600" dirty="0"/>
          </a:p>
        </p:txBody>
      </p:sp>
      <p:sp>
        <p:nvSpPr>
          <p:cNvPr id="4" name="Text 2"/>
          <p:cNvSpPr/>
          <p:nvPr/>
        </p:nvSpPr>
        <p:spPr>
          <a:xfrm>
            <a:off x="718661" y="2572941"/>
            <a:ext cx="6346031" cy="985837"/>
          </a:xfrm>
          <a:prstGeom prst="rect">
            <a:avLst/>
          </a:prstGeom>
          <a:noFill/>
          <a:ln/>
        </p:spPr>
        <p:txBody>
          <a:bodyPr wrap="square" lIns="0" tIns="0" rIns="0" bIns="0" rtlCol="0" anchor="t"/>
          <a:lstStyle/>
          <a:p>
            <a:pPr indent="0" marL="0">
              <a:lnSpc>
                <a:spcPts val="2550"/>
              </a:lnSpc>
              <a:buNone/>
            </a:pPr>
            <a:r>
              <a:rPr lang="en-US" sz="1600" spc="-32" kern="0" dirty="0">
                <a:solidFill>
                  <a:srgbClr val="E0D6DE"/>
                </a:solidFill>
                <a:latin typeface="Inter" pitchFamily="34" charset="0"/>
                <a:ea typeface="Inter" pitchFamily="34" charset="-122"/>
                <a:cs typeface="Inter" pitchFamily="34" charset="-120"/>
              </a:rPr>
              <a:t>Roddels kunnen je in de war brengen en je zorgen maken. Soms kun je het gevoel hebben dat iedereen het over je heeft. Dit kan je bang maken en je zorgen geven.</a:t>
            </a:r>
            <a:endParaRPr lang="en-US" sz="1600" dirty="0"/>
          </a:p>
        </p:txBody>
      </p:sp>
      <p:pic>
        <p:nvPicPr>
          <p:cNvPr id="5" name="Image 0" descr="preencoded.png">    </p:cNvPr>
          <p:cNvPicPr>
            <a:picLocks noChangeAspect="1"/>
          </p:cNvPicPr>
          <p:nvPr/>
        </p:nvPicPr>
        <p:blipFill>
          <a:blip r:embed="rId1"/>
          <a:stretch>
            <a:fillRect/>
          </a:stretch>
        </p:blipFill>
        <p:spPr>
          <a:xfrm>
            <a:off x="7573327" y="1777127"/>
            <a:ext cx="6346031" cy="63460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2145863"/>
            <a:ext cx="6364486"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Hoe herken je roddelen?</a:t>
            </a:r>
            <a:endParaRPr lang="en-US" sz="4650" dirty="0"/>
          </a:p>
        </p:txBody>
      </p:sp>
      <p:sp>
        <p:nvSpPr>
          <p:cNvPr id="3" name="Text 1"/>
          <p:cNvSpPr/>
          <p:nvPr/>
        </p:nvSpPr>
        <p:spPr>
          <a:xfrm>
            <a:off x="793790" y="3457099"/>
            <a:ext cx="2845594" cy="372070"/>
          </a:xfrm>
          <a:prstGeom prst="rect">
            <a:avLst/>
          </a:prstGeom>
          <a:noFill/>
          <a:ln/>
        </p:spPr>
        <p:txBody>
          <a:bodyPr wrap="none" lIns="0" tIns="0" rIns="0" bIns="0" rtlCol="0" anchor="t"/>
          <a:lstStyle/>
          <a:p>
            <a:pPr indent="0" marL="0">
              <a:lnSpc>
                <a:spcPts val="2900"/>
              </a:lnSpc>
              <a:buNone/>
            </a:pPr>
            <a:r>
              <a:rPr lang="en-US" sz="2300" b="1" spc="-47" kern="0" dirty="0">
                <a:solidFill>
                  <a:srgbClr val="FF8AAF"/>
                </a:solidFill>
                <a:latin typeface="Petrona" pitchFamily="34" charset="0"/>
                <a:ea typeface="Petrona" pitchFamily="34" charset="-122"/>
                <a:cs typeface="Petrona" pitchFamily="34" charset="-120"/>
              </a:rPr>
              <a:t>Negatief praten</a:t>
            </a:r>
            <a:endParaRPr lang="en-US" sz="2300" dirty="0"/>
          </a:p>
        </p:txBody>
      </p:sp>
      <p:sp>
        <p:nvSpPr>
          <p:cNvPr id="4" name="Text 2"/>
          <p:cNvSpPr/>
          <p:nvPr/>
        </p:nvSpPr>
        <p:spPr>
          <a:xfrm>
            <a:off x="793790" y="4055983"/>
            <a:ext cx="2845594" cy="1814513"/>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Roddelen is vaak negatief. Mensen zeggen vervelende dingen over anderen. Soms is het zelfs gemeen.</a:t>
            </a:r>
            <a:endParaRPr lang="en-US" sz="1750" dirty="0"/>
          </a:p>
        </p:txBody>
      </p:sp>
      <p:sp>
        <p:nvSpPr>
          <p:cNvPr id="5" name="Text 3"/>
          <p:cNvSpPr/>
          <p:nvPr/>
        </p:nvSpPr>
        <p:spPr>
          <a:xfrm>
            <a:off x="4200406" y="3457099"/>
            <a:ext cx="2845594" cy="744141"/>
          </a:xfrm>
          <a:prstGeom prst="rect">
            <a:avLst/>
          </a:prstGeom>
          <a:noFill/>
          <a:ln/>
        </p:spPr>
        <p:txBody>
          <a:bodyPr wrap="square" lIns="0" tIns="0" rIns="0" bIns="0" rtlCol="0" anchor="t"/>
          <a:lstStyle/>
          <a:p>
            <a:pPr indent="0" marL="0">
              <a:lnSpc>
                <a:spcPts val="2900"/>
              </a:lnSpc>
              <a:buNone/>
            </a:pPr>
            <a:r>
              <a:rPr lang="en-US" sz="2300" b="1" spc="-47" kern="0" dirty="0">
                <a:solidFill>
                  <a:srgbClr val="FF8AAF"/>
                </a:solidFill>
                <a:latin typeface="Petrona" pitchFamily="34" charset="0"/>
                <a:ea typeface="Petrona" pitchFamily="34" charset="-122"/>
                <a:cs typeface="Petrona" pitchFamily="34" charset="-120"/>
              </a:rPr>
              <a:t>Geruchten verspreiden</a:t>
            </a:r>
            <a:endParaRPr lang="en-US" sz="2300" dirty="0"/>
          </a:p>
        </p:txBody>
      </p:sp>
      <p:sp>
        <p:nvSpPr>
          <p:cNvPr id="6" name="Text 4"/>
          <p:cNvSpPr/>
          <p:nvPr/>
        </p:nvSpPr>
        <p:spPr>
          <a:xfrm>
            <a:off x="4200406" y="4428053"/>
            <a:ext cx="2845594"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Soms wordt er iets gezegd over iemand die niet waar is. Dit zijn geruchten. Ze kunnen heel vervelend zijn.</a:t>
            </a:r>
            <a:endParaRPr lang="en-US" sz="1750" dirty="0"/>
          </a:p>
        </p:txBody>
      </p:sp>
      <p:sp>
        <p:nvSpPr>
          <p:cNvPr id="7" name="Text 5"/>
          <p:cNvSpPr/>
          <p:nvPr/>
        </p:nvSpPr>
        <p:spPr>
          <a:xfrm>
            <a:off x="7607022" y="3457099"/>
            <a:ext cx="2845594" cy="372070"/>
          </a:xfrm>
          <a:prstGeom prst="rect">
            <a:avLst/>
          </a:prstGeom>
          <a:noFill/>
          <a:ln/>
        </p:spPr>
        <p:txBody>
          <a:bodyPr wrap="none" lIns="0" tIns="0" rIns="0" bIns="0" rtlCol="0" anchor="t"/>
          <a:lstStyle/>
          <a:p>
            <a:pPr indent="0" marL="0">
              <a:lnSpc>
                <a:spcPts val="2900"/>
              </a:lnSpc>
              <a:buNone/>
            </a:pPr>
            <a:r>
              <a:rPr lang="en-US" sz="2300" b="1" spc="-47" kern="0" dirty="0">
                <a:solidFill>
                  <a:srgbClr val="FF8AAF"/>
                </a:solidFill>
                <a:latin typeface="Petrona" pitchFamily="34" charset="0"/>
                <a:ea typeface="Petrona" pitchFamily="34" charset="-122"/>
                <a:cs typeface="Petrona" pitchFamily="34" charset="-120"/>
              </a:rPr>
              <a:t>Achter iemands rug</a:t>
            </a:r>
            <a:endParaRPr lang="en-US" sz="2300" dirty="0"/>
          </a:p>
        </p:txBody>
      </p:sp>
      <p:sp>
        <p:nvSpPr>
          <p:cNvPr id="8" name="Text 6"/>
          <p:cNvSpPr/>
          <p:nvPr/>
        </p:nvSpPr>
        <p:spPr>
          <a:xfrm>
            <a:off x="7607022" y="4055983"/>
            <a:ext cx="2845594"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Roddelen gebeurt vaak achter iemands rug. Mensen durven niet rechtstreeks iets te zeggen.</a:t>
            </a:r>
            <a:endParaRPr lang="en-US" sz="1750" dirty="0"/>
          </a:p>
        </p:txBody>
      </p:sp>
      <p:sp>
        <p:nvSpPr>
          <p:cNvPr id="9" name="Text 7"/>
          <p:cNvSpPr/>
          <p:nvPr/>
        </p:nvSpPr>
        <p:spPr>
          <a:xfrm>
            <a:off x="11013638" y="3457099"/>
            <a:ext cx="2845594" cy="372070"/>
          </a:xfrm>
          <a:prstGeom prst="rect">
            <a:avLst/>
          </a:prstGeom>
          <a:noFill/>
          <a:ln/>
        </p:spPr>
        <p:txBody>
          <a:bodyPr wrap="none" lIns="0" tIns="0" rIns="0" bIns="0" rtlCol="0" anchor="t"/>
          <a:lstStyle/>
          <a:p>
            <a:pPr indent="0" marL="0">
              <a:lnSpc>
                <a:spcPts val="2900"/>
              </a:lnSpc>
              <a:buNone/>
            </a:pPr>
            <a:r>
              <a:rPr lang="en-US" sz="2300" b="1" spc="-47" kern="0" dirty="0">
                <a:solidFill>
                  <a:srgbClr val="FF8AAF"/>
                </a:solidFill>
                <a:latin typeface="Petrona" pitchFamily="34" charset="0"/>
                <a:ea typeface="Petrona" pitchFamily="34" charset="-122"/>
                <a:cs typeface="Petrona" pitchFamily="34" charset="-120"/>
              </a:rPr>
              <a:t>Onwaarheid</a:t>
            </a:r>
            <a:endParaRPr lang="en-US" sz="2300" dirty="0"/>
          </a:p>
        </p:txBody>
      </p:sp>
      <p:sp>
        <p:nvSpPr>
          <p:cNvPr id="10" name="Text 8"/>
          <p:cNvSpPr/>
          <p:nvPr/>
        </p:nvSpPr>
        <p:spPr>
          <a:xfrm>
            <a:off x="11013638" y="4055983"/>
            <a:ext cx="2845594"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Soms is het roddelen niet waar. Er wordt iets verzonnen om iemand te kwetsen.</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60095" y="598646"/>
            <a:ext cx="7623810" cy="1425178"/>
          </a:xfrm>
          <a:prstGeom prst="rect">
            <a:avLst/>
          </a:prstGeom>
          <a:noFill/>
          <a:ln/>
        </p:spPr>
        <p:txBody>
          <a:bodyPr wrap="square" lIns="0" tIns="0" rIns="0" bIns="0" rtlCol="0" anchor="t"/>
          <a:lstStyle/>
          <a:p>
            <a:pPr indent="0" marL="0">
              <a:lnSpc>
                <a:spcPts val="5600"/>
              </a:lnSpc>
              <a:buNone/>
            </a:pPr>
            <a:r>
              <a:rPr lang="en-US" sz="4450" b="1" spc="-90" kern="0" dirty="0">
                <a:solidFill>
                  <a:srgbClr val="FF8AAF"/>
                </a:solidFill>
                <a:latin typeface="Petrona" pitchFamily="34" charset="0"/>
                <a:ea typeface="Petrona" pitchFamily="34" charset="-122"/>
                <a:cs typeface="Petrona" pitchFamily="34" charset="-120"/>
              </a:rPr>
              <a:t>Hoe kun je voorkomen dat je gaat roddelen?</a:t>
            </a:r>
            <a:endParaRPr lang="en-US" sz="4450" dirty="0"/>
          </a:p>
        </p:txBody>
      </p:sp>
      <p:sp>
        <p:nvSpPr>
          <p:cNvPr id="4" name="Shape 1"/>
          <p:cNvSpPr/>
          <p:nvPr/>
        </p:nvSpPr>
        <p:spPr>
          <a:xfrm>
            <a:off x="1070610" y="2349579"/>
            <a:ext cx="30480" cy="5281374"/>
          </a:xfrm>
          <a:prstGeom prst="roundRect">
            <a:avLst>
              <a:gd name="adj" fmla="val 299258"/>
            </a:avLst>
          </a:prstGeom>
          <a:solidFill>
            <a:srgbClr val="48367C"/>
          </a:solidFill>
          <a:ln/>
        </p:spPr>
      </p:sp>
      <p:sp>
        <p:nvSpPr>
          <p:cNvPr id="5" name="Shape 2"/>
          <p:cNvSpPr/>
          <p:nvPr/>
        </p:nvSpPr>
        <p:spPr>
          <a:xfrm>
            <a:off x="1299686" y="2822972"/>
            <a:ext cx="760095" cy="30480"/>
          </a:xfrm>
          <a:prstGeom prst="roundRect">
            <a:avLst>
              <a:gd name="adj" fmla="val 299258"/>
            </a:avLst>
          </a:prstGeom>
          <a:solidFill>
            <a:srgbClr val="48367C"/>
          </a:solidFill>
          <a:ln/>
        </p:spPr>
      </p:sp>
      <p:sp>
        <p:nvSpPr>
          <p:cNvPr id="6" name="Shape 3"/>
          <p:cNvSpPr/>
          <p:nvPr/>
        </p:nvSpPr>
        <p:spPr>
          <a:xfrm>
            <a:off x="841534" y="2593896"/>
            <a:ext cx="488633" cy="488633"/>
          </a:xfrm>
          <a:prstGeom prst="roundRect">
            <a:avLst>
              <a:gd name="adj" fmla="val 18667"/>
            </a:avLst>
          </a:prstGeom>
          <a:solidFill>
            <a:srgbClr val="2F1D63"/>
          </a:solidFill>
          <a:ln w="7620">
            <a:solidFill>
              <a:srgbClr val="48367C"/>
            </a:solidFill>
            <a:prstDash val="solid"/>
          </a:ln>
        </p:spPr>
      </p:sp>
      <p:sp>
        <p:nvSpPr>
          <p:cNvPr id="7" name="Text 4"/>
          <p:cNvSpPr/>
          <p:nvPr/>
        </p:nvSpPr>
        <p:spPr>
          <a:xfrm>
            <a:off x="1016079" y="2667119"/>
            <a:ext cx="139541" cy="342067"/>
          </a:xfrm>
          <a:prstGeom prst="rect">
            <a:avLst/>
          </a:prstGeom>
          <a:noFill/>
          <a:ln/>
        </p:spPr>
        <p:txBody>
          <a:bodyPr wrap="none" lIns="0" tIns="0" rIns="0" bIns="0" rtlCol="0" anchor="t"/>
          <a:lstStyle/>
          <a:p>
            <a:pPr algn="ctr" indent="0" marL="0">
              <a:lnSpc>
                <a:spcPts val="2650"/>
              </a:lnSpc>
              <a:buNone/>
            </a:pPr>
            <a:r>
              <a:rPr lang="en-US" sz="2650" b="1" spc="-54" kern="0" dirty="0">
                <a:solidFill>
                  <a:srgbClr val="E0D6DE"/>
                </a:solidFill>
                <a:latin typeface="Petrona" pitchFamily="34" charset="0"/>
                <a:ea typeface="Petrona" pitchFamily="34" charset="-122"/>
                <a:cs typeface="Petrona" pitchFamily="34" charset="-120"/>
              </a:rPr>
              <a:t>1</a:t>
            </a:r>
            <a:endParaRPr lang="en-US" sz="2650" dirty="0"/>
          </a:p>
        </p:txBody>
      </p:sp>
      <p:sp>
        <p:nvSpPr>
          <p:cNvPr id="8" name="Text 5"/>
          <p:cNvSpPr/>
          <p:nvPr/>
        </p:nvSpPr>
        <p:spPr>
          <a:xfrm>
            <a:off x="2280285" y="2566749"/>
            <a:ext cx="3057406" cy="356235"/>
          </a:xfrm>
          <a:prstGeom prst="rect">
            <a:avLst/>
          </a:prstGeom>
          <a:noFill/>
          <a:ln/>
        </p:spPr>
        <p:txBody>
          <a:bodyPr wrap="none" lIns="0" tIns="0" rIns="0" bIns="0" rtlCol="0" anchor="t"/>
          <a:lstStyle/>
          <a:p>
            <a:pPr algn="l" indent="0" marL="0">
              <a:lnSpc>
                <a:spcPts val="2800"/>
              </a:lnSpc>
              <a:buNone/>
            </a:pPr>
            <a:r>
              <a:rPr lang="en-US" sz="2200" b="1" spc="-45" kern="0" dirty="0">
                <a:solidFill>
                  <a:srgbClr val="E0D6DE"/>
                </a:solidFill>
                <a:latin typeface="Petrona" pitchFamily="34" charset="0"/>
                <a:ea typeface="Petrona" pitchFamily="34" charset="-122"/>
                <a:cs typeface="Petrona" pitchFamily="34" charset="-120"/>
              </a:rPr>
              <a:t>Denk na voordat je praat</a:t>
            </a:r>
            <a:endParaRPr lang="en-US" sz="2200" dirty="0"/>
          </a:p>
        </p:txBody>
      </p:sp>
      <p:sp>
        <p:nvSpPr>
          <p:cNvPr id="9" name="Text 6"/>
          <p:cNvSpPr/>
          <p:nvPr/>
        </p:nvSpPr>
        <p:spPr>
          <a:xfrm>
            <a:off x="2280285" y="3053239"/>
            <a:ext cx="6103620" cy="694849"/>
          </a:xfrm>
          <a:prstGeom prst="rect">
            <a:avLst/>
          </a:prstGeom>
          <a:noFill/>
          <a:ln/>
        </p:spPr>
        <p:txBody>
          <a:bodyPr wrap="square" lIns="0" tIns="0" rIns="0" bIns="0" rtlCol="0" anchor="t"/>
          <a:lstStyle/>
          <a:p>
            <a:pPr algn="l" indent="0" marL="0">
              <a:lnSpc>
                <a:spcPts val="2700"/>
              </a:lnSpc>
              <a:buNone/>
            </a:pPr>
            <a:r>
              <a:rPr lang="en-US" sz="1700" spc="-34" kern="0" dirty="0">
                <a:solidFill>
                  <a:srgbClr val="E0D6DE"/>
                </a:solidFill>
                <a:latin typeface="Inter" pitchFamily="34" charset="0"/>
                <a:ea typeface="Inter" pitchFamily="34" charset="-122"/>
                <a:cs typeface="Inter" pitchFamily="34" charset="-120"/>
              </a:rPr>
              <a:t>Is wat je wilt zeggen echt belangrijk? Is het niet gemeen? Hoe zou jij het vinden als ze dit over jou zeggen??</a:t>
            </a:r>
            <a:endParaRPr lang="en-US" sz="1700" dirty="0"/>
          </a:p>
        </p:txBody>
      </p:sp>
      <p:sp>
        <p:nvSpPr>
          <p:cNvPr id="10" name="Shape 7"/>
          <p:cNvSpPr/>
          <p:nvPr/>
        </p:nvSpPr>
        <p:spPr>
          <a:xfrm>
            <a:off x="1299686" y="4655820"/>
            <a:ext cx="760095" cy="30480"/>
          </a:xfrm>
          <a:prstGeom prst="roundRect">
            <a:avLst>
              <a:gd name="adj" fmla="val 299258"/>
            </a:avLst>
          </a:prstGeom>
          <a:solidFill>
            <a:srgbClr val="48367C"/>
          </a:solidFill>
          <a:ln/>
        </p:spPr>
      </p:sp>
      <p:sp>
        <p:nvSpPr>
          <p:cNvPr id="11" name="Shape 8"/>
          <p:cNvSpPr/>
          <p:nvPr/>
        </p:nvSpPr>
        <p:spPr>
          <a:xfrm>
            <a:off x="841534" y="4426744"/>
            <a:ext cx="488633" cy="488633"/>
          </a:xfrm>
          <a:prstGeom prst="roundRect">
            <a:avLst>
              <a:gd name="adj" fmla="val 18667"/>
            </a:avLst>
          </a:prstGeom>
          <a:solidFill>
            <a:srgbClr val="2F1D63"/>
          </a:solidFill>
          <a:ln w="7620">
            <a:solidFill>
              <a:srgbClr val="48367C"/>
            </a:solidFill>
            <a:prstDash val="solid"/>
          </a:ln>
        </p:spPr>
      </p:sp>
      <p:sp>
        <p:nvSpPr>
          <p:cNvPr id="12" name="Text 9"/>
          <p:cNvSpPr/>
          <p:nvPr/>
        </p:nvSpPr>
        <p:spPr>
          <a:xfrm>
            <a:off x="992267" y="4499967"/>
            <a:ext cx="187047" cy="342067"/>
          </a:xfrm>
          <a:prstGeom prst="rect">
            <a:avLst/>
          </a:prstGeom>
          <a:noFill/>
          <a:ln/>
        </p:spPr>
        <p:txBody>
          <a:bodyPr wrap="none" lIns="0" tIns="0" rIns="0" bIns="0" rtlCol="0" anchor="t"/>
          <a:lstStyle/>
          <a:p>
            <a:pPr algn="ctr" indent="0" marL="0">
              <a:lnSpc>
                <a:spcPts val="2650"/>
              </a:lnSpc>
              <a:buNone/>
            </a:pPr>
            <a:r>
              <a:rPr lang="en-US" sz="2650" b="1" spc="-54" kern="0" dirty="0">
                <a:solidFill>
                  <a:srgbClr val="E0D6DE"/>
                </a:solidFill>
                <a:latin typeface="Petrona" pitchFamily="34" charset="0"/>
                <a:ea typeface="Petrona" pitchFamily="34" charset="-122"/>
                <a:cs typeface="Petrona" pitchFamily="34" charset="-120"/>
              </a:rPr>
              <a:t>2</a:t>
            </a:r>
            <a:endParaRPr lang="en-US" sz="2650" dirty="0"/>
          </a:p>
        </p:txBody>
      </p:sp>
      <p:sp>
        <p:nvSpPr>
          <p:cNvPr id="13" name="Text 10"/>
          <p:cNvSpPr/>
          <p:nvPr/>
        </p:nvSpPr>
        <p:spPr>
          <a:xfrm>
            <a:off x="2280285" y="4399598"/>
            <a:ext cx="3212663" cy="356235"/>
          </a:xfrm>
          <a:prstGeom prst="rect">
            <a:avLst/>
          </a:prstGeom>
          <a:noFill/>
          <a:ln/>
        </p:spPr>
        <p:txBody>
          <a:bodyPr wrap="none" lIns="0" tIns="0" rIns="0" bIns="0" rtlCol="0" anchor="t"/>
          <a:lstStyle/>
          <a:p>
            <a:pPr algn="l" indent="0" marL="0">
              <a:lnSpc>
                <a:spcPts val="2800"/>
              </a:lnSpc>
              <a:buNone/>
            </a:pPr>
            <a:r>
              <a:rPr lang="en-US" sz="2200" b="1" spc="-45" kern="0" dirty="0">
                <a:solidFill>
                  <a:srgbClr val="E0D6DE"/>
                </a:solidFill>
                <a:latin typeface="Petrona" pitchFamily="34" charset="0"/>
                <a:ea typeface="Petrona" pitchFamily="34" charset="-122"/>
                <a:cs typeface="Petrona" pitchFamily="34" charset="-120"/>
              </a:rPr>
              <a:t>Focus op positieve dingen</a:t>
            </a:r>
            <a:endParaRPr lang="en-US" sz="2200" dirty="0"/>
          </a:p>
        </p:txBody>
      </p:sp>
      <p:sp>
        <p:nvSpPr>
          <p:cNvPr id="14" name="Text 11"/>
          <p:cNvSpPr/>
          <p:nvPr/>
        </p:nvSpPr>
        <p:spPr>
          <a:xfrm>
            <a:off x="2280285" y="4886087"/>
            <a:ext cx="6103620" cy="694849"/>
          </a:xfrm>
          <a:prstGeom prst="rect">
            <a:avLst/>
          </a:prstGeom>
          <a:noFill/>
          <a:ln/>
        </p:spPr>
        <p:txBody>
          <a:bodyPr wrap="square" lIns="0" tIns="0" rIns="0" bIns="0" rtlCol="0" anchor="t"/>
          <a:lstStyle/>
          <a:p>
            <a:pPr algn="l" indent="0" marL="0">
              <a:lnSpc>
                <a:spcPts val="2700"/>
              </a:lnSpc>
              <a:buNone/>
            </a:pPr>
            <a:r>
              <a:rPr lang="en-US" sz="1700" spc="-34" kern="0" dirty="0">
                <a:solidFill>
                  <a:srgbClr val="E0D6DE"/>
                </a:solidFill>
                <a:latin typeface="Inter" pitchFamily="34" charset="0"/>
                <a:ea typeface="Inter" pitchFamily="34" charset="-122"/>
                <a:cs typeface="Inter" pitchFamily="34" charset="-120"/>
              </a:rPr>
              <a:t>Praat over goede of leuke dingen die je meemaakt. Zo creëer je een fijne sfeer.</a:t>
            </a:r>
            <a:endParaRPr lang="en-US" sz="1700" dirty="0"/>
          </a:p>
        </p:txBody>
      </p:sp>
      <p:sp>
        <p:nvSpPr>
          <p:cNvPr id="15" name="Shape 12"/>
          <p:cNvSpPr/>
          <p:nvPr/>
        </p:nvSpPr>
        <p:spPr>
          <a:xfrm>
            <a:off x="1299686" y="6488668"/>
            <a:ext cx="760095" cy="30480"/>
          </a:xfrm>
          <a:prstGeom prst="roundRect">
            <a:avLst>
              <a:gd name="adj" fmla="val 299258"/>
            </a:avLst>
          </a:prstGeom>
          <a:solidFill>
            <a:srgbClr val="48367C"/>
          </a:solidFill>
          <a:ln/>
        </p:spPr>
      </p:sp>
      <p:sp>
        <p:nvSpPr>
          <p:cNvPr id="16" name="Shape 13"/>
          <p:cNvSpPr/>
          <p:nvPr/>
        </p:nvSpPr>
        <p:spPr>
          <a:xfrm>
            <a:off x="841534" y="6259592"/>
            <a:ext cx="488633" cy="488633"/>
          </a:xfrm>
          <a:prstGeom prst="roundRect">
            <a:avLst>
              <a:gd name="adj" fmla="val 18667"/>
            </a:avLst>
          </a:prstGeom>
          <a:solidFill>
            <a:srgbClr val="2F1D63"/>
          </a:solidFill>
          <a:ln w="7620">
            <a:solidFill>
              <a:srgbClr val="48367C"/>
            </a:solidFill>
            <a:prstDash val="solid"/>
          </a:ln>
        </p:spPr>
      </p:sp>
      <p:sp>
        <p:nvSpPr>
          <p:cNvPr id="17" name="Text 14"/>
          <p:cNvSpPr/>
          <p:nvPr/>
        </p:nvSpPr>
        <p:spPr>
          <a:xfrm>
            <a:off x="992386" y="6332815"/>
            <a:ext cx="186809" cy="342067"/>
          </a:xfrm>
          <a:prstGeom prst="rect">
            <a:avLst/>
          </a:prstGeom>
          <a:noFill/>
          <a:ln/>
        </p:spPr>
        <p:txBody>
          <a:bodyPr wrap="none" lIns="0" tIns="0" rIns="0" bIns="0" rtlCol="0" anchor="t"/>
          <a:lstStyle/>
          <a:p>
            <a:pPr algn="ctr" indent="0" marL="0">
              <a:lnSpc>
                <a:spcPts val="2650"/>
              </a:lnSpc>
              <a:buNone/>
            </a:pPr>
            <a:r>
              <a:rPr lang="en-US" sz="2650" b="1" spc="-54" kern="0" dirty="0">
                <a:solidFill>
                  <a:srgbClr val="E0D6DE"/>
                </a:solidFill>
                <a:latin typeface="Petrona" pitchFamily="34" charset="0"/>
                <a:ea typeface="Petrona" pitchFamily="34" charset="-122"/>
                <a:cs typeface="Petrona" pitchFamily="34" charset="-120"/>
              </a:rPr>
              <a:t>3</a:t>
            </a:r>
            <a:endParaRPr lang="en-US" sz="2650" dirty="0"/>
          </a:p>
        </p:txBody>
      </p:sp>
      <p:sp>
        <p:nvSpPr>
          <p:cNvPr id="18" name="Text 15"/>
          <p:cNvSpPr/>
          <p:nvPr/>
        </p:nvSpPr>
        <p:spPr>
          <a:xfrm>
            <a:off x="2280285" y="6232446"/>
            <a:ext cx="3468053" cy="356235"/>
          </a:xfrm>
          <a:prstGeom prst="rect">
            <a:avLst/>
          </a:prstGeom>
          <a:noFill/>
          <a:ln/>
        </p:spPr>
        <p:txBody>
          <a:bodyPr wrap="none" lIns="0" tIns="0" rIns="0" bIns="0" rtlCol="0" anchor="t"/>
          <a:lstStyle/>
          <a:p>
            <a:pPr algn="l" indent="0" marL="0">
              <a:lnSpc>
                <a:spcPts val="2800"/>
              </a:lnSpc>
              <a:buNone/>
            </a:pPr>
            <a:r>
              <a:rPr lang="en-US" sz="2200" b="1" spc="-45" kern="0" dirty="0">
                <a:solidFill>
                  <a:srgbClr val="E0D6DE"/>
                </a:solidFill>
                <a:latin typeface="Petrona" pitchFamily="34" charset="0"/>
                <a:ea typeface="Petrona" pitchFamily="34" charset="-122"/>
                <a:cs typeface="Petrona" pitchFamily="34" charset="-120"/>
              </a:rPr>
              <a:t>Wees aardig en behulpzaam</a:t>
            </a:r>
            <a:endParaRPr lang="en-US" sz="2200" dirty="0"/>
          </a:p>
        </p:txBody>
      </p:sp>
      <p:sp>
        <p:nvSpPr>
          <p:cNvPr id="19" name="Text 16"/>
          <p:cNvSpPr/>
          <p:nvPr/>
        </p:nvSpPr>
        <p:spPr>
          <a:xfrm>
            <a:off x="2280285" y="6718935"/>
            <a:ext cx="6103620" cy="694849"/>
          </a:xfrm>
          <a:prstGeom prst="rect">
            <a:avLst/>
          </a:prstGeom>
          <a:noFill/>
          <a:ln/>
        </p:spPr>
        <p:txBody>
          <a:bodyPr wrap="square" lIns="0" tIns="0" rIns="0" bIns="0" rtlCol="0" anchor="t"/>
          <a:lstStyle/>
          <a:p>
            <a:pPr algn="l" indent="0" marL="0">
              <a:lnSpc>
                <a:spcPts val="2700"/>
              </a:lnSpc>
              <a:buNone/>
            </a:pPr>
            <a:r>
              <a:rPr lang="en-US" sz="1700" spc="-34" kern="0" dirty="0">
                <a:solidFill>
                  <a:srgbClr val="E0D6DE"/>
                </a:solidFill>
                <a:latin typeface="Inter" pitchFamily="34" charset="0"/>
                <a:ea typeface="Inter" pitchFamily="34" charset="-122"/>
                <a:cs typeface="Inter" pitchFamily="34" charset="-120"/>
              </a:rPr>
              <a:t>Als iemand hulp nodig heeft, bied die dan aan. Dat is veel beter dan roddelen.</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939403"/>
            <a:ext cx="7512248"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Waarom is pesten niet stoer?</a:t>
            </a:r>
            <a:endParaRPr lang="en-US" sz="4650" dirty="0"/>
          </a:p>
        </p:txBody>
      </p:sp>
      <p:pic>
        <p:nvPicPr>
          <p:cNvPr id="3" name="Image 0" descr="preencoded.png">    </p:cNvPr>
          <p:cNvPicPr>
            <a:picLocks noChangeAspect="1"/>
          </p:cNvPicPr>
          <p:nvPr/>
        </p:nvPicPr>
        <p:blipFill>
          <a:blip r:embed="rId1"/>
          <a:stretch>
            <a:fillRect/>
          </a:stretch>
        </p:blipFill>
        <p:spPr>
          <a:xfrm>
            <a:off x="793790" y="2137291"/>
            <a:ext cx="4120753" cy="2546747"/>
          </a:xfrm>
          <a:prstGeom prst="rect">
            <a:avLst/>
          </a:prstGeom>
        </p:spPr>
      </p:pic>
      <p:sp>
        <p:nvSpPr>
          <p:cNvPr id="4" name="Text 1"/>
          <p:cNvSpPr/>
          <p:nvPr/>
        </p:nvSpPr>
        <p:spPr>
          <a:xfrm>
            <a:off x="793790" y="496752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Pesten is niet cool</a:t>
            </a:r>
            <a:endParaRPr lang="en-US" sz="2300" dirty="0"/>
          </a:p>
        </p:txBody>
      </p:sp>
      <p:sp>
        <p:nvSpPr>
          <p:cNvPr id="5" name="Text 2"/>
          <p:cNvSpPr/>
          <p:nvPr/>
        </p:nvSpPr>
        <p:spPr>
          <a:xfrm>
            <a:off x="793790" y="5475684"/>
            <a:ext cx="4120753"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Pesten maakt anderen ongelukkig. Mensen die pesten zijn vaak onzeker en bang. Het is niet stoer om anderen te kwetsen.</a:t>
            </a:r>
            <a:endParaRPr lang="en-US" sz="1750" dirty="0"/>
          </a:p>
        </p:txBody>
      </p:sp>
      <p:pic>
        <p:nvPicPr>
          <p:cNvPr id="6" name="Image 1" descr="preencoded.png">    </p:cNvPr>
          <p:cNvPicPr>
            <a:picLocks noChangeAspect="1"/>
          </p:cNvPicPr>
          <p:nvPr/>
        </p:nvPicPr>
        <p:blipFill>
          <a:blip r:embed="rId2"/>
          <a:stretch>
            <a:fillRect/>
          </a:stretch>
        </p:blipFill>
        <p:spPr>
          <a:xfrm>
            <a:off x="5254704" y="2137291"/>
            <a:ext cx="4120872" cy="2546866"/>
          </a:xfrm>
          <a:prstGeom prst="rect">
            <a:avLst/>
          </a:prstGeom>
        </p:spPr>
      </p:pic>
      <p:sp>
        <p:nvSpPr>
          <p:cNvPr id="7" name="Text 3"/>
          <p:cNvSpPr/>
          <p:nvPr/>
        </p:nvSpPr>
        <p:spPr>
          <a:xfrm>
            <a:off x="5254704" y="4967645"/>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Pesten is niet aardig</a:t>
            </a:r>
            <a:endParaRPr lang="en-US" sz="2300" dirty="0"/>
          </a:p>
        </p:txBody>
      </p:sp>
      <p:sp>
        <p:nvSpPr>
          <p:cNvPr id="8" name="Text 4"/>
          <p:cNvSpPr/>
          <p:nvPr/>
        </p:nvSpPr>
        <p:spPr>
          <a:xfrm>
            <a:off x="5254704" y="5475803"/>
            <a:ext cx="4120872"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Pesten is niet aardig. Het maakt iemand verdrietig en bang. Vrienden zijn aardig voor elkaar, niet gemeen.</a:t>
            </a:r>
            <a:endParaRPr lang="en-US" sz="1750" dirty="0"/>
          </a:p>
        </p:txBody>
      </p:sp>
      <p:pic>
        <p:nvPicPr>
          <p:cNvPr id="9" name="Image 2" descr="preencoded.png">    </p:cNvPr>
          <p:cNvPicPr>
            <a:picLocks noChangeAspect="1"/>
          </p:cNvPicPr>
          <p:nvPr/>
        </p:nvPicPr>
        <p:blipFill>
          <a:blip r:embed="rId3"/>
          <a:stretch>
            <a:fillRect/>
          </a:stretch>
        </p:blipFill>
        <p:spPr>
          <a:xfrm>
            <a:off x="9715738" y="2137291"/>
            <a:ext cx="4120753" cy="2546747"/>
          </a:xfrm>
          <a:prstGeom prst="rect">
            <a:avLst/>
          </a:prstGeom>
        </p:spPr>
      </p:pic>
      <p:sp>
        <p:nvSpPr>
          <p:cNvPr id="10" name="Text 5"/>
          <p:cNvSpPr/>
          <p:nvPr/>
        </p:nvSpPr>
        <p:spPr>
          <a:xfrm>
            <a:off x="9715738" y="4967526"/>
            <a:ext cx="3376732"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Stoere mensen zijn aardig</a:t>
            </a:r>
            <a:endParaRPr lang="en-US" sz="2300" dirty="0"/>
          </a:p>
        </p:txBody>
      </p:sp>
      <p:sp>
        <p:nvSpPr>
          <p:cNvPr id="11" name="Text 6"/>
          <p:cNvSpPr/>
          <p:nvPr/>
        </p:nvSpPr>
        <p:spPr>
          <a:xfrm>
            <a:off x="9715738" y="5475684"/>
            <a:ext cx="4120753" cy="1814513"/>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Stoere mensen zijn aardig en helpen anderen. Want die vinden zichzelf goed maar anderen ook. Pesten is niet stoer, maar zwak. Wees een echte held, wees aardig.</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832485"/>
            <a:ext cx="9385221" cy="1488519"/>
          </a:xfrm>
          <a:prstGeom prst="rect">
            <a:avLst/>
          </a:prstGeom>
          <a:noFill/>
          <a:ln/>
        </p:spPr>
        <p:txBody>
          <a:bodyPr wrap="squar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Kleine daden die een groot verschil kunnen maken</a:t>
            </a:r>
            <a:endParaRPr lang="en-US" sz="4650" dirty="0"/>
          </a:p>
        </p:txBody>
      </p:sp>
      <p:pic>
        <p:nvPicPr>
          <p:cNvPr id="4" name="Image 1" descr="preencoded.png">    </p:cNvPr>
          <p:cNvPicPr>
            <a:picLocks noChangeAspect="1"/>
          </p:cNvPicPr>
          <p:nvPr/>
        </p:nvPicPr>
        <p:blipFill>
          <a:blip r:embed="rId2"/>
          <a:stretch>
            <a:fillRect/>
          </a:stretch>
        </p:blipFill>
        <p:spPr>
          <a:xfrm>
            <a:off x="793790" y="2661166"/>
            <a:ext cx="566976" cy="566976"/>
          </a:xfrm>
          <a:prstGeom prst="rect">
            <a:avLst/>
          </a:prstGeom>
        </p:spPr>
      </p:pic>
      <p:sp>
        <p:nvSpPr>
          <p:cNvPr id="5" name="Text 1"/>
          <p:cNvSpPr/>
          <p:nvPr/>
        </p:nvSpPr>
        <p:spPr>
          <a:xfrm>
            <a:off x="793790" y="345495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Vriendelijk zijn</a:t>
            </a:r>
            <a:endParaRPr lang="en-US" sz="2300" dirty="0"/>
          </a:p>
        </p:txBody>
      </p:sp>
      <p:sp>
        <p:nvSpPr>
          <p:cNvPr id="6" name="Text 2"/>
          <p:cNvSpPr/>
          <p:nvPr/>
        </p:nvSpPr>
        <p:spPr>
          <a:xfrm>
            <a:off x="793790" y="3963114"/>
            <a:ext cx="4522470"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Een vriendelijk woord of een glimlach kan iemand zijn dag opvrolijken.</a:t>
            </a:r>
            <a:endParaRPr lang="en-US" sz="1750" dirty="0"/>
          </a:p>
        </p:txBody>
      </p:sp>
      <p:pic>
        <p:nvPicPr>
          <p:cNvPr id="7" name="Image 2" descr="preencoded.png">    </p:cNvPr>
          <p:cNvPicPr>
            <a:picLocks noChangeAspect="1"/>
          </p:cNvPicPr>
          <p:nvPr/>
        </p:nvPicPr>
        <p:blipFill>
          <a:blip r:embed="rId3"/>
          <a:stretch>
            <a:fillRect/>
          </a:stretch>
        </p:blipFill>
        <p:spPr>
          <a:xfrm>
            <a:off x="5656421" y="2661166"/>
            <a:ext cx="566976" cy="566976"/>
          </a:xfrm>
          <a:prstGeom prst="rect">
            <a:avLst/>
          </a:prstGeom>
        </p:spPr>
      </p:pic>
      <p:sp>
        <p:nvSpPr>
          <p:cNvPr id="8" name="Text 3"/>
          <p:cNvSpPr/>
          <p:nvPr/>
        </p:nvSpPr>
        <p:spPr>
          <a:xfrm>
            <a:off x="5656421" y="345495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Hulp bieden</a:t>
            </a:r>
            <a:endParaRPr lang="en-US" sz="2300" dirty="0"/>
          </a:p>
        </p:txBody>
      </p:sp>
      <p:sp>
        <p:nvSpPr>
          <p:cNvPr id="9" name="Text 4"/>
          <p:cNvSpPr/>
          <p:nvPr/>
        </p:nvSpPr>
        <p:spPr>
          <a:xfrm>
            <a:off x="5656421" y="3963114"/>
            <a:ext cx="4522589"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Soms heeft iemand een extra handje nodig. Bied hulp aan waar je kunt.</a:t>
            </a:r>
            <a:endParaRPr lang="en-US" sz="1750" dirty="0"/>
          </a:p>
        </p:txBody>
      </p:sp>
      <p:pic>
        <p:nvPicPr>
          <p:cNvPr id="10" name="Image 3" descr="preencoded.png">    </p:cNvPr>
          <p:cNvPicPr>
            <a:picLocks noChangeAspect="1"/>
          </p:cNvPicPr>
          <p:nvPr/>
        </p:nvPicPr>
        <p:blipFill>
          <a:blip r:embed="rId4"/>
          <a:stretch>
            <a:fillRect/>
          </a:stretch>
        </p:blipFill>
        <p:spPr>
          <a:xfrm>
            <a:off x="793790" y="5369362"/>
            <a:ext cx="566976" cy="566976"/>
          </a:xfrm>
          <a:prstGeom prst="rect">
            <a:avLst/>
          </a:prstGeom>
        </p:spPr>
      </p:pic>
      <p:sp>
        <p:nvSpPr>
          <p:cNvPr id="11" name="Text 5"/>
          <p:cNvSpPr/>
          <p:nvPr/>
        </p:nvSpPr>
        <p:spPr>
          <a:xfrm>
            <a:off x="793790" y="6163151"/>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Luisteren</a:t>
            </a:r>
            <a:endParaRPr lang="en-US" sz="2300" dirty="0"/>
          </a:p>
        </p:txBody>
      </p:sp>
      <p:sp>
        <p:nvSpPr>
          <p:cNvPr id="12" name="Text 6"/>
          <p:cNvSpPr/>
          <p:nvPr/>
        </p:nvSpPr>
        <p:spPr>
          <a:xfrm>
            <a:off x="793790" y="6671310"/>
            <a:ext cx="4522470"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Neem de tijd om naar iemand te luisteren als die zich niet goed voelt.</a:t>
            </a:r>
            <a:endParaRPr lang="en-US" sz="1750" dirty="0"/>
          </a:p>
        </p:txBody>
      </p:sp>
      <p:pic>
        <p:nvPicPr>
          <p:cNvPr id="13" name="Image 4" descr="preencoded.png">    </p:cNvPr>
          <p:cNvPicPr>
            <a:picLocks noChangeAspect="1"/>
          </p:cNvPicPr>
          <p:nvPr/>
        </p:nvPicPr>
        <p:blipFill>
          <a:blip r:embed="rId5"/>
          <a:stretch>
            <a:fillRect/>
          </a:stretch>
        </p:blipFill>
        <p:spPr>
          <a:xfrm>
            <a:off x="5656421" y="5369362"/>
            <a:ext cx="566976" cy="566976"/>
          </a:xfrm>
          <a:prstGeom prst="rect">
            <a:avLst/>
          </a:prstGeom>
        </p:spPr>
      </p:pic>
      <p:sp>
        <p:nvSpPr>
          <p:cNvPr id="14" name="Text 7"/>
          <p:cNvSpPr/>
          <p:nvPr/>
        </p:nvSpPr>
        <p:spPr>
          <a:xfrm>
            <a:off x="5656421" y="6163151"/>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Delen</a:t>
            </a:r>
            <a:endParaRPr lang="en-US" sz="2300" dirty="0"/>
          </a:p>
        </p:txBody>
      </p:sp>
      <p:sp>
        <p:nvSpPr>
          <p:cNvPr id="15" name="Text 8"/>
          <p:cNvSpPr/>
          <p:nvPr/>
        </p:nvSpPr>
        <p:spPr>
          <a:xfrm>
            <a:off x="5656421" y="6671310"/>
            <a:ext cx="4522589"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Deel je speelgoed, je eten of je tijd met iemand die het nodig heeft.</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163122"/>
            <a:ext cx="5954197"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Een fijne klas creëren</a:t>
            </a:r>
            <a:endParaRPr lang="en-US" sz="4650" dirty="0"/>
          </a:p>
        </p:txBody>
      </p:sp>
      <p:pic>
        <p:nvPicPr>
          <p:cNvPr id="3" name="Image 0" descr="preencoded.png">    </p:cNvPr>
          <p:cNvPicPr>
            <a:picLocks noChangeAspect="1"/>
          </p:cNvPicPr>
          <p:nvPr/>
        </p:nvPicPr>
        <p:blipFill>
          <a:blip r:embed="rId1"/>
          <a:stretch>
            <a:fillRect/>
          </a:stretch>
        </p:blipFill>
        <p:spPr>
          <a:xfrm>
            <a:off x="2978348" y="2361009"/>
            <a:ext cx="2152055" cy="1324689"/>
          </a:xfrm>
          <a:prstGeom prst="rect">
            <a:avLst/>
          </a:prstGeom>
        </p:spPr>
      </p:pic>
      <p:sp>
        <p:nvSpPr>
          <p:cNvPr id="4" name="Text 1"/>
          <p:cNvSpPr/>
          <p:nvPr/>
        </p:nvSpPr>
        <p:spPr>
          <a:xfrm>
            <a:off x="3996452" y="2961203"/>
            <a:ext cx="115729"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E0D6DE"/>
                </a:solidFill>
                <a:latin typeface="Petrona" pitchFamily="34" charset="0"/>
                <a:ea typeface="Petrona" pitchFamily="34" charset="-122"/>
                <a:cs typeface="Petrona" pitchFamily="34" charset="-120"/>
              </a:rPr>
              <a:t>1</a:t>
            </a:r>
            <a:endParaRPr lang="en-US" sz="2200" dirty="0"/>
          </a:p>
        </p:txBody>
      </p:sp>
      <p:sp>
        <p:nvSpPr>
          <p:cNvPr id="5" name="Text 2"/>
          <p:cNvSpPr/>
          <p:nvPr/>
        </p:nvSpPr>
        <p:spPr>
          <a:xfrm>
            <a:off x="5357217" y="2587823"/>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Samenwerken</a:t>
            </a:r>
            <a:endParaRPr lang="en-US" sz="2300" dirty="0"/>
          </a:p>
        </p:txBody>
      </p:sp>
      <p:sp>
        <p:nvSpPr>
          <p:cNvPr id="6" name="Text 3"/>
          <p:cNvSpPr/>
          <p:nvPr/>
        </p:nvSpPr>
        <p:spPr>
          <a:xfrm>
            <a:off x="5357217" y="3095982"/>
            <a:ext cx="6855262"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We werken samen aan leuke projecten en iedereen mag meedoen.</a:t>
            </a:r>
            <a:endParaRPr lang="en-US" sz="1750" dirty="0"/>
          </a:p>
        </p:txBody>
      </p:sp>
      <p:sp>
        <p:nvSpPr>
          <p:cNvPr id="7" name="Shape 4"/>
          <p:cNvSpPr/>
          <p:nvPr/>
        </p:nvSpPr>
        <p:spPr>
          <a:xfrm>
            <a:off x="5187077" y="3698796"/>
            <a:ext cx="8592860" cy="15240"/>
          </a:xfrm>
          <a:prstGeom prst="roundRect">
            <a:avLst>
              <a:gd name="adj" fmla="val 625116"/>
            </a:avLst>
          </a:prstGeom>
          <a:solidFill>
            <a:srgbClr val="48367C"/>
          </a:solidFill>
          <a:ln/>
        </p:spPr>
      </p:sp>
      <p:pic>
        <p:nvPicPr>
          <p:cNvPr id="8" name="Image 1" descr="preencoded.png">    </p:cNvPr>
          <p:cNvPicPr>
            <a:picLocks noChangeAspect="1"/>
          </p:cNvPicPr>
          <p:nvPr/>
        </p:nvPicPr>
        <p:blipFill>
          <a:blip r:embed="rId2"/>
          <a:stretch>
            <a:fillRect/>
          </a:stretch>
        </p:blipFill>
        <p:spPr>
          <a:xfrm>
            <a:off x="1902381" y="3742373"/>
            <a:ext cx="4304109" cy="1324689"/>
          </a:xfrm>
          <a:prstGeom prst="rect">
            <a:avLst/>
          </a:prstGeom>
        </p:spPr>
      </p:pic>
      <p:sp>
        <p:nvSpPr>
          <p:cNvPr id="9" name="Text 5"/>
          <p:cNvSpPr/>
          <p:nvPr/>
        </p:nvSpPr>
        <p:spPr>
          <a:xfrm>
            <a:off x="3976807" y="4177903"/>
            <a:ext cx="155019"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E0D6DE"/>
                </a:solidFill>
                <a:latin typeface="Petrona" pitchFamily="34" charset="0"/>
                <a:ea typeface="Petrona" pitchFamily="34" charset="-122"/>
                <a:cs typeface="Petrona" pitchFamily="34" charset="-120"/>
              </a:rPr>
              <a:t>2</a:t>
            </a:r>
            <a:endParaRPr lang="en-US" sz="2200" dirty="0"/>
          </a:p>
        </p:txBody>
      </p:sp>
      <p:sp>
        <p:nvSpPr>
          <p:cNvPr id="10" name="Text 6"/>
          <p:cNvSpPr/>
          <p:nvPr/>
        </p:nvSpPr>
        <p:spPr>
          <a:xfrm>
            <a:off x="6433304" y="3969187"/>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Respect</a:t>
            </a:r>
            <a:endParaRPr lang="en-US" sz="2300" dirty="0"/>
          </a:p>
        </p:txBody>
      </p:sp>
      <p:sp>
        <p:nvSpPr>
          <p:cNvPr id="11" name="Text 7"/>
          <p:cNvSpPr/>
          <p:nvPr/>
        </p:nvSpPr>
        <p:spPr>
          <a:xfrm>
            <a:off x="6433304" y="4477345"/>
            <a:ext cx="395501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We luisteren naar elkaar en zijn aardig.</a:t>
            </a:r>
            <a:endParaRPr lang="en-US" sz="1750" dirty="0"/>
          </a:p>
        </p:txBody>
      </p:sp>
      <p:sp>
        <p:nvSpPr>
          <p:cNvPr id="12" name="Shape 8"/>
          <p:cNvSpPr/>
          <p:nvPr/>
        </p:nvSpPr>
        <p:spPr>
          <a:xfrm>
            <a:off x="6263164" y="5080159"/>
            <a:ext cx="7516773" cy="15240"/>
          </a:xfrm>
          <a:prstGeom prst="roundRect">
            <a:avLst>
              <a:gd name="adj" fmla="val 625116"/>
            </a:avLst>
          </a:prstGeom>
          <a:solidFill>
            <a:srgbClr val="48367C"/>
          </a:solidFill>
          <a:ln/>
        </p:spPr>
      </p:sp>
      <p:pic>
        <p:nvPicPr>
          <p:cNvPr id="13" name="Image 2" descr="preencoded.png">    </p:cNvPr>
          <p:cNvPicPr>
            <a:picLocks noChangeAspect="1"/>
          </p:cNvPicPr>
          <p:nvPr/>
        </p:nvPicPr>
        <p:blipFill>
          <a:blip r:embed="rId3"/>
          <a:stretch>
            <a:fillRect/>
          </a:stretch>
        </p:blipFill>
        <p:spPr>
          <a:xfrm>
            <a:off x="826294" y="5123736"/>
            <a:ext cx="6456164" cy="1324689"/>
          </a:xfrm>
          <a:prstGeom prst="rect">
            <a:avLst/>
          </a:prstGeom>
        </p:spPr>
      </p:pic>
      <p:sp>
        <p:nvSpPr>
          <p:cNvPr id="14" name="Text 9"/>
          <p:cNvSpPr/>
          <p:nvPr/>
        </p:nvSpPr>
        <p:spPr>
          <a:xfrm>
            <a:off x="3976926" y="5559266"/>
            <a:ext cx="154781"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E0D6DE"/>
                </a:solidFill>
                <a:latin typeface="Petrona" pitchFamily="34" charset="0"/>
                <a:ea typeface="Petrona" pitchFamily="34" charset="-122"/>
                <a:cs typeface="Petrona" pitchFamily="34" charset="-120"/>
              </a:rPr>
              <a:t>3</a:t>
            </a:r>
            <a:endParaRPr lang="en-US" sz="2200" dirty="0"/>
          </a:p>
        </p:txBody>
      </p:sp>
      <p:sp>
        <p:nvSpPr>
          <p:cNvPr id="15" name="Text 10"/>
          <p:cNvSpPr/>
          <p:nvPr/>
        </p:nvSpPr>
        <p:spPr>
          <a:xfrm>
            <a:off x="7509272" y="5350550"/>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Hulp</a:t>
            </a:r>
            <a:endParaRPr lang="en-US" sz="2300" dirty="0"/>
          </a:p>
        </p:txBody>
      </p:sp>
      <p:sp>
        <p:nvSpPr>
          <p:cNvPr id="16" name="Text 11"/>
          <p:cNvSpPr/>
          <p:nvPr/>
        </p:nvSpPr>
        <p:spPr>
          <a:xfrm>
            <a:off x="7509272" y="5858708"/>
            <a:ext cx="480726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We helpen elkaar als iemand het moeilijk heeft.</a:t>
            </a:r>
            <a:endParaRPr lang="en-US" sz="1750" dirty="0"/>
          </a:p>
        </p:txBody>
      </p:sp>
      <p:sp>
        <p:nvSpPr>
          <p:cNvPr id="17" name="Text 12"/>
          <p:cNvSpPr/>
          <p:nvPr/>
        </p:nvSpPr>
        <p:spPr>
          <a:xfrm>
            <a:off x="793790" y="6703576"/>
            <a:ext cx="13042821" cy="362903"/>
          </a:xfrm>
          <a:prstGeom prst="rect">
            <a:avLst/>
          </a:prstGeom>
          <a:noFill/>
          <a:ln/>
        </p:spPr>
        <p:txBody>
          <a:bodyPr wrap="non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Een fijne klas is een plek waar iedereen zich veilig en welkom voelt. We lachen samen, leren van elkaar en helpen elkaar.</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451390" y="850821"/>
            <a:ext cx="8177213"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Samen spelen en samenwerken</a:t>
            </a:r>
            <a:endParaRPr lang="en-US" sz="4650" dirty="0"/>
          </a:p>
        </p:txBody>
      </p:sp>
      <p:pic>
        <p:nvPicPr>
          <p:cNvPr id="4" name="Image 1" descr="preencoded.png">    </p:cNvPr>
          <p:cNvPicPr>
            <a:picLocks noChangeAspect="1"/>
          </p:cNvPicPr>
          <p:nvPr/>
        </p:nvPicPr>
        <p:blipFill>
          <a:blip r:embed="rId2"/>
          <a:stretch>
            <a:fillRect/>
          </a:stretch>
        </p:blipFill>
        <p:spPr>
          <a:xfrm>
            <a:off x="4451390" y="1935242"/>
            <a:ext cx="1134070" cy="1814513"/>
          </a:xfrm>
          <a:prstGeom prst="rect">
            <a:avLst/>
          </a:prstGeom>
        </p:spPr>
      </p:pic>
      <p:sp>
        <p:nvSpPr>
          <p:cNvPr id="5" name="Text 1"/>
          <p:cNvSpPr/>
          <p:nvPr/>
        </p:nvSpPr>
        <p:spPr>
          <a:xfrm>
            <a:off x="5925622" y="216205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Samen plezier maken</a:t>
            </a:r>
            <a:endParaRPr lang="en-US" sz="2300" dirty="0"/>
          </a:p>
        </p:txBody>
      </p:sp>
      <p:sp>
        <p:nvSpPr>
          <p:cNvPr id="6" name="Text 2"/>
          <p:cNvSpPr/>
          <p:nvPr/>
        </p:nvSpPr>
        <p:spPr>
          <a:xfrm>
            <a:off x="5925622" y="2670215"/>
            <a:ext cx="7910989"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Spelen is leuk! Met vrienden is het nog leuker. Denk aan spelletjes, buiten spelen, knutselen of een film kijken.</a:t>
            </a:r>
            <a:endParaRPr lang="en-US" sz="1750" dirty="0"/>
          </a:p>
        </p:txBody>
      </p:sp>
      <p:pic>
        <p:nvPicPr>
          <p:cNvPr id="7" name="Image 2" descr="preencoded.png">    </p:cNvPr>
          <p:cNvPicPr>
            <a:picLocks noChangeAspect="1"/>
          </p:cNvPicPr>
          <p:nvPr/>
        </p:nvPicPr>
        <p:blipFill>
          <a:blip r:embed="rId3"/>
          <a:stretch>
            <a:fillRect/>
          </a:stretch>
        </p:blipFill>
        <p:spPr>
          <a:xfrm>
            <a:off x="4451390" y="3749754"/>
            <a:ext cx="1134070" cy="1814513"/>
          </a:xfrm>
          <a:prstGeom prst="rect">
            <a:avLst/>
          </a:prstGeom>
        </p:spPr>
      </p:pic>
      <p:sp>
        <p:nvSpPr>
          <p:cNvPr id="8" name="Text 3"/>
          <p:cNvSpPr/>
          <p:nvPr/>
        </p:nvSpPr>
        <p:spPr>
          <a:xfrm>
            <a:off x="5925622" y="3976568"/>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Elkaar helpen</a:t>
            </a:r>
            <a:endParaRPr lang="en-US" sz="2300" dirty="0"/>
          </a:p>
        </p:txBody>
      </p:sp>
      <p:sp>
        <p:nvSpPr>
          <p:cNvPr id="9" name="Text 4"/>
          <p:cNvSpPr/>
          <p:nvPr/>
        </p:nvSpPr>
        <p:spPr>
          <a:xfrm>
            <a:off x="5925622" y="4484727"/>
            <a:ext cx="7910989"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Samenwerken is belangrijk. Zo leer je van elkaar en wordt alles makkelijker. Denk aan een groepsproject op school of het helpen met een taak.</a:t>
            </a:r>
            <a:endParaRPr lang="en-US" sz="1750" dirty="0"/>
          </a:p>
        </p:txBody>
      </p:sp>
      <p:pic>
        <p:nvPicPr>
          <p:cNvPr id="10" name="Image 3" descr="preencoded.png">    </p:cNvPr>
          <p:cNvPicPr>
            <a:picLocks noChangeAspect="1"/>
          </p:cNvPicPr>
          <p:nvPr/>
        </p:nvPicPr>
        <p:blipFill>
          <a:blip r:embed="rId4"/>
          <a:stretch>
            <a:fillRect/>
          </a:stretch>
        </p:blipFill>
        <p:spPr>
          <a:xfrm>
            <a:off x="4451390" y="5564267"/>
            <a:ext cx="1134070" cy="1814513"/>
          </a:xfrm>
          <a:prstGeom prst="rect">
            <a:avLst/>
          </a:prstGeom>
        </p:spPr>
      </p:pic>
      <p:sp>
        <p:nvSpPr>
          <p:cNvPr id="11" name="Text 5"/>
          <p:cNvSpPr/>
          <p:nvPr/>
        </p:nvSpPr>
        <p:spPr>
          <a:xfrm>
            <a:off x="5925622" y="5791081"/>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Een fijne klas</a:t>
            </a:r>
            <a:endParaRPr lang="en-US" sz="2300" dirty="0"/>
          </a:p>
        </p:txBody>
      </p:sp>
      <p:sp>
        <p:nvSpPr>
          <p:cNvPr id="12" name="Text 6"/>
          <p:cNvSpPr/>
          <p:nvPr/>
        </p:nvSpPr>
        <p:spPr>
          <a:xfrm>
            <a:off x="5925622" y="6299240"/>
            <a:ext cx="7910989"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Door samen te spelen en te werken, wordt de klas een fijne plek. Iedereen voelt zich welkom en heeft plezier.</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632936"/>
            <a:ext cx="6639520"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Elkaar helpen en steunen</a:t>
            </a:r>
            <a:endParaRPr lang="en-US" sz="4650" dirty="0"/>
          </a:p>
        </p:txBody>
      </p:sp>
      <p:sp>
        <p:nvSpPr>
          <p:cNvPr id="4" name="Shape 1"/>
          <p:cNvSpPr/>
          <p:nvPr/>
        </p:nvSpPr>
        <p:spPr>
          <a:xfrm>
            <a:off x="1118711" y="1717358"/>
            <a:ext cx="30480" cy="5879306"/>
          </a:xfrm>
          <a:prstGeom prst="roundRect">
            <a:avLst>
              <a:gd name="adj" fmla="val 312558"/>
            </a:avLst>
          </a:prstGeom>
          <a:solidFill>
            <a:srgbClr val="48367C"/>
          </a:solidFill>
          <a:ln/>
        </p:spPr>
      </p:sp>
      <p:sp>
        <p:nvSpPr>
          <p:cNvPr id="5" name="Shape 2"/>
          <p:cNvSpPr/>
          <p:nvPr/>
        </p:nvSpPr>
        <p:spPr>
          <a:xfrm>
            <a:off x="1358622" y="2212419"/>
            <a:ext cx="793790" cy="30480"/>
          </a:xfrm>
          <a:prstGeom prst="roundRect">
            <a:avLst>
              <a:gd name="adj" fmla="val 312558"/>
            </a:avLst>
          </a:prstGeom>
          <a:solidFill>
            <a:srgbClr val="48367C"/>
          </a:solidFill>
          <a:ln/>
        </p:spPr>
      </p:sp>
      <p:sp>
        <p:nvSpPr>
          <p:cNvPr id="6" name="Shape 3"/>
          <p:cNvSpPr/>
          <p:nvPr/>
        </p:nvSpPr>
        <p:spPr>
          <a:xfrm>
            <a:off x="878800" y="1972508"/>
            <a:ext cx="510302" cy="510302"/>
          </a:xfrm>
          <a:prstGeom prst="roundRect">
            <a:avLst>
              <a:gd name="adj" fmla="val 18669"/>
            </a:avLst>
          </a:prstGeom>
          <a:solidFill>
            <a:srgbClr val="2F1D63"/>
          </a:solidFill>
          <a:ln w="7620">
            <a:solidFill>
              <a:srgbClr val="48367C"/>
            </a:solidFill>
            <a:prstDash val="solid"/>
          </a:ln>
        </p:spPr>
      </p:sp>
      <p:sp>
        <p:nvSpPr>
          <p:cNvPr id="7" name="Text 4"/>
          <p:cNvSpPr/>
          <p:nvPr/>
        </p:nvSpPr>
        <p:spPr>
          <a:xfrm>
            <a:off x="1061085" y="2048947"/>
            <a:ext cx="145733" cy="357307"/>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pitchFamily="34" charset="0"/>
                <a:ea typeface="Petrona" pitchFamily="34" charset="-122"/>
                <a:cs typeface="Petrona" pitchFamily="34" charset="-120"/>
              </a:rPr>
              <a:t>1</a:t>
            </a:r>
            <a:endParaRPr lang="en-US" sz="2800" dirty="0"/>
          </a:p>
        </p:txBody>
      </p:sp>
      <p:sp>
        <p:nvSpPr>
          <p:cNvPr id="8" name="Text 5"/>
          <p:cNvSpPr/>
          <p:nvPr/>
        </p:nvSpPr>
        <p:spPr>
          <a:xfrm>
            <a:off x="2381488" y="1944172"/>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Vriend zijn</a:t>
            </a:r>
            <a:endParaRPr lang="en-US" sz="2300" dirty="0"/>
          </a:p>
        </p:txBody>
      </p:sp>
      <p:sp>
        <p:nvSpPr>
          <p:cNvPr id="9" name="Text 6"/>
          <p:cNvSpPr/>
          <p:nvPr/>
        </p:nvSpPr>
        <p:spPr>
          <a:xfrm>
            <a:off x="2381488" y="2452330"/>
            <a:ext cx="5968722"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Een vriend zijn is iemand zijn die je helpt als je hulp nodig hebt. Als je ziet dat iemand verdrietig is, kun je hem of haar troosten.</a:t>
            </a:r>
            <a:endParaRPr lang="en-US" sz="1750" dirty="0"/>
          </a:p>
        </p:txBody>
      </p:sp>
      <p:sp>
        <p:nvSpPr>
          <p:cNvPr id="10" name="Shape 7"/>
          <p:cNvSpPr/>
          <p:nvPr/>
        </p:nvSpPr>
        <p:spPr>
          <a:xfrm>
            <a:off x="1358622" y="4489728"/>
            <a:ext cx="793790" cy="30480"/>
          </a:xfrm>
          <a:prstGeom prst="roundRect">
            <a:avLst>
              <a:gd name="adj" fmla="val 312558"/>
            </a:avLst>
          </a:prstGeom>
          <a:solidFill>
            <a:srgbClr val="48367C"/>
          </a:solidFill>
          <a:ln/>
        </p:spPr>
      </p:sp>
      <p:sp>
        <p:nvSpPr>
          <p:cNvPr id="11" name="Shape 8"/>
          <p:cNvSpPr/>
          <p:nvPr/>
        </p:nvSpPr>
        <p:spPr>
          <a:xfrm>
            <a:off x="878800" y="4249817"/>
            <a:ext cx="510302" cy="510302"/>
          </a:xfrm>
          <a:prstGeom prst="roundRect">
            <a:avLst>
              <a:gd name="adj" fmla="val 18669"/>
            </a:avLst>
          </a:prstGeom>
          <a:solidFill>
            <a:srgbClr val="2F1D63"/>
          </a:solidFill>
          <a:ln w="7620">
            <a:solidFill>
              <a:srgbClr val="48367C"/>
            </a:solidFill>
            <a:prstDash val="solid"/>
          </a:ln>
        </p:spPr>
      </p:sp>
      <p:sp>
        <p:nvSpPr>
          <p:cNvPr id="12" name="Text 9"/>
          <p:cNvSpPr/>
          <p:nvPr/>
        </p:nvSpPr>
        <p:spPr>
          <a:xfrm>
            <a:off x="1036201" y="4326255"/>
            <a:ext cx="195382" cy="357307"/>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pitchFamily="34" charset="0"/>
                <a:ea typeface="Petrona" pitchFamily="34" charset="-122"/>
                <a:cs typeface="Petrona" pitchFamily="34" charset="-120"/>
              </a:rPr>
              <a:t>2</a:t>
            </a:r>
            <a:endParaRPr lang="en-US" sz="2800" dirty="0"/>
          </a:p>
        </p:txBody>
      </p:sp>
      <p:sp>
        <p:nvSpPr>
          <p:cNvPr id="13" name="Text 10"/>
          <p:cNvSpPr/>
          <p:nvPr/>
        </p:nvSpPr>
        <p:spPr>
          <a:xfrm>
            <a:off x="2381488" y="4221480"/>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Luisteren</a:t>
            </a:r>
            <a:endParaRPr lang="en-US" sz="2300" dirty="0"/>
          </a:p>
        </p:txBody>
      </p:sp>
      <p:sp>
        <p:nvSpPr>
          <p:cNvPr id="14" name="Text 11"/>
          <p:cNvSpPr/>
          <p:nvPr/>
        </p:nvSpPr>
        <p:spPr>
          <a:xfrm>
            <a:off x="2381488" y="4729639"/>
            <a:ext cx="596872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Als iemand je iets vertelt, luister dan goed. Laat de persoon zien dat je er bent voor hem of haar.</a:t>
            </a:r>
            <a:endParaRPr lang="en-US" sz="1750" dirty="0"/>
          </a:p>
        </p:txBody>
      </p:sp>
      <p:sp>
        <p:nvSpPr>
          <p:cNvPr id="15" name="Shape 12"/>
          <p:cNvSpPr/>
          <p:nvPr/>
        </p:nvSpPr>
        <p:spPr>
          <a:xfrm>
            <a:off x="1358622" y="6404134"/>
            <a:ext cx="793790" cy="30480"/>
          </a:xfrm>
          <a:prstGeom prst="roundRect">
            <a:avLst>
              <a:gd name="adj" fmla="val 312558"/>
            </a:avLst>
          </a:prstGeom>
          <a:solidFill>
            <a:srgbClr val="48367C"/>
          </a:solidFill>
          <a:ln/>
        </p:spPr>
      </p:sp>
      <p:sp>
        <p:nvSpPr>
          <p:cNvPr id="16" name="Shape 13"/>
          <p:cNvSpPr/>
          <p:nvPr/>
        </p:nvSpPr>
        <p:spPr>
          <a:xfrm>
            <a:off x="878800" y="6164223"/>
            <a:ext cx="510302" cy="510302"/>
          </a:xfrm>
          <a:prstGeom prst="roundRect">
            <a:avLst>
              <a:gd name="adj" fmla="val 18669"/>
            </a:avLst>
          </a:prstGeom>
          <a:solidFill>
            <a:srgbClr val="2F1D63"/>
          </a:solidFill>
          <a:ln w="7620">
            <a:solidFill>
              <a:srgbClr val="48367C"/>
            </a:solidFill>
            <a:prstDash val="solid"/>
          </a:ln>
        </p:spPr>
      </p:sp>
      <p:sp>
        <p:nvSpPr>
          <p:cNvPr id="17" name="Text 14"/>
          <p:cNvSpPr/>
          <p:nvPr/>
        </p:nvSpPr>
        <p:spPr>
          <a:xfrm>
            <a:off x="1036439" y="6240661"/>
            <a:ext cx="195024" cy="357307"/>
          </a:xfrm>
          <a:prstGeom prst="rect">
            <a:avLst/>
          </a:prstGeom>
          <a:noFill/>
          <a:ln/>
        </p:spPr>
        <p:txBody>
          <a:bodyPr wrap="none" lIns="0" tIns="0" rIns="0" bIns="0" rtlCol="0" anchor="t"/>
          <a:lstStyle/>
          <a:p>
            <a:pPr algn="ctr" indent="0" marL="0">
              <a:lnSpc>
                <a:spcPts val="2800"/>
              </a:lnSpc>
              <a:buNone/>
            </a:pPr>
            <a:r>
              <a:rPr lang="en-US" sz="2800" b="1" spc="-56" kern="0" dirty="0">
                <a:solidFill>
                  <a:srgbClr val="E0D6DE"/>
                </a:solidFill>
                <a:latin typeface="Petrona" pitchFamily="34" charset="0"/>
                <a:ea typeface="Petrona" pitchFamily="34" charset="-122"/>
                <a:cs typeface="Petrona" pitchFamily="34" charset="-120"/>
              </a:rPr>
              <a:t>3</a:t>
            </a:r>
            <a:endParaRPr lang="en-US" sz="2800" dirty="0"/>
          </a:p>
        </p:txBody>
      </p:sp>
      <p:sp>
        <p:nvSpPr>
          <p:cNvPr id="18" name="Text 15"/>
          <p:cNvSpPr/>
          <p:nvPr/>
        </p:nvSpPr>
        <p:spPr>
          <a:xfrm>
            <a:off x="2381488" y="6135886"/>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Samenwerken</a:t>
            </a:r>
            <a:endParaRPr lang="en-US" sz="2300" dirty="0"/>
          </a:p>
        </p:txBody>
      </p:sp>
      <p:sp>
        <p:nvSpPr>
          <p:cNvPr id="19" name="Text 16"/>
          <p:cNvSpPr/>
          <p:nvPr/>
        </p:nvSpPr>
        <p:spPr>
          <a:xfrm>
            <a:off x="2381488" y="6644045"/>
            <a:ext cx="5968722"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Soms heb je hulp nodig om iets te doen. Werk samen met anderen om een taak af te maken. Zo help je elkaar!</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50689" y="589836"/>
            <a:ext cx="6915507" cy="703778"/>
          </a:xfrm>
          <a:prstGeom prst="rect">
            <a:avLst/>
          </a:prstGeom>
          <a:noFill/>
          <a:ln/>
        </p:spPr>
        <p:txBody>
          <a:bodyPr wrap="none" lIns="0" tIns="0" rIns="0" bIns="0" rtlCol="0" anchor="t"/>
          <a:lstStyle/>
          <a:p>
            <a:pPr indent="0" marL="0">
              <a:lnSpc>
                <a:spcPts val="5500"/>
              </a:lnSpc>
              <a:buNone/>
            </a:pPr>
            <a:r>
              <a:rPr lang="en-US" sz="4400" b="1" spc="-89" kern="0" dirty="0">
                <a:solidFill>
                  <a:srgbClr val="FF8AAF"/>
                </a:solidFill>
                <a:latin typeface="Petrona" pitchFamily="34" charset="0"/>
                <a:ea typeface="Petrona" pitchFamily="34" charset="-122"/>
                <a:cs typeface="Petrona" pitchFamily="34" charset="-120"/>
              </a:rPr>
              <a:t>Elkaar complimenten geven</a:t>
            </a:r>
            <a:endParaRPr lang="en-US" sz="4400" dirty="0"/>
          </a:p>
        </p:txBody>
      </p:sp>
      <p:sp>
        <p:nvSpPr>
          <p:cNvPr id="3" name="Shape 1"/>
          <p:cNvSpPr/>
          <p:nvPr/>
        </p:nvSpPr>
        <p:spPr>
          <a:xfrm>
            <a:off x="750689" y="1722596"/>
            <a:ext cx="1641038" cy="1252776"/>
          </a:xfrm>
          <a:prstGeom prst="roundRect">
            <a:avLst>
              <a:gd name="adj" fmla="val 7192"/>
            </a:avLst>
          </a:prstGeom>
          <a:solidFill>
            <a:srgbClr val="2F1D63"/>
          </a:solidFill>
          <a:ln w="7620">
            <a:solidFill>
              <a:srgbClr val="48367C"/>
            </a:solidFill>
            <a:prstDash val="solid"/>
          </a:ln>
        </p:spPr>
      </p:sp>
      <p:sp>
        <p:nvSpPr>
          <p:cNvPr id="4" name="Text 2"/>
          <p:cNvSpPr/>
          <p:nvPr/>
        </p:nvSpPr>
        <p:spPr>
          <a:xfrm>
            <a:off x="972741" y="2134433"/>
            <a:ext cx="109418" cy="428982"/>
          </a:xfrm>
          <a:prstGeom prst="rect">
            <a:avLst/>
          </a:prstGeom>
          <a:noFill/>
          <a:ln/>
        </p:spPr>
        <p:txBody>
          <a:bodyPr wrap="none" lIns="0" tIns="0" rIns="0" bIns="0" rtlCol="0" anchor="t"/>
          <a:lstStyle/>
          <a:p>
            <a:pPr algn="ctr" indent="0" marL="0">
              <a:lnSpc>
                <a:spcPts val="3350"/>
              </a:lnSpc>
              <a:buNone/>
            </a:pPr>
            <a:r>
              <a:rPr lang="en-US" sz="2100" b="1" spc="-42" kern="0" dirty="0">
                <a:solidFill>
                  <a:srgbClr val="E0D6DE"/>
                </a:solidFill>
                <a:latin typeface="Petrona" pitchFamily="34" charset="0"/>
                <a:ea typeface="Petrona" pitchFamily="34" charset="-122"/>
                <a:cs typeface="Petrona" pitchFamily="34" charset="-120"/>
              </a:rPr>
              <a:t>1</a:t>
            </a:r>
            <a:endParaRPr lang="en-US" sz="2100" dirty="0"/>
          </a:p>
        </p:txBody>
      </p:sp>
      <p:sp>
        <p:nvSpPr>
          <p:cNvPr id="5" name="Text 3"/>
          <p:cNvSpPr/>
          <p:nvPr/>
        </p:nvSpPr>
        <p:spPr>
          <a:xfrm>
            <a:off x="2606159" y="1937028"/>
            <a:ext cx="2532102" cy="351949"/>
          </a:xfrm>
          <a:prstGeom prst="rect">
            <a:avLst/>
          </a:prstGeom>
          <a:noFill/>
          <a:ln/>
        </p:spPr>
        <p:txBody>
          <a:bodyPr wrap="none" lIns="0" tIns="0" rIns="0" bIns="0" rtlCol="0" anchor="t"/>
          <a:lstStyle/>
          <a:p>
            <a:pPr algn="l" indent="0" marL="0">
              <a:lnSpc>
                <a:spcPts val="2750"/>
              </a:lnSpc>
              <a:buNone/>
            </a:pPr>
            <a:r>
              <a:rPr lang="en-US" sz="2200" b="1" spc="-44" kern="0" dirty="0">
                <a:solidFill>
                  <a:srgbClr val="E0D6DE"/>
                </a:solidFill>
                <a:latin typeface="Petrona" pitchFamily="34" charset="0"/>
                <a:ea typeface="Petrona" pitchFamily="34" charset="-122"/>
                <a:cs typeface="Petrona" pitchFamily="34" charset="-120"/>
              </a:rPr>
              <a:t>Lieve woorden</a:t>
            </a:r>
            <a:endParaRPr lang="en-US" sz="2200" dirty="0"/>
          </a:p>
        </p:txBody>
      </p:sp>
      <p:sp>
        <p:nvSpPr>
          <p:cNvPr id="6" name="Text 4"/>
          <p:cNvSpPr/>
          <p:nvPr/>
        </p:nvSpPr>
        <p:spPr>
          <a:xfrm>
            <a:off x="2606159" y="2417683"/>
            <a:ext cx="2532102" cy="343257"/>
          </a:xfrm>
          <a:prstGeom prst="rect">
            <a:avLst/>
          </a:prstGeom>
          <a:noFill/>
          <a:ln/>
        </p:spPr>
        <p:txBody>
          <a:bodyPr wrap="none" lIns="0" tIns="0" rIns="0" bIns="0" rtlCol="0" anchor="t"/>
          <a:lstStyle/>
          <a:p>
            <a:pPr algn="l" indent="0" marL="0">
              <a:lnSpc>
                <a:spcPts val="2700"/>
              </a:lnSpc>
              <a:buNone/>
            </a:pPr>
            <a:r>
              <a:rPr lang="en-US" sz="1650" spc="-34" kern="0" dirty="0">
                <a:solidFill>
                  <a:srgbClr val="E0D6DE"/>
                </a:solidFill>
                <a:latin typeface="Inter" pitchFamily="34" charset="0"/>
                <a:ea typeface="Inter" pitchFamily="34" charset="-122"/>
                <a:cs typeface="Inter" pitchFamily="34" charset="-120"/>
              </a:rPr>
              <a:t>Iemand iets leuks zeggen.</a:t>
            </a:r>
            <a:endParaRPr lang="en-US" sz="1650" dirty="0"/>
          </a:p>
        </p:txBody>
      </p:sp>
      <p:sp>
        <p:nvSpPr>
          <p:cNvPr id="7" name="Shape 5"/>
          <p:cNvSpPr/>
          <p:nvPr/>
        </p:nvSpPr>
        <p:spPr>
          <a:xfrm>
            <a:off x="2498884" y="2960132"/>
            <a:ext cx="11273671" cy="15240"/>
          </a:xfrm>
          <a:prstGeom prst="roundRect">
            <a:avLst>
              <a:gd name="adj" fmla="val 591178"/>
            </a:avLst>
          </a:prstGeom>
          <a:solidFill>
            <a:srgbClr val="48367C"/>
          </a:solidFill>
          <a:ln/>
        </p:spPr>
      </p:sp>
      <p:sp>
        <p:nvSpPr>
          <p:cNvPr id="8" name="Shape 6"/>
          <p:cNvSpPr/>
          <p:nvPr/>
        </p:nvSpPr>
        <p:spPr>
          <a:xfrm>
            <a:off x="750689" y="3082528"/>
            <a:ext cx="3282196" cy="1252776"/>
          </a:xfrm>
          <a:prstGeom prst="roundRect">
            <a:avLst>
              <a:gd name="adj" fmla="val 7192"/>
            </a:avLst>
          </a:prstGeom>
          <a:solidFill>
            <a:srgbClr val="2F1D63"/>
          </a:solidFill>
          <a:ln w="7620">
            <a:solidFill>
              <a:srgbClr val="48367C"/>
            </a:solidFill>
            <a:prstDash val="solid"/>
          </a:ln>
        </p:spPr>
      </p:sp>
      <p:sp>
        <p:nvSpPr>
          <p:cNvPr id="9" name="Text 7"/>
          <p:cNvSpPr/>
          <p:nvPr/>
        </p:nvSpPr>
        <p:spPr>
          <a:xfrm>
            <a:off x="972741" y="3494365"/>
            <a:ext cx="146685" cy="428982"/>
          </a:xfrm>
          <a:prstGeom prst="rect">
            <a:avLst/>
          </a:prstGeom>
          <a:noFill/>
          <a:ln/>
        </p:spPr>
        <p:txBody>
          <a:bodyPr wrap="none" lIns="0" tIns="0" rIns="0" bIns="0" rtlCol="0" anchor="t"/>
          <a:lstStyle/>
          <a:p>
            <a:pPr algn="ctr" indent="0" marL="0">
              <a:lnSpc>
                <a:spcPts val="3350"/>
              </a:lnSpc>
              <a:buNone/>
            </a:pPr>
            <a:r>
              <a:rPr lang="en-US" sz="2100" b="1" spc="-42" kern="0" dirty="0">
                <a:solidFill>
                  <a:srgbClr val="E0D6DE"/>
                </a:solidFill>
                <a:latin typeface="Petrona" pitchFamily="34" charset="0"/>
                <a:ea typeface="Petrona" pitchFamily="34" charset="-122"/>
                <a:cs typeface="Petrona" pitchFamily="34" charset="-120"/>
              </a:rPr>
              <a:t>2</a:t>
            </a:r>
            <a:endParaRPr lang="en-US" sz="2100" dirty="0"/>
          </a:p>
        </p:txBody>
      </p:sp>
      <p:sp>
        <p:nvSpPr>
          <p:cNvPr id="10" name="Text 8"/>
          <p:cNvSpPr/>
          <p:nvPr/>
        </p:nvSpPr>
        <p:spPr>
          <a:xfrm>
            <a:off x="4247317" y="3296960"/>
            <a:ext cx="2815471" cy="351949"/>
          </a:xfrm>
          <a:prstGeom prst="rect">
            <a:avLst/>
          </a:prstGeom>
          <a:noFill/>
          <a:ln/>
        </p:spPr>
        <p:txBody>
          <a:bodyPr wrap="none" lIns="0" tIns="0" rIns="0" bIns="0" rtlCol="0" anchor="t"/>
          <a:lstStyle/>
          <a:p>
            <a:pPr algn="l" indent="0" marL="0">
              <a:lnSpc>
                <a:spcPts val="2750"/>
              </a:lnSpc>
              <a:buNone/>
            </a:pPr>
            <a:r>
              <a:rPr lang="en-US" sz="2200" b="1" spc="-44" kern="0" dirty="0">
                <a:solidFill>
                  <a:srgbClr val="E0D6DE"/>
                </a:solidFill>
                <a:latin typeface="Petrona" pitchFamily="34" charset="0"/>
                <a:ea typeface="Petrona" pitchFamily="34" charset="-122"/>
                <a:cs typeface="Petrona" pitchFamily="34" charset="-120"/>
              </a:rPr>
              <a:t>Goed gedaan!</a:t>
            </a:r>
            <a:endParaRPr lang="en-US" sz="2200" dirty="0"/>
          </a:p>
        </p:txBody>
      </p:sp>
      <p:sp>
        <p:nvSpPr>
          <p:cNvPr id="11" name="Text 9"/>
          <p:cNvSpPr/>
          <p:nvPr/>
        </p:nvSpPr>
        <p:spPr>
          <a:xfrm>
            <a:off x="4247317" y="3777615"/>
            <a:ext cx="3882033" cy="343257"/>
          </a:xfrm>
          <a:prstGeom prst="rect">
            <a:avLst/>
          </a:prstGeom>
          <a:noFill/>
          <a:ln/>
        </p:spPr>
        <p:txBody>
          <a:bodyPr wrap="none" lIns="0" tIns="0" rIns="0" bIns="0" rtlCol="0" anchor="t"/>
          <a:lstStyle/>
          <a:p>
            <a:pPr algn="l" indent="0" marL="0">
              <a:lnSpc>
                <a:spcPts val="2700"/>
              </a:lnSpc>
              <a:buNone/>
            </a:pPr>
            <a:r>
              <a:rPr lang="en-US" sz="1650" spc="-34" kern="0" dirty="0">
                <a:solidFill>
                  <a:srgbClr val="E0D6DE"/>
                </a:solidFill>
                <a:latin typeface="Inter" pitchFamily="34" charset="0"/>
                <a:ea typeface="Inter" pitchFamily="34" charset="-122"/>
                <a:cs typeface="Inter" pitchFamily="34" charset="-120"/>
              </a:rPr>
              <a:t>Laat iemand weten dat je iets leuk vindt.</a:t>
            </a:r>
            <a:endParaRPr lang="en-US" sz="1650" dirty="0"/>
          </a:p>
        </p:txBody>
      </p:sp>
      <p:sp>
        <p:nvSpPr>
          <p:cNvPr id="12" name="Shape 10"/>
          <p:cNvSpPr/>
          <p:nvPr/>
        </p:nvSpPr>
        <p:spPr>
          <a:xfrm>
            <a:off x="4140041" y="4320064"/>
            <a:ext cx="9632513" cy="15240"/>
          </a:xfrm>
          <a:prstGeom prst="roundRect">
            <a:avLst>
              <a:gd name="adj" fmla="val 591178"/>
            </a:avLst>
          </a:prstGeom>
          <a:solidFill>
            <a:srgbClr val="48367C"/>
          </a:solidFill>
          <a:ln/>
        </p:spPr>
      </p:sp>
      <p:sp>
        <p:nvSpPr>
          <p:cNvPr id="13" name="Shape 11"/>
          <p:cNvSpPr/>
          <p:nvPr/>
        </p:nvSpPr>
        <p:spPr>
          <a:xfrm>
            <a:off x="750689" y="4442460"/>
            <a:ext cx="4923353" cy="1252776"/>
          </a:xfrm>
          <a:prstGeom prst="roundRect">
            <a:avLst>
              <a:gd name="adj" fmla="val 7192"/>
            </a:avLst>
          </a:prstGeom>
          <a:solidFill>
            <a:srgbClr val="2F1D63"/>
          </a:solidFill>
          <a:ln w="7620">
            <a:solidFill>
              <a:srgbClr val="48367C"/>
            </a:solidFill>
            <a:prstDash val="solid"/>
          </a:ln>
        </p:spPr>
      </p:sp>
      <p:sp>
        <p:nvSpPr>
          <p:cNvPr id="14" name="Text 12"/>
          <p:cNvSpPr/>
          <p:nvPr/>
        </p:nvSpPr>
        <p:spPr>
          <a:xfrm>
            <a:off x="972741" y="4854297"/>
            <a:ext cx="146447" cy="428982"/>
          </a:xfrm>
          <a:prstGeom prst="rect">
            <a:avLst/>
          </a:prstGeom>
          <a:noFill/>
          <a:ln/>
        </p:spPr>
        <p:txBody>
          <a:bodyPr wrap="none" lIns="0" tIns="0" rIns="0" bIns="0" rtlCol="0" anchor="t"/>
          <a:lstStyle/>
          <a:p>
            <a:pPr algn="ctr" indent="0" marL="0">
              <a:lnSpc>
                <a:spcPts val="3350"/>
              </a:lnSpc>
              <a:buNone/>
            </a:pPr>
            <a:r>
              <a:rPr lang="en-US" sz="2100" b="1" spc="-42" kern="0" dirty="0">
                <a:solidFill>
                  <a:srgbClr val="E0D6DE"/>
                </a:solidFill>
                <a:latin typeface="Petrona" pitchFamily="34" charset="0"/>
                <a:ea typeface="Petrona" pitchFamily="34" charset="-122"/>
                <a:cs typeface="Petrona" pitchFamily="34" charset="-120"/>
              </a:rPr>
              <a:t>3</a:t>
            </a:r>
            <a:endParaRPr lang="en-US" sz="2100" dirty="0"/>
          </a:p>
        </p:txBody>
      </p:sp>
      <p:sp>
        <p:nvSpPr>
          <p:cNvPr id="15" name="Text 13"/>
          <p:cNvSpPr/>
          <p:nvPr/>
        </p:nvSpPr>
        <p:spPr>
          <a:xfrm>
            <a:off x="5888474" y="4656892"/>
            <a:ext cx="2815471" cy="351949"/>
          </a:xfrm>
          <a:prstGeom prst="rect">
            <a:avLst/>
          </a:prstGeom>
          <a:noFill/>
          <a:ln/>
        </p:spPr>
        <p:txBody>
          <a:bodyPr wrap="none" lIns="0" tIns="0" rIns="0" bIns="0" rtlCol="0" anchor="t"/>
          <a:lstStyle/>
          <a:p>
            <a:pPr algn="l" indent="0" marL="0">
              <a:lnSpc>
                <a:spcPts val="2750"/>
              </a:lnSpc>
              <a:buNone/>
            </a:pPr>
            <a:r>
              <a:rPr lang="en-US" sz="2200" b="1" spc="-44" kern="0" dirty="0">
                <a:solidFill>
                  <a:srgbClr val="E0D6DE"/>
                </a:solidFill>
                <a:latin typeface="Petrona" pitchFamily="34" charset="0"/>
                <a:ea typeface="Petrona" pitchFamily="34" charset="-122"/>
                <a:cs typeface="Petrona" pitchFamily="34" charset="-120"/>
              </a:rPr>
              <a:t>Dankjewel!</a:t>
            </a:r>
            <a:endParaRPr lang="en-US" sz="2200" dirty="0"/>
          </a:p>
        </p:txBody>
      </p:sp>
      <p:sp>
        <p:nvSpPr>
          <p:cNvPr id="16" name="Text 14"/>
          <p:cNvSpPr/>
          <p:nvPr/>
        </p:nvSpPr>
        <p:spPr>
          <a:xfrm>
            <a:off x="5888474" y="5137547"/>
            <a:ext cx="3871317" cy="343257"/>
          </a:xfrm>
          <a:prstGeom prst="rect">
            <a:avLst/>
          </a:prstGeom>
          <a:noFill/>
          <a:ln/>
        </p:spPr>
        <p:txBody>
          <a:bodyPr wrap="none" lIns="0" tIns="0" rIns="0" bIns="0" rtlCol="0" anchor="t"/>
          <a:lstStyle/>
          <a:p>
            <a:pPr algn="l" indent="0" marL="0">
              <a:lnSpc>
                <a:spcPts val="2700"/>
              </a:lnSpc>
              <a:buNone/>
            </a:pPr>
            <a:r>
              <a:rPr lang="en-US" sz="1650" spc="-34" kern="0" dirty="0">
                <a:solidFill>
                  <a:srgbClr val="E0D6DE"/>
                </a:solidFill>
                <a:latin typeface="Inter" pitchFamily="34" charset="0"/>
                <a:ea typeface="Inter" pitchFamily="34" charset="-122"/>
                <a:cs typeface="Inter" pitchFamily="34" charset="-120"/>
              </a:rPr>
              <a:t>Toon waardering voor wat iemand doet.</a:t>
            </a:r>
            <a:endParaRPr lang="en-US" sz="1650" dirty="0"/>
          </a:p>
        </p:txBody>
      </p:sp>
      <p:sp>
        <p:nvSpPr>
          <p:cNvPr id="17" name="Shape 15"/>
          <p:cNvSpPr/>
          <p:nvPr/>
        </p:nvSpPr>
        <p:spPr>
          <a:xfrm>
            <a:off x="5781199" y="5679996"/>
            <a:ext cx="7991356" cy="15240"/>
          </a:xfrm>
          <a:prstGeom prst="roundRect">
            <a:avLst>
              <a:gd name="adj" fmla="val 591178"/>
            </a:avLst>
          </a:prstGeom>
          <a:solidFill>
            <a:srgbClr val="48367C"/>
          </a:solidFill>
          <a:ln/>
        </p:spPr>
      </p:sp>
      <p:sp>
        <p:nvSpPr>
          <p:cNvPr id="18" name="Shape 16"/>
          <p:cNvSpPr/>
          <p:nvPr/>
        </p:nvSpPr>
        <p:spPr>
          <a:xfrm>
            <a:off x="750689" y="5802392"/>
            <a:ext cx="6564511" cy="1252776"/>
          </a:xfrm>
          <a:prstGeom prst="roundRect">
            <a:avLst>
              <a:gd name="adj" fmla="val 7192"/>
            </a:avLst>
          </a:prstGeom>
          <a:solidFill>
            <a:srgbClr val="2F1D63"/>
          </a:solidFill>
          <a:ln w="7620">
            <a:solidFill>
              <a:srgbClr val="48367C"/>
            </a:solidFill>
            <a:prstDash val="solid"/>
          </a:ln>
        </p:spPr>
      </p:sp>
      <p:sp>
        <p:nvSpPr>
          <p:cNvPr id="19" name="Text 17"/>
          <p:cNvSpPr/>
          <p:nvPr/>
        </p:nvSpPr>
        <p:spPr>
          <a:xfrm>
            <a:off x="972741" y="6214229"/>
            <a:ext cx="139184" cy="428982"/>
          </a:xfrm>
          <a:prstGeom prst="rect">
            <a:avLst/>
          </a:prstGeom>
          <a:noFill/>
          <a:ln/>
        </p:spPr>
        <p:txBody>
          <a:bodyPr wrap="none" lIns="0" tIns="0" rIns="0" bIns="0" rtlCol="0" anchor="t"/>
          <a:lstStyle/>
          <a:p>
            <a:pPr algn="ctr" indent="0" marL="0">
              <a:lnSpc>
                <a:spcPts val="3350"/>
              </a:lnSpc>
              <a:buNone/>
            </a:pPr>
            <a:r>
              <a:rPr lang="en-US" sz="2100" b="1" spc="-42" kern="0" dirty="0">
                <a:solidFill>
                  <a:srgbClr val="E0D6DE"/>
                </a:solidFill>
                <a:latin typeface="Petrona" pitchFamily="34" charset="0"/>
                <a:ea typeface="Petrona" pitchFamily="34" charset="-122"/>
                <a:cs typeface="Petrona" pitchFamily="34" charset="-120"/>
              </a:rPr>
              <a:t>4</a:t>
            </a:r>
            <a:endParaRPr lang="en-US" sz="2100" dirty="0"/>
          </a:p>
        </p:txBody>
      </p:sp>
      <p:sp>
        <p:nvSpPr>
          <p:cNvPr id="20" name="Text 18"/>
          <p:cNvSpPr/>
          <p:nvPr/>
        </p:nvSpPr>
        <p:spPr>
          <a:xfrm>
            <a:off x="7529632" y="6016823"/>
            <a:ext cx="2735937" cy="351949"/>
          </a:xfrm>
          <a:prstGeom prst="rect">
            <a:avLst/>
          </a:prstGeom>
          <a:noFill/>
          <a:ln/>
        </p:spPr>
        <p:txBody>
          <a:bodyPr wrap="none" lIns="0" tIns="0" rIns="0" bIns="0" rtlCol="0" anchor="t"/>
          <a:lstStyle/>
          <a:p>
            <a:pPr algn="l" indent="0" marL="0">
              <a:lnSpc>
                <a:spcPts val="2750"/>
              </a:lnSpc>
              <a:buNone/>
            </a:pPr>
            <a:r>
              <a:rPr lang="en-US" sz="2200" b="1" spc="-44" kern="0" dirty="0">
                <a:solidFill>
                  <a:srgbClr val="E0D6DE"/>
                </a:solidFill>
                <a:latin typeface="Petrona" pitchFamily="34" charset="0"/>
                <a:ea typeface="Petrona" pitchFamily="34" charset="-122"/>
                <a:cs typeface="Petrona" pitchFamily="34" charset="-120"/>
              </a:rPr>
              <a:t>Fijn dat je er bent!</a:t>
            </a:r>
            <a:endParaRPr lang="en-US" sz="2200" dirty="0"/>
          </a:p>
        </p:txBody>
      </p:sp>
      <p:sp>
        <p:nvSpPr>
          <p:cNvPr id="21" name="Text 19"/>
          <p:cNvSpPr/>
          <p:nvPr/>
        </p:nvSpPr>
        <p:spPr>
          <a:xfrm>
            <a:off x="7529632" y="6497479"/>
            <a:ext cx="2735937" cy="343257"/>
          </a:xfrm>
          <a:prstGeom prst="rect">
            <a:avLst/>
          </a:prstGeom>
          <a:noFill/>
          <a:ln/>
        </p:spPr>
        <p:txBody>
          <a:bodyPr wrap="none" lIns="0" tIns="0" rIns="0" bIns="0" rtlCol="0" anchor="t"/>
          <a:lstStyle/>
          <a:p>
            <a:pPr algn="l" indent="0" marL="0">
              <a:lnSpc>
                <a:spcPts val="2700"/>
              </a:lnSpc>
              <a:buNone/>
            </a:pPr>
            <a:r>
              <a:rPr lang="en-US" sz="1650" spc="-34" kern="0" dirty="0">
                <a:solidFill>
                  <a:srgbClr val="E0D6DE"/>
                </a:solidFill>
                <a:latin typeface="Inter" pitchFamily="34" charset="0"/>
                <a:ea typeface="Inter" pitchFamily="34" charset="-122"/>
                <a:cs typeface="Inter" pitchFamily="34" charset="-120"/>
              </a:rPr>
              <a:t>Toon dat iemand erbij hoort.</a:t>
            </a:r>
            <a:endParaRPr lang="en-US" sz="1650" dirty="0"/>
          </a:p>
        </p:txBody>
      </p:sp>
      <p:sp>
        <p:nvSpPr>
          <p:cNvPr id="22" name="Text 20"/>
          <p:cNvSpPr/>
          <p:nvPr/>
        </p:nvSpPr>
        <p:spPr>
          <a:xfrm>
            <a:off x="750689" y="7296388"/>
            <a:ext cx="13129022" cy="343257"/>
          </a:xfrm>
          <a:prstGeom prst="rect">
            <a:avLst/>
          </a:prstGeom>
          <a:noFill/>
          <a:ln/>
        </p:spPr>
        <p:txBody>
          <a:bodyPr wrap="none" lIns="0" tIns="0" rIns="0" bIns="0" rtlCol="0" anchor="t"/>
          <a:lstStyle/>
          <a:p>
            <a:pPr indent="0" marL="0">
              <a:lnSpc>
                <a:spcPts val="2700"/>
              </a:lnSpc>
              <a:buNone/>
            </a:pPr>
            <a:r>
              <a:rPr lang="en-US" sz="1650" spc="-34" kern="0" dirty="0">
                <a:solidFill>
                  <a:srgbClr val="E0D6DE"/>
                </a:solidFill>
                <a:latin typeface="Inter" pitchFamily="34" charset="0"/>
                <a:ea typeface="Inter" pitchFamily="34" charset="-122"/>
                <a:cs typeface="Inter" pitchFamily="34" charset="-120"/>
              </a:rPr>
              <a:t>Het is leuk om complimenten te geven! Zo maak je iemand blij. Als je niks liefs of aardigs weet te zeggen, zeg dan niks.</a:t>
            </a:r>
            <a:endParaRPr lang="en-US" sz="16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048351"/>
            <a:ext cx="6122194"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Niemand buitensluiten</a:t>
            </a:r>
            <a:endParaRPr lang="en-US" sz="4650" dirty="0"/>
          </a:p>
        </p:txBody>
      </p:sp>
      <p:sp>
        <p:nvSpPr>
          <p:cNvPr id="3" name="Text 1"/>
          <p:cNvSpPr/>
          <p:nvPr/>
        </p:nvSpPr>
        <p:spPr>
          <a:xfrm>
            <a:off x="793790" y="3359587"/>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FF8AAF"/>
                </a:solidFill>
                <a:latin typeface="Petrona" pitchFamily="34" charset="0"/>
                <a:ea typeface="Petrona" pitchFamily="34" charset="-122"/>
                <a:cs typeface="Petrona" pitchFamily="34" charset="-120"/>
              </a:rPr>
              <a:t>Samen spelen</a:t>
            </a:r>
            <a:endParaRPr lang="en-US" sz="2300" dirty="0"/>
          </a:p>
        </p:txBody>
      </p:sp>
      <p:sp>
        <p:nvSpPr>
          <p:cNvPr id="4" name="Text 2"/>
          <p:cNvSpPr/>
          <p:nvPr/>
        </p:nvSpPr>
        <p:spPr>
          <a:xfrm>
            <a:off x="793790" y="3958471"/>
            <a:ext cx="6244709"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Het is belangrijk dat iedereen zich welkom voelt in de klas. Niemand mag zich buitengesloten voelen.</a:t>
            </a:r>
            <a:endParaRPr lang="en-US" sz="1750" dirty="0"/>
          </a:p>
        </p:txBody>
      </p:sp>
      <p:sp>
        <p:nvSpPr>
          <p:cNvPr id="5" name="Text 3"/>
          <p:cNvSpPr/>
          <p:nvPr/>
        </p:nvSpPr>
        <p:spPr>
          <a:xfrm>
            <a:off x="793790" y="4888349"/>
            <a:ext cx="6244709" cy="1088708"/>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Als je ziet dat iemand alleen zit, nodig hem of haar dan uit om mee te doen. Zo zorg je ervoor dat iedereen plezier heeft.</a:t>
            </a:r>
            <a:endParaRPr lang="en-US" sz="1750" dirty="0"/>
          </a:p>
        </p:txBody>
      </p:sp>
      <p:sp>
        <p:nvSpPr>
          <p:cNvPr id="6" name="Text 4"/>
          <p:cNvSpPr/>
          <p:nvPr/>
        </p:nvSpPr>
        <p:spPr>
          <a:xfrm>
            <a:off x="7599521" y="3359587"/>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FF8AAF"/>
                </a:solidFill>
                <a:latin typeface="Petrona" pitchFamily="34" charset="0"/>
                <a:ea typeface="Petrona" pitchFamily="34" charset="-122"/>
                <a:cs typeface="Petrona" pitchFamily="34" charset="-120"/>
              </a:rPr>
              <a:t>Vrienden maken</a:t>
            </a:r>
            <a:endParaRPr lang="en-US" sz="2300" dirty="0"/>
          </a:p>
        </p:txBody>
      </p:sp>
      <p:sp>
        <p:nvSpPr>
          <p:cNvPr id="7" name="Text 5"/>
          <p:cNvSpPr/>
          <p:nvPr/>
        </p:nvSpPr>
        <p:spPr>
          <a:xfrm>
            <a:off x="7599521" y="3958471"/>
            <a:ext cx="6244709"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Het is leuk om nieuwe vrienden te maken! Probeer met iedereen te praten en nieuwe mensen te leren kennen.</a:t>
            </a:r>
            <a:endParaRPr lang="en-US" sz="1750" dirty="0"/>
          </a:p>
        </p:txBody>
      </p:sp>
      <p:sp>
        <p:nvSpPr>
          <p:cNvPr id="8" name="Text 6"/>
          <p:cNvSpPr/>
          <p:nvPr/>
        </p:nvSpPr>
        <p:spPr>
          <a:xfrm>
            <a:off x="7599521" y="4888349"/>
            <a:ext cx="6244709"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Wees aardig voor iedereen, zelfs als je ze niet zo goed kent. Vriendelijkheid is belangrijk en maakt de klas gezelliger.</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86301"/>
          </a:xfrm>
          <a:prstGeom prst="rect">
            <a:avLst/>
          </a:prstGeom>
        </p:spPr>
      </p:pic>
      <p:sp>
        <p:nvSpPr>
          <p:cNvPr id="3" name="Text 0"/>
          <p:cNvSpPr/>
          <p:nvPr/>
        </p:nvSpPr>
        <p:spPr>
          <a:xfrm>
            <a:off x="780098" y="3400425"/>
            <a:ext cx="5851208" cy="731282"/>
          </a:xfrm>
          <a:prstGeom prst="rect">
            <a:avLst/>
          </a:prstGeom>
          <a:noFill/>
          <a:ln/>
        </p:spPr>
        <p:txBody>
          <a:bodyPr wrap="none" lIns="0" tIns="0" rIns="0" bIns="0" rtlCol="0" anchor="t"/>
          <a:lstStyle/>
          <a:p>
            <a:pPr indent="0" marL="0">
              <a:lnSpc>
                <a:spcPts val="5750"/>
              </a:lnSpc>
              <a:buNone/>
            </a:pPr>
            <a:r>
              <a:rPr lang="en-US" sz="4600" b="1" spc="-92" kern="0" dirty="0">
                <a:solidFill>
                  <a:srgbClr val="FF8AAF"/>
                </a:solidFill>
                <a:latin typeface="Petrona" pitchFamily="34" charset="0"/>
                <a:ea typeface="Petrona" pitchFamily="34" charset="-122"/>
                <a:cs typeface="Petrona" pitchFamily="34" charset="-120"/>
              </a:rPr>
              <a:t>Soorten pesten</a:t>
            </a:r>
            <a:endParaRPr lang="en-US" sz="4600" dirty="0"/>
          </a:p>
        </p:txBody>
      </p:sp>
      <p:sp>
        <p:nvSpPr>
          <p:cNvPr id="4" name="Shape 1"/>
          <p:cNvSpPr/>
          <p:nvPr/>
        </p:nvSpPr>
        <p:spPr>
          <a:xfrm>
            <a:off x="780098" y="4716780"/>
            <a:ext cx="501491" cy="501491"/>
          </a:xfrm>
          <a:prstGeom prst="roundRect">
            <a:avLst>
              <a:gd name="adj" fmla="val 18668"/>
            </a:avLst>
          </a:prstGeom>
          <a:solidFill>
            <a:srgbClr val="2F1D63"/>
          </a:solidFill>
          <a:ln w="7620">
            <a:solidFill>
              <a:srgbClr val="48367C"/>
            </a:solidFill>
            <a:prstDash val="solid"/>
          </a:ln>
        </p:spPr>
      </p:sp>
      <p:sp>
        <p:nvSpPr>
          <p:cNvPr id="5" name="Text 2"/>
          <p:cNvSpPr/>
          <p:nvPr/>
        </p:nvSpPr>
        <p:spPr>
          <a:xfrm>
            <a:off x="959167" y="4791908"/>
            <a:ext cx="143232"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1</a:t>
            </a:r>
            <a:endParaRPr lang="en-US" sz="2750" dirty="0"/>
          </a:p>
        </p:txBody>
      </p:sp>
      <p:sp>
        <p:nvSpPr>
          <p:cNvPr id="6" name="Text 3"/>
          <p:cNvSpPr/>
          <p:nvPr/>
        </p:nvSpPr>
        <p:spPr>
          <a:xfrm>
            <a:off x="1504474" y="4716780"/>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1. Fysiek pesten</a:t>
            </a:r>
            <a:endParaRPr lang="en-US" sz="2300" dirty="0"/>
          </a:p>
        </p:txBody>
      </p:sp>
      <p:sp>
        <p:nvSpPr>
          <p:cNvPr id="7" name="Text 4"/>
          <p:cNvSpPr/>
          <p:nvPr/>
        </p:nvSpPr>
        <p:spPr>
          <a:xfrm>
            <a:off x="1504474" y="5216128"/>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Dit is wanneer iemand je pijn doet, duwt, slaat of andere gewelddadige dingen doet.</a:t>
            </a:r>
            <a:endParaRPr lang="en-US" sz="1750" dirty="0"/>
          </a:p>
        </p:txBody>
      </p:sp>
      <p:sp>
        <p:nvSpPr>
          <p:cNvPr id="8" name="Shape 5"/>
          <p:cNvSpPr/>
          <p:nvPr/>
        </p:nvSpPr>
        <p:spPr>
          <a:xfrm>
            <a:off x="7426642" y="4716780"/>
            <a:ext cx="501491" cy="501491"/>
          </a:xfrm>
          <a:prstGeom prst="roundRect">
            <a:avLst>
              <a:gd name="adj" fmla="val 18668"/>
            </a:avLst>
          </a:prstGeom>
          <a:solidFill>
            <a:srgbClr val="2F1D63"/>
          </a:solidFill>
          <a:ln w="7620">
            <a:solidFill>
              <a:srgbClr val="48367C"/>
            </a:solidFill>
            <a:prstDash val="solid"/>
          </a:ln>
        </p:spPr>
      </p:sp>
      <p:sp>
        <p:nvSpPr>
          <p:cNvPr id="9" name="Text 6"/>
          <p:cNvSpPr/>
          <p:nvPr/>
        </p:nvSpPr>
        <p:spPr>
          <a:xfrm>
            <a:off x="7581305" y="4791908"/>
            <a:ext cx="192048"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2</a:t>
            </a:r>
            <a:endParaRPr lang="en-US" sz="2750" dirty="0"/>
          </a:p>
        </p:txBody>
      </p:sp>
      <p:sp>
        <p:nvSpPr>
          <p:cNvPr id="10" name="Text 7"/>
          <p:cNvSpPr/>
          <p:nvPr/>
        </p:nvSpPr>
        <p:spPr>
          <a:xfrm>
            <a:off x="8151019" y="4716780"/>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2. Verbaal pesten</a:t>
            </a:r>
            <a:endParaRPr lang="en-US" sz="2300" dirty="0"/>
          </a:p>
        </p:txBody>
      </p:sp>
      <p:sp>
        <p:nvSpPr>
          <p:cNvPr id="11" name="Text 8"/>
          <p:cNvSpPr/>
          <p:nvPr/>
        </p:nvSpPr>
        <p:spPr>
          <a:xfrm>
            <a:off x="8151019" y="5216128"/>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Dit is wanneer iemand je beledigt, scheldt, uitlacht, of nare opmerkingen maakt.</a:t>
            </a:r>
            <a:endParaRPr lang="en-US" sz="1750" dirty="0"/>
          </a:p>
        </p:txBody>
      </p:sp>
      <p:sp>
        <p:nvSpPr>
          <p:cNvPr id="12" name="Shape 9"/>
          <p:cNvSpPr/>
          <p:nvPr/>
        </p:nvSpPr>
        <p:spPr>
          <a:xfrm>
            <a:off x="780098" y="6402943"/>
            <a:ext cx="501491" cy="501491"/>
          </a:xfrm>
          <a:prstGeom prst="roundRect">
            <a:avLst>
              <a:gd name="adj" fmla="val 18668"/>
            </a:avLst>
          </a:prstGeom>
          <a:solidFill>
            <a:srgbClr val="2F1D63"/>
          </a:solidFill>
          <a:ln w="7620">
            <a:solidFill>
              <a:srgbClr val="48367C"/>
            </a:solidFill>
            <a:prstDash val="solid"/>
          </a:ln>
        </p:spPr>
      </p:sp>
      <p:sp>
        <p:nvSpPr>
          <p:cNvPr id="13" name="Text 10"/>
          <p:cNvSpPr/>
          <p:nvPr/>
        </p:nvSpPr>
        <p:spPr>
          <a:xfrm>
            <a:off x="934998" y="6478072"/>
            <a:ext cx="191691"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3</a:t>
            </a:r>
            <a:endParaRPr lang="en-US" sz="2750" dirty="0"/>
          </a:p>
        </p:txBody>
      </p:sp>
      <p:sp>
        <p:nvSpPr>
          <p:cNvPr id="14" name="Text 11"/>
          <p:cNvSpPr/>
          <p:nvPr/>
        </p:nvSpPr>
        <p:spPr>
          <a:xfrm>
            <a:off x="1504474" y="6402943"/>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3. Sociaal pesten</a:t>
            </a:r>
            <a:endParaRPr lang="en-US" sz="2300" dirty="0"/>
          </a:p>
        </p:txBody>
      </p:sp>
      <p:sp>
        <p:nvSpPr>
          <p:cNvPr id="15" name="Text 12"/>
          <p:cNvSpPr/>
          <p:nvPr/>
        </p:nvSpPr>
        <p:spPr>
          <a:xfrm>
            <a:off x="1504474" y="6902291"/>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Dit is wanneer iemand je buitensluit, roddelt, geruchten verspreidt, of je in de problemen brengt.</a:t>
            </a:r>
            <a:endParaRPr lang="en-US" sz="1750" dirty="0"/>
          </a:p>
        </p:txBody>
      </p:sp>
      <p:sp>
        <p:nvSpPr>
          <p:cNvPr id="16" name="Shape 13"/>
          <p:cNvSpPr/>
          <p:nvPr/>
        </p:nvSpPr>
        <p:spPr>
          <a:xfrm>
            <a:off x="7426642" y="6402943"/>
            <a:ext cx="501491" cy="501491"/>
          </a:xfrm>
          <a:prstGeom prst="roundRect">
            <a:avLst>
              <a:gd name="adj" fmla="val 18668"/>
            </a:avLst>
          </a:prstGeom>
          <a:solidFill>
            <a:srgbClr val="2F1D63"/>
          </a:solidFill>
          <a:ln w="7620">
            <a:solidFill>
              <a:srgbClr val="48367C"/>
            </a:solidFill>
            <a:prstDash val="solid"/>
          </a:ln>
        </p:spPr>
      </p:sp>
      <p:sp>
        <p:nvSpPr>
          <p:cNvPr id="17" name="Text 14"/>
          <p:cNvSpPr/>
          <p:nvPr/>
        </p:nvSpPr>
        <p:spPr>
          <a:xfrm>
            <a:off x="7586305" y="6478072"/>
            <a:ext cx="182166"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4</a:t>
            </a:r>
            <a:endParaRPr lang="en-US" sz="2750" dirty="0"/>
          </a:p>
        </p:txBody>
      </p:sp>
      <p:sp>
        <p:nvSpPr>
          <p:cNvPr id="18" name="Text 15"/>
          <p:cNvSpPr/>
          <p:nvPr/>
        </p:nvSpPr>
        <p:spPr>
          <a:xfrm>
            <a:off x="8151019" y="6402943"/>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4. Cyberpesten</a:t>
            </a:r>
            <a:endParaRPr lang="en-US" sz="2300" dirty="0"/>
          </a:p>
        </p:txBody>
      </p:sp>
      <p:sp>
        <p:nvSpPr>
          <p:cNvPr id="19" name="Text 16"/>
          <p:cNvSpPr/>
          <p:nvPr/>
        </p:nvSpPr>
        <p:spPr>
          <a:xfrm>
            <a:off x="8151019" y="6902291"/>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Dit is wanneer iemand je online pest via sociale media, sms'jes of e-mail.</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Text 0"/>
          <p:cNvSpPr/>
          <p:nvPr/>
        </p:nvSpPr>
        <p:spPr>
          <a:xfrm>
            <a:off x="4451390" y="1030486"/>
            <a:ext cx="5972175"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Verschillen accepteren</a:t>
            </a:r>
            <a:endParaRPr lang="en-US" sz="4650" dirty="0"/>
          </a:p>
        </p:txBody>
      </p:sp>
      <p:sp>
        <p:nvSpPr>
          <p:cNvPr id="4" name="Shape 1"/>
          <p:cNvSpPr/>
          <p:nvPr/>
        </p:nvSpPr>
        <p:spPr>
          <a:xfrm>
            <a:off x="4451390" y="2114907"/>
            <a:ext cx="4579263" cy="2428637"/>
          </a:xfrm>
          <a:prstGeom prst="roundRect">
            <a:avLst>
              <a:gd name="adj" fmla="val 3923"/>
            </a:avLst>
          </a:prstGeom>
          <a:solidFill>
            <a:srgbClr val="2F1D63"/>
          </a:solidFill>
          <a:ln w="7620">
            <a:solidFill>
              <a:srgbClr val="48367C"/>
            </a:solidFill>
            <a:prstDash val="solid"/>
          </a:ln>
        </p:spPr>
      </p:sp>
      <p:sp>
        <p:nvSpPr>
          <p:cNvPr id="5" name="Text 2"/>
          <p:cNvSpPr/>
          <p:nvPr/>
        </p:nvSpPr>
        <p:spPr>
          <a:xfrm>
            <a:off x="4685824" y="2349341"/>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Iedereen is uniek</a:t>
            </a:r>
            <a:endParaRPr lang="en-US" sz="2300" dirty="0"/>
          </a:p>
        </p:txBody>
      </p:sp>
      <p:sp>
        <p:nvSpPr>
          <p:cNvPr id="6" name="Text 3"/>
          <p:cNvSpPr/>
          <p:nvPr/>
        </p:nvSpPr>
        <p:spPr>
          <a:xfrm>
            <a:off x="4685824" y="2857500"/>
            <a:ext cx="4110395"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We zijn allemaal verschillend, dat is wat ons speciaal maakt. We hebben verschillende interesses, talenten en manieren van doen.</a:t>
            </a:r>
            <a:endParaRPr lang="en-US" sz="1750" dirty="0"/>
          </a:p>
        </p:txBody>
      </p:sp>
      <p:sp>
        <p:nvSpPr>
          <p:cNvPr id="7" name="Shape 4"/>
          <p:cNvSpPr/>
          <p:nvPr/>
        </p:nvSpPr>
        <p:spPr>
          <a:xfrm>
            <a:off x="9257467" y="2114907"/>
            <a:ext cx="4579263" cy="2428637"/>
          </a:xfrm>
          <a:prstGeom prst="roundRect">
            <a:avLst>
              <a:gd name="adj" fmla="val 3923"/>
            </a:avLst>
          </a:prstGeom>
          <a:solidFill>
            <a:srgbClr val="2F1D63"/>
          </a:solidFill>
          <a:ln w="7620">
            <a:solidFill>
              <a:srgbClr val="48367C"/>
            </a:solidFill>
            <a:prstDash val="solid"/>
          </a:ln>
        </p:spPr>
      </p:sp>
      <p:sp>
        <p:nvSpPr>
          <p:cNvPr id="8" name="Text 5"/>
          <p:cNvSpPr/>
          <p:nvPr/>
        </p:nvSpPr>
        <p:spPr>
          <a:xfrm>
            <a:off x="9491901" y="2349341"/>
            <a:ext cx="3951803"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Andere meningen respecteren</a:t>
            </a:r>
            <a:endParaRPr lang="en-US" sz="2300" dirty="0"/>
          </a:p>
        </p:txBody>
      </p:sp>
      <p:sp>
        <p:nvSpPr>
          <p:cNvPr id="9" name="Text 6"/>
          <p:cNvSpPr/>
          <p:nvPr/>
        </p:nvSpPr>
        <p:spPr>
          <a:xfrm>
            <a:off x="9491901" y="2857500"/>
            <a:ext cx="4110395"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Het is oké om het niet altijd met elkaar eens te zijn. We kunnen van elkaar leren door naar elkaars ideeën te luisteren.</a:t>
            </a:r>
            <a:endParaRPr lang="en-US" sz="1750" dirty="0"/>
          </a:p>
        </p:txBody>
      </p:sp>
      <p:sp>
        <p:nvSpPr>
          <p:cNvPr id="10" name="Shape 7"/>
          <p:cNvSpPr/>
          <p:nvPr/>
        </p:nvSpPr>
        <p:spPr>
          <a:xfrm>
            <a:off x="4451390" y="4770358"/>
            <a:ext cx="4579263" cy="2428637"/>
          </a:xfrm>
          <a:prstGeom prst="roundRect">
            <a:avLst>
              <a:gd name="adj" fmla="val 3923"/>
            </a:avLst>
          </a:prstGeom>
          <a:solidFill>
            <a:srgbClr val="2F1D63"/>
          </a:solidFill>
          <a:ln w="7620">
            <a:solidFill>
              <a:srgbClr val="48367C"/>
            </a:solidFill>
            <a:prstDash val="solid"/>
          </a:ln>
        </p:spPr>
      </p:sp>
      <p:sp>
        <p:nvSpPr>
          <p:cNvPr id="11" name="Text 8"/>
          <p:cNvSpPr/>
          <p:nvPr/>
        </p:nvSpPr>
        <p:spPr>
          <a:xfrm>
            <a:off x="4685824" y="5004792"/>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Tolerantie en respect</a:t>
            </a:r>
            <a:endParaRPr lang="en-US" sz="2300" dirty="0"/>
          </a:p>
        </p:txBody>
      </p:sp>
      <p:sp>
        <p:nvSpPr>
          <p:cNvPr id="12" name="Text 9"/>
          <p:cNvSpPr/>
          <p:nvPr/>
        </p:nvSpPr>
        <p:spPr>
          <a:xfrm>
            <a:off x="4685824" y="5512951"/>
            <a:ext cx="4110395"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Tolerantie betekent dat je anderen accepteert, zelfs als ze anders zijn dan jij. Respect betekent dat je aardig tegen elkaar doet.</a:t>
            </a:r>
            <a:endParaRPr lang="en-US" sz="1750" dirty="0"/>
          </a:p>
        </p:txBody>
      </p:sp>
      <p:sp>
        <p:nvSpPr>
          <p:cNvPr id="13" name="Shape 10"/>
          <p:cNvSpPr/>
          <p:nvPr/>
        </p:nvSpPr>
        <p:spPr>
          <a:xfrm>
            <a:off x="9257467" y="4770358"/>
            <a:ext cx="4579263" cy="2428637"/>
          </a:xfrm>
          <a:prstGeom prst="roundRect">
            <a:avLst>
              <a:gd name="adj" fmla="val 3923"/>
            </a:avLst>
          </a:prstGeom>
          <a:solidFill>
            <a:srgbClr val="2F1D63"/>
          </a:solidFill>
          <a:ln w="7620">
            <a:solidFill>
              <a:srgbClr val="48367C"/>
            </a:solidFill>
            <a:prstDash val="solid"/>
          </a:ln>
        </p:spPr>
      </p:sp>
      <p:sp>
        <p:nvSpPr>
          <p:cNvPr id="14" name="Text 11"/>
          <p:cNvSpPr/>
          <p:nvPr/>
        </p:nvSpPr>
        <p:spPr>
          <a:xfrm>
            <a:off x="9491901" y="5004792"/>
            <a:ext cx="3747373"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Saamhorigheid in diversiteit</a:t>
            </a:r>
            <a:endParaRPr lang="en-US" sz="2300" dirty="0"/>
          </a:p>
        </p:txBody>
      </p:sp>
      <p:sp>
        <p:nvSpPr>
          <p:cNvPr id="15" name="Text 12"/>
          <p:cNvSpPr/>
          <p:nvPr/>
        </p:nvSpPr>
        <p:spPr>
          <a:xfrm>
            <a:off x="9491901" y="5512951"/>
            <a:ext cx="4110395" cy="1088708"/>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We zijn allemaal deel van dezelfde klas, en samen kunnen we een fijne en inclusieve omgeving creëren.</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86301"/>
          </a:xfrm>
          <a:prstGeom prst="rect">
            <a:avLst/>
          </a:prstGeom>
        </p:spPr>
      </p:pic>
      <p:sp>
        <p:nvSpPr>
          <p:cNvPr id="3" name="Text 0"/>
          <p:cNvSpPr/>
          <p:nvPr/>
        </p:nvSpPr>
        <p:spPr>
          <a:xfrm>
            <a:off x="780098" y="3400425"/>
            <a:ext cx="5851208" cy="731282"/>
          </a:xfrm>
          <a:prstGeom prst="rect">
            <a:avLst/>
          </a:prstGeom>
          <a:noFill/>
          <a:ln/>
        </p:spPr>
        <p:txBody>
          <a:bodyPr wrap="none" lIns="0" tIns="0" rIns="0" bIns="0" rtlCol="0" anchor="t"/>
          <a:lstStyle/>
          <a:p>
            <a:pPr indent="0" marL="0">
              <a:lnSpc>
                <a:spcPts val="5750"/>
              </a:lnSpc>
              <a:buNone/>
            </a:pPr>
            <a:r>
              <a:rPr lang="en-US" sz="4600" b="1" spc="-92" kern="0" dirty="0">
                <a:solidFill>
                  <a:srgbClr val="FF8AAF"/>
                </a:solidFill>
                <a:latin typeface="Petrona" pitchFamily="34" charset="0"/>
                <a:ea typeface="Petrona" pitchFamily="34" charset="-122"/>
                <a:cs typeface="Petrona" pitchFamily="34" charset="-120"/>
              </a:rPr>
              <a:t>Luisteren naar elkaar</a:t>
            </a:r>
            <a:endParaRPr lang="en-US" sz="4600" dirty="0"/>
          </a:p>
        </p:txBody>
      </p:sp>
      <p:sp>
        <p:nvSpPr>
          <p:cNvPr id="4" name="Shape 1"/>
          <p:cNvSpPr/>
          <p:nvPr/>
        </p:nvSpPr>
        <p:spPr>
          <a:xfrm>
            <a:off x="780098" y="4716780"/>
            <a:ext cx="501491" cy="501491"/>
          </a:xfrm>
          <a:prstGeom prst="roundRect">
            <a:avLst>
              <a:gd name="adj" fmla="val 18668"/>
            </a:avLst>
          </a:prstGeom>
          <a:solidFill>
            <a:srgbClr val="2F1D63"/>
          </a:solidFill>
          <a:ln w="7620">
            <a:solidFill>
              <a:srgbClr val="48367C"/>
            </a:solidFill>
            <a:prstDash val="solid"/>
          </a:ln>
        </p:spPr>
      </p:sp>
      <p:sp>
        <p:nvSpPr>
          <p:cNvPr id="5" name="Text 2"/>
          <p:cNvSpPr/>
          <p:nvPr/>
        </p:nvSpPr>
        <p:spPr>
          <a:xfrm>
            <a:off x="959167" y="4791908"/>
            <a:ext cx="143232"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1</a:t>
            </a:r>
            <a:endParaRPr lang="en-US" sz="2750" dirty="0"/>
          </a:p>
        </p:txBody>
      </p:sp>
      <p:sp>
        <p:nvSpPr>
          <p:cNvPr id="6" name="Text 3"/>
          <p:cNvSpPr/>
          <p:nvPr/>
        </p:nvSpPr>
        <p:spPr>
          <a:xfrm>
            <a:off x="1504474" y="4716780"/>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1. Aandacht geven</a:t>
            </a:r>
            <a:endParaRPr lang="en-US" sz="2300" dirty="0"/>
          </a:p>
        </p:txBody>
      </p:sp>
      <p:sp>
        <p:nvSpPr>
          <p:cNvPr id="7" name="Text 4"/>
          <p:cNvSpPr/>
          <p:nvPr/>
        </p:nvSpPr>
        <p:spPr>
          <a:xfrm>
            <a:off x="1504474" y="5216128"/>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Stel je voor dat je vriendje iets wil vertellen. Laat hem uitpraten en kijk hem aan.</a:t>
            </a:r>
            <a:endParaRPr lang="en-US" sz="1750" dirty="0"/>
          </a:p>
        </p:txBody>
      </p:sp>
      <p:sp>
        <p:nvSpPr>
          <p:cNvPr id="8" name="Shape 5"/>
          <p:cNvSpPr/>
          <p:nvPr/>
        </p:nvSpPr>
        <p:spPr>
          <a:xfrm>
            <a:off x="7426642" y="4716780"/>
            <a:ext cx="501491" cy="501491"/>
          </a:xfrm>
          <a:prstGeom prst="roundRect">
            <a:avLst>
              <a:gd name="adj" fmla="val 18668"/>
            </a:avLst>
          </a:prstGeom>
          <a:solidFill>
            <a:srgbClr val="2F1D63"/>
          </a:solidFill>
          <a:ln w="7620">
            <a:solidFill>
              <a:srgbClr val="48367C"/>
            </a:solidFill>
            <a:prstDash val="solid"/>
          </a:ln>
        </p:spPr>
      </p:sp>
      <p:sp>
        <p:nvSpPr>
          <p:cNvPr id="9" name="Text 6"/>
          <p:cNvSpPr/>
          <p:nvPr/>
        </p:nvSpPr>
        <p:spPr>
          <a:xfrm>
            <a:off x="7581305" y="4791908"/>
            <a:ext cx="192048"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2</a:t>
            </a:r>
            <a:endParaRPr lang="en-US" sz="2750" dirty="0"/>
          </a:p>
        </p:txBody>
      </p:sp>
      <p:sp>
        <p:nvSpPr>
          <p:cNvPr id="10" name="Text 7"/>
          <p:cNvSpPr/>
          <p:nvPr/>
        </p:nvSpPr>
        <p:spPr>
          <a:xfrm>
            <a:off x="8151019" y="4716780"/>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2. Begrip tonen</a:t>
            </a:r>
            <a:endParaRPr lang="en-US" sz="2300" dirty="0"/>
          </a:p>
        </p:txBody>
      </p:sp>
      <p:sp>
        <p:nvSpPr>
          <p:cNvPr id="11" name="Text 8"/>
          <p:cNvSpPr/>
          <p:nvPr/>
        </p:nvSpPr>
        <p:spPr>
          <a:xfrm>
            <a:off x="8151019" y="5216128"/>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Probeer te begrijpen wat iemand anders bedoelt, ook al ben je het er niet mee eens.</a:t>
            </a:r>
            <a:endParaRPr lang="en-US" sz="1750" dirty="0"/>
          </a:p>
        </p:txBody>
      </p:sp>
      <p:sp>
        <p:nvSpPr>
          <p:cNvPr id="12" name="Shape 9"/>
          <p:cNvSpPr/>
          <p:nvPr/>
        </p:nvSpPr>
        <p:spPr>
          <a:xfrm>
            <a:off x="780098" y="6402943"/>
            <a:ext cx="501491" cy="501491"/>
          </a:xfrm>
          <a:prstGeom prst="roundRect">
            <a:avLst>
              <a:gd name="adj" fmla="val 18668"/>
            </a:avLst>
          </a:prstGeom>
          <a:solidFill>
            <a:srgbClr val="2F1D63"/>
          </a:solidFill>
          <a:ln w="7620">
            <a:solidFill>
              <a:srgbClr val="48367C"/>
            </a:solidFill>
            <a:prstDash val="solid"/>
          </a:ln>
        </p:spPr>
      </p:sp>
      <p:sp>
        <p:nvSpPr>
          <p:cNvPr id="13" name="Text 10"/>
          <p:cNvSpPr/>
          <p:nvPr/>
        </p:nvSpPr>
        <p:spPr>
          <a:xfrm>
            <a:off x="934998" y="6478072"/>
            <a:ext cx="191691"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3</a:t>
            </a:r>
            <a:endParaRPr lang="en-US" sz="2750" dirty="0"/>
          </a:p>
        </p:txBody>
      </p:sp>
      <p:sp>
        <p:nvSpPr>
          <p:cNvPr id="14" name="Text 11"/>
          <p:cNvSpPr/>
          <p:nvPr/>
        </p:nvSpPr>
        <p:spPr>
          <a:xfrm>
            <a:off x="1504474" y="6402943"/>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3. Niet onderbreken</a:t>
            </a:r>
            <a:endParaRPr lang="en-US" sz="2300" dirty="0"/>
          </a:p>
        </p:txBody>
      </p:sp>
      <p:sp>
        <p:nvSpPr>
          <p:cNvPr id="15" name="Text 12"/>
          <p:cNvSpPr/>
          <p:nvPr/>
        </p:nvSpPr>
        <p:spPr>
          <a:xfrm>
            <a:off x="1504474" y="6902291"/>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Wacht tot je vriendje klaar is met praten voordat je iets zegt.</a:t>
            </a:r>
            <a:endParaRPr lang="en-US" sz="1750" dirty="0"/>
          </a:p>
        </p:txBody>
      </p:sp>
      <p:sp>
        <p:nvSpPr>
          <p:cNvPr id="16" name="Shape 13"/>
          <p:cNvSpPr/>
          <p:nvPr/>
        </p:nvSpPr>
        <p:spPr>
          <a:xfrm>
            <a:off x="7426642" y="6402943"/>
            <a:ext cx="501491" cy="501491"/>
          </a:xfrm>
          <a:prstGeom prst="roundRect">
            <a:avLst>
              <a:gd name="adj" fmla="val 18668"/>
            </a:avLst>
          </a:prstGeom>
          <a:solidFill>
            <a:srgbClr val="2F1D63"/>
          </a:solidFill>
          <a:ln w="7620">
            <a:solidFill>
              <a:srgbClr val="48367C"/>
            </a:solidFill>
            <a:prstDash val="solid"/>
          </a:ln>
        </p:spPr>
      </p:sp>
      <p:sp>
        <p:nvSpPr>
          <p:cNvPr id="17" name="Text 14"/>
          <p:cNvSpPr/>
          <p:nvPr/>
        </p:nvSpPr>
        <p:spPr>
          <a:xfrm>
            <a:off x="7586305" y="6478072"/>
            <a:ext cx="182166" cy="351115"/>
          </a:xfrm>
          <a:prstGeom prst="rect">
            <a:avLst/>
          </a:prstGeom>
          <a:noFill/>
          <a:ln/>
        </p:spPr>
        <p:txBody>
          <a:bodyPr wrap="none" lIns="0" tIns="0" rIns="0" bIns="0" rtlCol="0" anchor="t"/>
          <a:lstStyle/>
          <a:p>
            <a:pPr algn="ctr" indent="0" marL="0">
              <a:lnSpc>
                <a:spcPts val="2750"/>
              </a:lnSpc>
              <a:buNone/>
            </a:pPr>
            <a:r>
              <a:rPr lang="en-US" sz="2750" b="1" spc="-55" kern="0" dirty="0">
                <a:solidFill>
                  <a:srgbClr val="E0D6DE"/>
                </a:solidFill>
                <a:latin typeface="Petrona" pitchFamily="34" charset="0"/>
                <a:ea typeface="Petrona" pitchFamily="34" charset="-122"/>
                <a:cs typeface="Petrona" pitchFamily="34" charset="-120"/>
              </a:rPr>
              <a:t>4</a:t>
            </a:r>
            <a:endParaRPr lang="en-US" sz="2750" dirty="0"/>
          </a:p>
        </p:txBody>
      </p:sp>
      <p:sp>
        <p:nvSpPr>
          <p:cNvPr id="18" name="Text 15"/>
          <p:cNvSpPr/>
          <p:nvPr/>
        </p:nvSpPr>
        <p:spPr>
          <a:xfrm>
            <a:off x="8151019" y="6402943"/>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4. Vragen stellen</a:t>
            </a:r>
            <a:endParaRPr lang="en-US" sz="2300" dirty="0"/>
          </a:p>
        </p:txBody>
      </p:sp>
      <p:sp>
        <p:nvSpPr>
          <p:cNvPr id="19" name="Text 16"/>
          <p:cNvSpPr/>
          <p:nvPr/>
        </p:nvSpPr>
        <p:spPr>
          <a:xfrm>
            <a:off x="8151019" y="6902291"/>
            <a:ext cx="5699284"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Stel vragen om zeker te weten dat je alles goed begrepen hebt.</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1211937"/>
            <a:ext cx="5954197"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Elkaar respecteren</a:t>
            </a:r>
            <a:endParaRPr lang="en-US" sz="4650" dirty="0"/>
          </a:p>
        </p:txBody>
      </p:sp>
      <p:sp>
        <p:nvSpPr>
          <p:cNvPr id="4" name="Shape 1"/>
          <p:cNvSpPr/>
          <p:nvPr/>
        </p:nvSpPr>
        <p:spPr>
          <a:xfrm>
            <a:off x="793790" y="2296358"/>
            <a:ext cx="4579263" cy="2428637"/>
          </a:xfrm>
          <a:prstGeom prst="roundRect">
            <a:avLst>
              <a:gd name="adj" fmla="val 3923"/>
            </a:avLst>
          </a:prstGeom>
          <a:solidFill>
            <a:srgbClr val="2F1D63"/>
          </a:solidFill>
          <a:ln w="7620">
            <a:solidFill>
              <a:srgbClr val="48367C"/>
            </a:solidFill>
            <a:prstDash val="solid"/>
          </a:ln>
        </p:spPr>
      </p:sp>
      <p:sp>
        <p:nvSpPr>
          <p:cNvPr id="5" name="Text 2"/>
          <p:cNvSpPr/>
          <p:nvPr/>
        </p:nvSpPr>
        <p:spPr>
          <a:xfrm>
            <a:off x="1028224" y="2530793"/>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Luister naar elkaar</a:t>
            </a:r>
            <a:endParaRPr lang="en-US" sz="2300" dirty="0"/>
          </a:p>
        </p:txBody>
      </p:sp>
      <p:sp>
        <p:nvSpPr>
          <p:cNvPr id="6" name="Text 3"/>
          <p:cNvSpPr/>
          <p:nvPr/>
        </p:nvSpPr>
        <p:spPr>
          <a:xfrm>
            <a:off x="1028224" y="3038951"/>
            <a:ext cx="4110395"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Iedereen heeft een eigen mening en gevoel. Het is belangrijk om naar elkaar te luisteren, ook als je het niet met elkaar eens bent.</a:t>
            </a:r>
            <a:endParaRPr lang="en-US" sz="1750" dirty="0"/>
          </a:p>
        </p:txBody>
      </p:sp>
      <p:sp>
        <p:nvSpPr>
          <p:cNvPr id="7" name="Shape 4"/>
          <p:cNvSpPr/>
          <p:nvPr/>
        </p:nvSpPr>
        <p:spPr>
          <a:xfrm>
            <a:off x="5599867" y="2296358"/>
            <a:ext cx="4579263" cy="2428637"/>
          </a:xfrm>
          <a:prstGeom prst="roundRect">
            <a:avLst>
              <a:gd name="adj" fmla="val 3923"/>
            </a:avLst>
          </a:prstGeom>
          <a:solidFill>
            <a:srgbClr val="2F1D63"/>
          </a:solidFill>
          <a:ln w="7620">
            <a:solidFill>
              <a:srgbClr val="48367C"/>
            </a:solidFill>
            <a:prstDash val="solid"/>
          </a:ln>
        </p:spPr>
      </p:sp>
      <p:sp>
        <p:nvSpPr>
          <p:cNvPr id="8" name="Text 5"/>
          <p:cNvSpPr/>
          <p:nvPr/>
        </p:nvSpPr>
        <p:spPr>
          <a:xfrm>
            <a:off x="5834301" y="2530793"/>
            <a:ext cx="3224093"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Wees aardig tegen elkaar</a:t>
            </a:r>
            <a:endParaRPr lang="en-US" sz="2300" dirty="0"/>
          </a:p>
        </p:txBody>
      </p:sp>
      <p:sp>
        <p:nvSpPr>
          <p:cNvPr id="9" name="Text 6"/>
          <p:cNvSpPr/>
          <p:nvPr/>
        </p:nvSpPr>
        <p:spPr>
          <a:xfrm>
            <a:off x="5834301" y="3038951"/>
            <a:ext cx="4110395" cy="1088708"/>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Gebruik geen scheldwoorden of beledigingen. Zorg ervoor dat je iedereen met respect behandelt.</a:t>
            </a:r>
            <a:endParaRPr lang="en-US" sz="1750" dirty="0"/>
          </a:p>
        </p:txBody>
      </p:sp>
      <p:sp>
        <p:nvSpPr>
          <p:cNvPr id="10" name="Shape 7"/>
          <p:cNvSpPr/>
          <p:nvPr/>
        </p:nvSpPr>
        <p:spPr>
          <a:xfrm>
            <a:off x="793790" y="4951809"/>
            <a:ext cx="4579263" cy="2065734"/>
          </a:xfrm>
          <a:prstGeom prst="roundRect">
            <a:avLst>
              <a:gd name="adj" fmla="val 4612"/>
            </a:avLst>
          </a:prstGeom>
          <a:solidFill>
            <a:srgbClr val="2F1D63"/>
          </a:solidFill>
          <a:ln w="7620">
            <a:solidFill>
              <a:srgbClr val="48367C"/>
            </a:solidFill>
            <a:prstDash val="solid"/>
          </a:ln>
        </p:spPr>
      </p:sp>
      <p:sp>
        <p:nvSpPr>
          <p:cNvPr id="11" name="Text 8"/>
          <p:cNvSpPr/>
          <p:nvPr/>
        </p:nvSpPr>
        <p:spPr>
          <a:xfrm>
            <a:off x="1028224" y="5186243"/>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Help elkaar</a:t>
            </a:r>
            <a:endParaRPr lang="en-US" sz="2300" dirty="0"/>
          </a:p>
        </p:txBody>
      </p:sp>
      <p:sp>
        <p:nvSpPr>
          <p:cNvPr id="12" name="Text 9"/>
          <p:cNvSpPr/>
          <p:nvPr/>
        </p:nvSpPr>
        <p:spPr>
          <a:xfrm>
            <a:off x="1028224" y="5694402"/>
            <a:ext cx="4110395" cy="1088708"/>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Als iemand hulp nodig heeft, help dan waar je kunt. Kleine dingen kunnen een groot verschil maken!</a:t>
            </a:r>
            <a:endParaRPr lang="en-US" sz="1750" dirty="0"/>
          </a:p>
        </p:txBody>
      </p:sp>
      <p:sp>
        <p:nvSpPr>
          <p:cNvPr id="13" name="Shape 10"/>
          <p:cNvSpPr/>
          <p:nvPr/>
        </p:nvSpPr>
        <p:spPr>
          <a:xfrm>
            <a:off x="5599867" y="4951809"/>
            <a:ext cx="4579263" cy="2065734"/>
          </a:xfrm>
          <a:prstGeom prst="roundRect">
            <a:avLst>
              <a:gd name="adj" fmla="val 4612"/>
            </a:avLst>
          </a:prstGeom>
          <a:solidFill>
            <a:srgbClr val="2F1D63"/>
          </a:solidFill>
          <a:ln w="7620">
            <a:solidFill>
              <a:srgbClr val="48367C"/>
            </a:solidFill>
            <a:prstDash val="solid"/>
          </a:ln>
        </p:spPr>
      </p:sp>
      <p:sp>
        <p:nvSpPr>
          <p:cNvPr id="14" name="Text 11"/>
          <p:cNvSpPr/>
          <p:nvPr/>
        </p:nvSpPr>
        <p:spPr>
          <a:xfrm>
            <a:off x="5834301" y="5186243"/>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Accepteer verschillen</a:t>
            </a:r>
            <a:endParaRPr lang="en-US" sz="2300" dirty="0"/>
          </a:p>
        </p:txBody>
      </p:sp>
      <p:sp>
        <p:nvSpPr>
          <p:cNvPr id="15" name="Text 12"/>
          <p:cNvSpPr/>
          <p:nvPr/>
        </p:nvSpPr>
        <p:spPr>
          <a:xfrm>
            <a:off x="5834301" y="5694402"/>
            <a:ext cx="4110395" cy="1088708"/>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We zijn allemaal uniek en hebben onze eigen interesses en talenten. Dit maakt ons klas leuker!</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86301"/>
          </a:xfrm>
          <a:prstGeom prst="rect">
            <a:avLst/>
          </a:prstGeom>
        </p:spPr>
      </p:pic>
      <p:sp>
        <p:nvSpPr>
          <p:cNvPr id="3" name="Text 0"/>
          <p:cNvSpPr/>
          <p:nvPr/>
        </p:nvSpPr>
        <p:spPr>
          <a:xfrm>
            <a:off x="780098" y="3400425"/>
            <a:ext cx="7625953" cy="731282"/>
          </a:xfrm>
          <a:prstGeom prst="rect">
            <a:avLst/>
          </a:prstGeom>
          <a:noFill/>
          <a:ln/>
        </p:spPr>
        <p:txBody>
          <a:bodyPr wrap="none" lIns="0" tIns="0" rIns="0" bIns="0" rtlCol="0" anchor="t"/>
          <a:lstStyle/>
          <a:p>
            <a:pPr indent="0" marL="0">
              <a:lnSpc>
                <a:spcPts val="5750"/>
              </a:lnSpc>
              <a:buNone/>
            </a:pPr>
            <a:r>
              <a:rPr lang="en-US" sz="4600" b="1" spc="-92" kern="0" dirty="0">
                <a:solidFill>
                  <a:srgbClr val="FF8AAF"/>
                </a:solidFill>
                <a:latin typeface="Petrona" pitchFamily="34" charset="0"/>
                <a:ea typeface="Petrona" pitchFamily="34" charset="-122"/>
                <a:cs typeface="Petrona" pitchFamily="34" charset="-120"/>
              </a:rPr>
              <a:t>Vriendelijk zijn voor iedereen</a:t>
            </a:r>
            <a:endParaRPr lang="en-US" sz="4600" dirty="0"/>
          </a:p>
        </p:txBody>
      </p:sp>
      <p:sp>
        <p:nvSpPr>
          <p:cNvPr id="4" name="Shape 1"/>
          <p:cNvSpPr/>
          <p:nvPr/>
        </p:nvSpPr>
        <p:spPr>
          <a:xfrm>
            <a:off x="780098" y="4716780"/>
            <a:ext cx="390049" cy="390049"/>
          </a:xfrm>
          <a:prstGeom prst="roundRect">
            <a:avLst>
              <a:gd name="adj" fmla="val 24002"/>
            </a:avLst>
          </a:prstGeom>
          <a:solidFill>
            <a:srgbClr val="2F1D63"/>
          </a:solidFill>
          <a:ln w="7620">
            <a:solidFill>
              <a:srgbClr val="48367C"/>
            </a:solidFill>
            <a:prstDash val="solid"/>
          </a:ln>
        </p:spPr>
      </p:sp>
      <p:sp>
        <p:nvSpPr>
          <p:cNvPr id="5" name="Text 2"/>
          <p:cNvSpPr/>
          <p:nvPr/>
        </p:nvSpPr>
        <p:spPr>
          <a:xfrm>
            <a:off x="1393031" y="4716780"/>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Lach naar iedereen</a:t>
            </a:r>
            <a:endParaRPr lang="en-US" sz="2300" dirty="0"/>
          </a:p>
        </p:txBody>
      </p:sp>
      <p:sp>
        <p:nvSpPr>
          <p:cNvPr id="6" name="Text 3"/>
          <p:cNvSpPr/>
          <p:nvPr/>
        </p:nvSpPr>
        <p:spPr>
          <a:xfrm>
            <a:off x="1393031" y="5216128"/>
            <a:ext cx="5810726"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Zelfs als je iemand niet zo goed kent, kan een glimlach iemand zijn dag opvrolijken.</a:t>
            </a:r>
            <a:endParaRPr lang="en-US" sz="1750" dirty="0"/>
          </a:p>
        </p:txBody>
      </p:sp>
      <p:sp>
        <p:nvSpPr>
          <p:cNvPr id="7" name="Shape 4"/>
          <p:cNvSpPr/>
          <p:nvPr/>
        </p:nvSpPr>
        <p:spPr>
          <a:xfrm>
            <a:off x="7426642" y="4716780"/>
            <a:ext cx="390049" cy="390049"/>
          </a:xfrm>
          <a:prstGeom prst="roundRect">
            <a:avLst>
              <a:gd name="adj" fmla="val 24002"/>
            </a:avLst>
          </a:prstGeom>
          <a:solidFill>
            <a:srgbClr val="2F1D63"/>
          </a:solidFill>
          <a:ln w="7620">
            <a:solidFill>
              <a:srgbClr val="48367C"/>
            </a:solidFill>
            <a:prstDash val="solid"/>
          </a:ln>
        </p:spPr>
      </p:sp>
      <p:sp>
        <p:nvSpPr>
          <p:cNvPr id="8" name="Text 5"/>
          <p:cNvSpPr/>
          <p:nvPr/>
        </p:nvSpPr>
        <p:spPr>
          <a:xfrm>
            <a:off x="8039576" y="4716780"/>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Zeg hallo</a:t>
            </a:r>
            <a:endParaRPr lang="en-US" sz="2300" dirty="0"/>
          </a:p>
        </p:txBody>
      </p:sp>
      <p:sp>
        <p:nvSpPr>
          <p:cNvPr id="9" name="Text 6"/>
          <p:cNvSpPr/>
          <p:nvPr/>
        </p:nvSpPr>
        <p:spPr>
          <a:xfrm>
            <a:off x="8039576" y="5216128"/>
            <a:ext cx="5810726" cy="356592"/>
          </a:xfrm>
          <a:prstGeom prst="rect">
            <a:avLst/>
          </a:prstGeom>
          <a:noFill/>
          <a:ln/>
        </p:spPr>
        <p:txBody>
          <a:bodyPr wrap="non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Een simpele "hallo" kan een grote impact hebben.</a:t>
            </a:r>
            <a:endParaRPr lang="en-US" sz="1750" dirty="0"/>
          </a:p>
        </p:txBody>
      </p:sp>
      <p:sp>
        <p:nvSpPr>
          <p:cNvPr id="10" name="Shape 7"/>
          <p:cNvSpPr/>
          <p:nvPr/>
        </p:nvSpPr>
        <p:spPr>
          <a:xfrm>
            <a:off x="780098" y="6402943"/>
            <a:ext cx="390049" cy="390049"/>
          </a:xfrm>
          <a:prstGeom prst="roundRect">
            <a:avLst>
              <a:gd name="adj" fmla="val 24002"/>
            </a:avLst>
          </a:prstGeom>
          <a:solidFill>
            <a:srgbClr val="2F1D63"/>
          </a:solidFill>
          <a:ln w="7620">
            <a:solidFill>
              <a:srgbClr val="48367C"/>
            </a:solidFill>
            <a:prstDash val="solid"/>
          </a:ln>
        </p:spPr>
      </p:sp>
      <p:sp>
        <p:nvSpPr>
          <p:cNvPr id="11" name="Text 8"/>
          <p:cNvSpPr/>
          <p:nvPr/>
        </p:nvSpPr>
        <p:spPr>
          <a:xfrm>
            <a:off x="1393031" y="6402943"/>
            <a:ext cx="2925604"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Wees behulpzaam</a:t>
            </a:r>
            <a:endParaRPr lang="en-US" sz="2300" dirty="0"/>
          </a:p>
        </p:txBody>
      </p:sp>
      <p:sp>
        <p:nvSpPr>
          <p:cNvPr id="12" name="Text 9"/>
          <p:cNvSpPr/>
          <p:nvPr/>
        </p:nvSpPr>
        <p:spPr>
          <a:xfrm>
            <a:off x="1393031" y="6902291"/>
            <a:ext cx="5810726" cy="713184"/>
          </a:xfrm>
          <a:prstGeom prst="rect">
            <a:avLst/>
          </a:prstGeom>
          <a:noFill/>
          <a:ln/>
        </p:spPr>
        <p:txBody>
          <a:bodyPr wrap="squar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Help iemand met zijn of haar tas of open de deur voor iemand.</a:t>
            </a:r>
            <a:endParaRPr lang="en-US" sz="1750" dirty="0"/>
          </a:p>
        </p:txBody>
      </p:sp>
      <p:sp>
        <p:nvSpPr>
          <p:cNvPr id="13" name="Shape 10"/>
          <p:cNvSpPr/>
          <p:nvPr/>
        </p:nvSpPr>
        <p:spPr>
          <a:xfrm>
            <a:off x="7426642" y="6402943"/>
            <a:ext cx="390049" cy="390049"/>
          </a:xfrm>
          <a:prstGeom prst="roundRect">
            <a:avLst>
              <a:gd name="adj" fmla="val 24002"/>
            </a:avLst>
          </a:prstGeom>
          <a:solidFill>
            <a:srgbClr val="2F1D63"/>
          </a:solidFill>
          <a:ln w="7620">
            <a:solidFill>
              <a:srgbClr val="48367C"/>
            </a:solidFill>
            <a:prstDash val="solid"/>
          </a:ln>
        </p:spPr>
      </p:sp>
      <p:sp>
        <p:nvSpPr>
          <p:cNvPr id="14" name="Text 11"/>
          <p:cNvSpPr/>
          <p:nvPr/>
        </p:nvSpPr>
        <p:spPr>
          <a:xfrm>
            <a:off x="8039576" y="6402943"/>
            <a:ext cx="2990850" cy="365641"/>
          </a:xfrm>
          <a:prstGeom prst="rect">
            <a:avLst/>
          </a:prstGeom>
          <a:noFill/>
          <a:ln/>
        </p:spPr>
        <p:txBody>
          <a:bodyPr wrap="none" lIns="0" tIns="0" rIns="0" bIns="0" rtlCol="0" anchor="t"/>
          <a:lstStyle/>
          <a:p>
            <a:pPr indent="0" marL="0">
              <a:lnSpc>
                <a:spcPts val="2850"/>
              </a:lnSpc>
              <a:buNone/>
            </a:pPr>
            <a:r>
              <a:rPr lang="en-US" sz="2300" b="1" spc="-46" kern="0" dirty="0">
                <a:solidFill>
                  <a:srgbClr val="E0D6DE"/>
                </a:solidFill>
                <a:latin typeface="Petrona" pitchFamily="34" charset="0"/>
                <a:ea typeface="Petrona" pitchFamily="34" charset="-122"/>
                <a:cs typeface="Petrona" pitchFamily="34" charset="-120"/>
              </a:rPr>
              <a:t>Laat iedereen meedoen</a:t>
            </a:r>
            <a:endParaRPr lang="en-US" sz="2300" dirty="0"/>
          </a:p>
        </p:txBody>
      </p:sp>
      <p:sp>
        <p:nvSpPr>
          <p:cNvPr id="15" name="Text 12"/>
          <p:cNvSpPr/>
          <p:nvPr/>
        </p:nvSpPr>
        <p:spPr>
          <a:xfrm>
            <a:off x="8039576" y="6902291"/>
            <a:ext cx="5810726" cy="356592"/>
          </a:xfrm>
          <a:prstGeom prst="rect">
            <a:avLst/>
          </a:prstGeom>
          <a:noFill/>
          <a:ln/>
        </p:spPr>
        <p:txBody>
          <a:bodyPr wrap="none" lIns="0" tIns="0" rIns="0" bIns="0" rtlCol="0" anchor="t"/>
          <a:lstStyle/>
          <a:p>
            <a:pPr indent="0" marL="0">
              <a:lnSpc>
                <a:spcPts val="2800"/>
              </a:lnSpc>
              <a:buNone/>
            </a:pPr>
            <a:r>
              <a:rPr lang="en-US" sz="1750" spc="-35" kern="0" dirty="0">
                <a:solidFill>
                  <a:srgbClr val="E0D6DE"/>
                </a:solidFill>
                <a:latin typeface="Inter" pitchFamily="34" charset="0"/>
                <a:ea typeface="Inter" pitchFamily="34" charset="-122"/>
                <a:cs typeface="Inter" pitchFamily="34" charset="-120"/>
              </a:rPr>
              <a:t>Sluit niemand uit tijdens het spelen of tijdens de pauze.</a:t>
            </a:r>
            <a:endParaRPr lang="en-US" sz="1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20447" y="567452"/>
            <a:ext cx="8334256" cy="675442"/>
          </a:xfrm>
          <a:prstGeom prst="rect">
            <a:avLst/>
          </a:prstGeom>
          <a:noFill/>
          <a:ln/>
        </p:spPr>
        <p:txBody>
          <a:bodyPr wrap="none" lIns="0" tIns="0" rIns="0" bIns="0" rtlCol="0" anchor="t"/>
          <a:lstStyle/>
          <a:p>
            <a:pPr indent="0" marL="0">
              <a:lnSpc>
                <a:spcPts val="5300"/>
              </a:lnSpc>
              <a:buNone/>
            </a:pPr>
            <a:r>
              <a:rPr lang="en-US" sz="4250" b="1" spc="-85" kern="0" dirty="0">
                <a:solidFill>
                  <a:srgbClr val="FF8AAF"/>
                </a:solidFill>
                <a:latin typeface="Petrona" pitchFamily="34" charset="0"/>
                <a:ea typeface="Petrona" pitchFamily="34" charset="-122"/>
                <a:cs typeface="Petrona" pitchFamily="34" charset="-120"/>
              </a:rPr>
              <a:t>Problemen oplossen zonder geweld</a:t>
            </a:r>
            <a:endParaRPr lang="en-US" sz="4250" dirty="0"/>
          </a:p>
        </p:txBody>
      </p:sp>
      <p:sp>
        <p:nvSpPr>
          <p:cNvPr id="3" name="Shape 1"/>
          <p:cNvSpPr/>
          <p:nvPr/>
        </p:nvSpPr>
        <p:spPr>
          <a:xfrm>
            <a:off x="720447" y="1654612"/>
            <a:ext cx="1648658" cy="1202174"/>
          </a:xfrm>
          <a:prstGeom prst="roundRect">
            <a:avLst>
              <a:gd name="adj" fmla="val 7192"/>
            </a:avLst>
          </a:prstGeom>
          <a:solidFill>
            <a:srgbClr val="2F1D63"/>
          </a:solidFill>
          <a:ln w="7620">
            <a:solidFill>
              <a:srgbClr val="48367C"/>
            </a:solidFill>
            <a:prstDash val="solid"/>
          </a:ln>
        </p:spPr>
      </p:sp>
      <p:sp>
        <p:nvSpPr>
          <p:cNvPr id="4" name="Text 2"/>
          <p:cNvSpPr/>
          <p:nvPr/>
        </p:nvSpPr>
        <p:spPr>
          <a:xfrm>
            <a:off x="933926" y="2049899"/>
            <a:ext cx="105013" cy="411599"/>
          </a:xfrm>
          <a:prstGeom prst="rect">
            <a:avLst/>
          </a:prstGeom>
          <a:noFill/>
          <a:ln/>
        </p:spPr>
        <p:txBody>
          <a:bodyPr wrap="none" lIns="0" tIns="0" rIns="0" bIns="0" rtlCol="0" anchor="t"/>
          <a:lstStyle/>
          <a:p>
            <a:pPr algn="ctr" indent="0" marL="0">
              <a:lnSpc>
                <a:spcPts val="3200"/>
              </a:lnSpc>
              <a:buNone/>
            </a:pPr>
            <a:r>
              <a:rPr lang="en-US" sz="2000" b="1" spc="-41" kern="0" dirty="0">
                <a:solidFill>
                  <a:srgbClr val="E0D6DE"/>
                </a:solidFill>
                <a:latin typeface="Petrona" pitchFamily="34" charset="0"/>
                <a:ea typeface="Petrona" pitchFamily="34" charset="-122"/>
                <a:cs typeface="Petrona" pitchFamily="34" charset="-120"/>
              </a:rPr>
              <a:t>1</a:t>
            </a:r>
            <a:endParaRPr lang="en-US" sz="2000" dirty="0"/>
          </a:p>
        </p:txBody>
      </p:sp>
      <p:sp>
        <p:nvSpPr>
          <p:cNvPr id="5" name="Text 3"/>
          <p:cNvSpPr/>
          <p:nvPr/>
        </p:nvSpPr>
        <p:spPr>
          <a:xfrm>
            <a:off x="2574965" y="1860471"/>
            <a:ext cx="2701885" cy="337661"/>
          </a:xfrm>
          <a:prstGeom prst="rect">
            <a:avLst/>
          </a:prstGeom>
          <a:noFill/>
          <a:ln/>
        </p:spPr>
        <p:txBody>
          <a:bodyPr wrap="none" lIns="0" tIns="0" rIns="0" bIns="0" rtlCol="0" anchor="t"/>
          <a:lstStyle/>
          <a:p>
            <a:pPr algn="l" indent="0" marL="0">
              <a:lnSpc>
                <a:spcPts val="2650"/>
              </a:lnSpc>
              <a:buNone/>
            </a:pPr>
            <a:r>
              <a:rPr lang="en-US" sz="2100" b="1" spc="-43" kern="0" dirty="0">
                <a:solidFill>
                  <a:srgbClr val="E0D6DE"/>
                </a:solidFill>
                <a:latin typeface="Petrona" pitchFamily="34" charset="0"/>
                <a:ea typeface="Petrona" pitchFamily="34" charset="-122"/>
                <a:cs typeface="Petrona" pitchFamily="34" charset="-120"/>
              </a:rPr>
              <a:t>Praat erover</a:t>
            </a:r>
            <a:endParaRPr lang="en-US" sz="2100" dirty="0"/>
          </a:p>
        </p:txBody>
      </p:sp>
      <p:sp>
        <p:nvSpPr>
          <p:cNvPr id="6" name="Text 4"/>
          <p:cNvSpPr/>
          <p:nvPr/>
        </p:nvSpPr>
        <p:spPr>
          <a:xfrm>
            <a:off x="2574965" y="2321600"/>
            <a:ext cx="4207312" cy="329327"/>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Vertel een volwassene wat er aan de hand is.</a:t>
            </a:r>
            <a:endParaRPr lang="en-US" sz="1600" dirty="0"/>
          </a:p>
        </p:txBody>
      </p:sp>
      <p:sp>
        <p:nvSpPr>
          <p:cNvPr id="7" name="Shape 5"/>
          <p:cNvSpPr/>
          <p:nvPr/>
        </p:nvSpPr>
        <p:spPr>
          <a:xfrm>
            <a:off x="2471976" y="2847261"/>
            <a:ext cx="11335107" cy="11430"/>
          </a:xfrm>
          <a:prstGeom prst="roundRect">
            <a:avLst>
              <a:gd name="adj" fmla="val 756443"/>
            </a:avLst>
          </a:prstGeom>
          <a:solidFill>
            <a:srgbClr val="48367C"/>
          </a:solidFill>
          <a:ln/>
        </p:spPr>
      </p:sp>
      <p:sp>
        <p:nvSpPr>
          <p:cNvPr id="8" name="Shape 6"/>
          <p:cNvSpPr/>
          <p:nvPr/>
        </p:nvSpPr>
        <p:spPr>
          <a:xfrm>
            <a:off x="720447" y="2959656"/>
            <a:ext cx="3297317" cy="1202174"/>
          </a:xfrm>
          <a:prstGeom prst="roundRect">
            <a:avLst>
              <a:gd name="adj" fmla="val 7192"/>
            </a:avLst>
          </a:prstGeom>
          <a:solidFill>
            <a:srgbClr val="2F1D63"/>
          </a:solidFill>
          <a:ln w="7620">
            <a:solidFill>
              <a:srgbClr val="48367C"/>
            </a:solidFill>
            <a:prstDash val="solid"/>
          </a:ln>
        </p:spPr>
      </p:sp>
      <p:sp>
        <p:nvSpPr>
          <p:cNvPr id="9" name="Text 7"/>
          <p:cNvSpPr/>
          <p:nvPr/>
        </p:nvSpPr>
        <p:spPr>
          <a:xfrm>
            <a:off x="933926" y="3354943"/>
            <a:ext cx="140732" cy="411599"/>
          </a:xfrm>
          <a:prstGeom prst="rect">
            <a:avLst/>
          </a:prstGeom>
          <a:noFill/>
          <a:ln/>
        </p:spPr>
        <p:txBody>
          <a:bodyPr wrap="none" lIns="0" tIns="0" rIns="0" bIns="0" rtlCol="0" anchor="t"/>
          <a:lstStyle/>
          <a:p>
            <a:pPr algn="ctr" indent="0" marL="0">
              <a:lnSpc>
                <a:spcPts val="3200"/>
              </a:lnSpc>
              <a:buNone/>
            </a:pPr>
            <a:r>
              <a:rPr lang="en-US" sz="2000" b="1" spc="-41" kern="0" dirty="0">
                <a:solidFill>
                  <a:srgbClr val="E0D6DE"/>
                </a:solidFill>
                <a:latin typeface="Petrona" pitchFamily="34" charset="0"/>
                <a:ea typeface="Petrona" pitchFamily="34" charset="-122"/>
                <a:cs typeface="Petrona" pitchFamily="34" charset="-120"/>
              </a:rPr>
              <a:t>2</a:t>
            </a:r>
            <a:endParaRPr lang="en-US" sz="2000" dirty="0"/>
          </a:p>
        </p:txBody>
      </p:sp>
      <p:sp>
        <p:nvSpPr>
          <p:cNvPr id="10" name="Text 8"/>
          <p:cNvSpPr/>
          <p:nvPr/>
        </p:nvSpPr>
        <p:spPr>
          <a:xfrm>
            <a:off x="4223623" y="3165515"/>
            <a:ext cx="2701885" cy="337661"/>
          </a:xfrm>
          <a:prstGeom prst="rect">
            <a:avLst/>
          </a:prstGeom>
          <a:noFill/>
          <a:ln/>
        </p:spPr>
        <p:txBody>
          <a:bodyPr wrap="none" lIns="0" tIns="0" rIns="0" bIns="0" rtlCol="0" anchor="t"/>
          <a:lstStyle/>
          <a:p>
            <a:pPr algn="l" indent="0" marL="0">
              <a:lnSpc>
                <a:spcPts val="2650"/>
              </a:lnSpc>
              <a:buNone/>
            </a:pPr>
            <a:r>
              <a:rPr lang="en-US" sz="2100" b="1" spc="-43" kern="0" dirty="0">
                <a:solidFill>
                  <a:srgbClr val="E0D6DE"/>
                </a:solidFill>
                <a:latin typeface="Petrona" pitchFamily="34" charset="0"/>
                <a:ea typeface="Petrona" pitchFamily="34" charset="-122"/>
                <a:cs typeface="Petrona" pitchFamily="34" charset="-120"/>
              </a:rPr>
              <a:t>Zoek een oplossing</a:t>
            </a:r>
            <a:endParaRPr lang="en-US" sz="2100" dirty="0"/>
          </a:p>
        </p:txBody>
      </p:sp>
      <p:sp>
        <p:nvSpPr>
          <p:cNvPr id="11" name="Text 9"/>
          <p:cNvSpPr/>
          <p:nvPr/>
        </p:nvSpPr>
        <p:spPr>
          <a:xfrm>
            <a:off x="4223623" y="3626644"/>
            <a:ext cx="3748683" cy="329327"/>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Probeer samen een oplossing te vinden.</a:t>
            </a:r>
            <a:endParaRPr lang="en-US" sz="1600" dirty="0"/>
          </a:p>
        </p:txBody>
      </p:sp>
      <p:sp>
        <p:nvSpPr>
          <p:cNvPr id="12" name="Shape 10"/>
          <p:cNvSpPr/>
          <p:nvPr/>
        </p:nvSpPr>
        <p:spPr>
          <a:xfrm>
            <a:off x="4120634" y="4152305"/>
            <a:ext cx="9686449" cy="11430"/>
          </a:xfrm>
          <a:prstGeom prst="roundRect">
            <a:avLst>
              <a:gd name="adj" fmla="val 756443"/>
            </a:avLst>
          </a:prstGeom>
          <a:solidFill>
            <a:srgbClr val="48367C"/>
          </a:solidFill>
          <a:ln/>
        </p:spPr>
      </p:sp>
      <p:sp>
        <p:nvSpPr>
          <p:cNvPr id="13" name="Shape 11"/>
          <p:cNvSpPr/>
          <p:nvPr/>
        </p:nvSpPr>
        <p:spPr>
          <a:xfrm>
            <a:off x="720447" y="4264700"/>
            <a:ext cx="4945975" cy="1202174"/>
          </a:xfrm>
          <a:prstGeom prst="roundRect">
            <a:avLst>
              <a:gd name="adj" fmla="val 7192"/>
            </a:avLst>
          </a:prstGeom>
          <a:solidFill>
            <a:srgbClr val="2F1D63"/>
          </a:solidFill>
          <a:ln w="7620">
            <a:solidFill>
              <a:srgbClr val="48367C"/>
            </a:solidFill>
            <a:prstDash val="solid"/>
          </a:ln>
        </p:spPr>
      </p:sp>
      <p:sp>
        <p:nvSpPr>
          <p:cNvPr id="14" name="Text 12"/>
          <p:cNvSpPr/>
          <p:nvPr/>
        </p:nvSpPr>
        <p:spPr>
          <a:xfrm>
            <a:off x="933926" y="4659987"/>
            <a:ext cx="140494" cy="411599"/>
          </a:xfrm>
          <a:prstGeom prst="rect">
            <a:avLst/>
          </a:prstGeom>
          <a:noFill/>
          <a:ln/>
        </p:spPr>
        <p:txBody>
          <a:bodyPr wrap="none" lIns="0" tIns="0" rIns="0" bIns="0" rtlCol="0" anchor="t"/>
          <a:lstStyle/>
          <a:p>
            <a:pPr algn="ctr" indent="0" marL="0">
              <a:lnSpc>
                <a:spcPts val="3200"/>
              </a:lnSpc>
              <a:buNone/>
            </a:pPr>
            <a:r>
              <a:rPr lang="en-US" sz="2000" b="1" spc="-41" kern="0" dirty="0">
                <a:solidFill>
                  <a:srgbClr val="E0D6DE"/>
                </a:solidFill>
                <a:latin typeface="Petrona" pitchFamily="34" charset="0"/>
                <a:ea typeface="Petrona" pitchFamily="34" charset="-122"/>
                <a:cs typeface="Petrona" pitchFamily="34" charset="-120"/>
              </a:rPr>
              <a:t>3</a:t>
            </a:r>
            <a:endParaRPr lang="en-US" sz="2000" dirty="0"/>
          </a:p>
        </p:txBody>
      </p:sp>
      <p:sp>
        <p:nvSpPr>
          <p:cNvPr id="15" name="Text 13"/>
          <p:cNvSpPr/>
          <p:nvPr/>
        </p:nvSpPr>
        <p:spPr>
          <a:xfrm>
            <a:off x="5872282" y="4470559"/>
            <a:ext cx="2683907" cy="337661"/>
          </a:xfrm>
          <a:prstGeom prst="rect">
            <a:avLst/>
          </a:prstGeom>
          <a:noFill/>
          <a:ln/>
        </p:spPr>
        <p:txBody>
          <a:bodyPr wrap="none" lIns="0" tIns="0" rIns="0" bIns="0" rtlCol="0" anchor="t"/>
          <a:lstStyle/>
          <a:p>
            <a:pPr algn="l" indent="0" marL="0">
              <a:lnSpc>
                <a:spcPts val="2650"/>
              </a:lnSpc>
              <a:buNone/>
            </a:pPr>
            <a:r>
              <a:rPr lang="en-US" sz="2100" b="1" spc="-43" kern="0" dirty="0">
                <a:solidFill>
                  <a:srgbClr val="E0D6DE"/>
                </a:solidFill>
                <a:latin typeface="Petrona" pitchFamily="34" charset="0"/>
                <a:ea typeface="Petrona" pitchFamily="34" charset="-122"/>
                <a:cs typeface="Petrona" pitchFamily="34" charset="-120"/>
              </a:rPr>
              <a:t>Blijf kalm</a:t>
            </a:r>
            <a:endParaRPr lang="en-US" sz="2100" dirty="0"/>
          </a:p>
        </p:txBody>
      </p:sp>
      <p:sp>
        <p:nvSpPr>
          <p:cNvPr id="16" name="Text 14"/>
          <p:cNvSpPr/>
          <p:nvPr/>
        </p:nvSpPr>
        <p:spPr>
          <a:xfrm>
            <a:off x="5872282" y="4931688"/>
            <a:ext cx="2683907" cy="329327"/>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Wordt niet boos of agressief.</a:t>
            </a:r>
            <a:endParaRPr lang="en-US" sz="1600" dirty="0"/>
          </a:p>
        </p:txBody>
      </p:sp>
      <p:sp>
        <p:nvSpPr>
          <p:cNvPr id="17" name="Shape 15"/>
          <p:cNvSpPr/>
          <p:nvPr/>
        </p:nvSpPr>
        <p:spPr>
          <a:xfrm>
            <a:off x="5769293" y="5457349"/>
            <a:ext cx="8037790" cy="11430"/>
          </a:xfrm>
          <a:prstGeom prst="roundRect">
            <a:avLst>
              <a:gd name="adj" fmla="val 756443"/>
            </a:avLst>
          </a:prstGeom>
          <a:solidFill>
            <a:srgbClr val="48367C"/>
          </a:solidFill>
          <a:ln/>
        </p:spPr>
      </p:sp>
      <p:sp>
        <p:nvSpPr>
          <p:cNvPr id="18" name="Shape 16"/>
          <p:cNvSpPr/>
          <p:nvPr/>
        </p:nvSpPr>
        <p:spPr>
          <a:xfrm>
            <a:off x="720447" y="5569744"/>
            <a:ext cx="6594753" cy="1202174"/>
          </a:xfrm>
          <a:prstGeom prst="roundRect">
            <a:avLst>
              <a:gd name="adj" fmla="val 7192"/>
            </a:avLst>
          </a:prstGeom>
          <a:solidFill>
            <a:srgbClr val="2F1D63"/>
          </a:solidFill>
          <a:ln w="7620">
            <a:solidFill>
              <a:srgbClr val="48367C"/>
            </a:solidFill>
            <a:prstDash val="solid"/>
          </a:ln>
        </p:spPr>
      </p:sp>
      <p:sp>
        <p:nvSpPr>
          <p:cNvPr id="19" name="Text 17"/>
          <p:cNvSpPr/>
          <p:nvPr/>
        </p:nvSpPr>
        <p:spPr>
          <a:xfrm>
            <a:off x="933926" y="5965031"/>
            <a:ext cx="133588" cy="411599"/>
          </a:xfrm>
          <a:prstGeom prst="rect">
            <a:avLst/>
          </a:prstGeom>
          <a:noFill/>
          <a:ln/>
        </p:spPr>
        <p:txBody>
          <a:bodyPr wrap="none" lIns="0" tIns="0" rIns="0" bIns="0" rtlCol="0" anchor="t"/>
          <a:lstStyle/>
          <a:p>
            <a:pPr algn="ctr" indent="0" marL="0">
              <a:lnSpc>
                <a:spcPts val="3200"/>
              </a:lnSpc>
              <a:buNone/>
            </a:pPr>
            <a:r>
              <a:rPr lang="en-US" sz="2000" b="1" spc="-41" kern="0" dirty="0">
                <a:solidFill>
                  <a:srgbClr val="E0D6DE"/>
                </a:solidFill>
                <a:latin typeface="Petrona" pitchFamily="34" charset="0"/>
                <a:ea typeface="Petrona" pitchFamily="34" charset="-122"/>
                <a:cs typeface="Petrona" pitchFamily="34" charset="-120"/>
              </a:rPr>
              <a:t>4</a:t>
            </a:r>
            <a:endParaRPr lang="en-US" sz="2000" dirty="0"/>
          </a:p>
        </p:txBody>
      </p:sp>
      <p:sp>
        <p:nvSpPr>
          <p:cNvPr id="20" name="Text 18"/>
          <p:cNvSpPr/>
          <p:nvPr/>
        </p:nvSpPr>
        <p:spPr>
          <a:xfrm>
            <a:off x="7521059" y="5775603"/>
            <a:ext cx="2701885" cy="337661"/>
          </a:xfrm>
          <a:prstGeom prst="rect">
            <a:avLst/>
          </a:prstGeom>
          <a:noFill/>
          <a:ln/>
        </p:spPr>
        <p:txBody>
          <a:bodyPr wrap="none" lIns="0" tIns="0" rIns="0" bIns="0" rtlCol="0" anchor="t"/>
          <a:lstStyle/>
          <a:p>
            <a:pPr algn="l" indent="0" marL="0">
              <a:lnSpc>
                <a:spcPts val="2650"/>
              </a:lnSpc>
              <a:buNone/>
            </a:pPr>
            <a:r>
              <a:rPr lang="en-US" sz="2100" b="1" spc="-43" kern="0" dirty="0">
                <a:solidFill>
                  <a:srgbClr val="E0D6DE"/>
                </a:solidFill>
                <a:latin typeface="Petrona" pitchFamily="34" charset="0"/>
                <a:ea typeface="Petrona" pitchFamily="34" charset="-122"/>
                <a:cs typeface="Petrona" pitchFamily="34" charset="-120"/>
              </a:rPr>
              <a:t>Wees respectvol</a:t>
            </a:r>
            <a:endParaRPr lang="en-US" sz="2100" dirty="0"/>
          </a:p>
        </p:txBody>
      </p:sp>
      <p:sp>
        <p:nvSpPr>
          <p:cNvPr id="21" name="Text 19"/>
          <p:cNvSpPr/>
          <p:nvPr/>
        </p:nvSpPr>
        <p:spPr>
          <a:xfrm>
            <a:off x="7521059" y="6236732"/>
            <a:ext cx="4638080" cy="329327"/>
          </a:xfrm>
          <a:prstGeom prst="rect">
            <a:avLst/>
          </a:prstGeom>
          <a:noFill/>
          <a:ln/>
        </p:spPr>
        <p:txBody>
          <a:bodyPr wrap="none" lIns="0" tIns="0" rIns="0" bIns="0" rtlCol="0" anchor="t"/>
          <a:lstStyle/>
          <a:p>
            <a:pPr algn="l" indent="0" marL="0">
              <a:lnSpc>
                <a:spcPts val="2550"/>
              </a:lnSpc>
              <a:buNone/>
            </a:pPr>
            <a:r>
              <a:rPr lang="en-US" sz="1600" spc="-32" kern="0" dirty="0">
                <a:solidFill>
                  <a:srgbClr val="E0D6DE"/>
                </a:solidFill>
                <a:latin typeface="Inter" pitchFamily="34" charset="0"/>
                <a:ea typeface="Inter" pitchFamily="34" charset="-122"/>
                <a:cs typeface="Inter" pitchFamily="34" charset="-120"/>
              </a:rPr>
              <a:t>Luister naar elkaar en probeer elkaar te begrijpen.</a:t>
            </a:r>
            <a:endParaRPr lang="en-US" sz="1600" dirty="0"/>
          </a:p>
        </p:txBody>
      </p:sp>
      <p:sp>
        <p:nvSpPr>
          <p:cNvPr id="22" name="Text 20"/>
          <p:cNvSpPr/>
          <p:nvPr/>
        </p:nvSpPr>
        <p:spPr>
          <a:xfrm>
            <a:off x="720447" y="7003494"/>
            <a:ext cx="13189506" cy="658654"/>
          </a:xfrm>
          <a:prstGeom prst="rect">
            <a:avLst/>
          </a:prstGeom>
          <a:noFill/>
          <a:ln/>
        </p:spPr>
        <p:txBody>
          <a:bodyPr wrap="square" lIns="0" tIns="0" rIns="0" bIns="0" rtlCol="0" anchor="t"/>
          <a:lstStyle/>
          <a:p>
            <a:pPr indent="0" marL="0">
              <a:lnSpc>
                <a:spcPts val="2550"/>
              </a:lnSpc>
              <a:buNone/>
            </a:pPr>
            <a:r>
              <a:rPr lang="en-US" sz="1600" spc="-32" kern="0" dirty="0">
                <a:solidFill>
                  <a:srgbClr val="E0D6DE"/>
                </a:solidFill>
                <a:latin typeface="Inter" pitchFamily="34" charset="0"/>
                <a:ea typeface="Inter" pitchFamily="34" charset="-122"/>
                <a:cs typeface="Inter" pitchFamily="34" charset="-120"/>
              </a:rPr>
              <a:t>Problemen oplossen zonder geweld is belangrijk. Wees kalm en rustig. Praat met iemand die je vertrouwt. Zoek samen naar een oplossing. Wees respectvol en luister naar elkaar.</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934760"/>
            <a:ext cx="5954197"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Wat heb je geleerd?</a:t>
            </a:r>
            <a:endParaRPr lang="en-US" sz="4650" dirty="0"/>
          </a:p>
        </p:txBody>
      </p:sp>
      <p:pic>
        <p:nvPicPr>
          <p:cNvPr id="3" name="Image 0" descr="preencoded.png">    </p:cNvPr>
          <p:cNvPicPr>
            <a:picLocks noChangeAspect="1"/>
          </p:cNvPicPr>
          <p:nvPr/>
        </p:nvPicPr>
        <p:blipFill>
          <a:blip r:embed="rId1"/>
          <a:stretch>
            <a:fillRect/>
          </a:stretch>
        </p:blipFill>
        <p:spPr>
          <a:xfrm>
            <a:off x="793790" y="2132648"/>
            <a:ext cx="4120753" cy="2546747"/>
          </a:xfrm>
          <a:prstGeom prst="rect">
            <a:avLst/>
          </a:prstGeom>
        </p:spPr>
      </p:pic>
      <p:sp>
        <p:nvSpPr>
          <p:cNvPr id="4" name="Text 1"/>
          <p:cNvSpPr/>
          <p:nvPr/>
        </p:nvSpPr>
        <p:spPr>
          <a:xfrm>
            <a:off x="793790" y="4962882"/>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Pesten is nooit oké!</a:t>
            </a:r>
            <a:endParaRPr lang="en-US" sz="2300" dirty="0"/>
          </a:p>
        </p:txBody>
      </p:sp>
      <p:sp>
        <p:nvSpPr>
          <p:cNvPr id="5" name="Text 2"/>
          <p:cNvSpPr/>
          <p:nvPr/>
        </p:nvSpPr>
        <p:spPr>
          <a:xfrm>
            <a:off x="793790" y="5471041"/>
            <a:ext cx="4120753"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Je hebt geleerd dat pesten anderen pijn doet en dat het belangrijk is om voor elkaar op te komen.</a:t>
            </a:r>
            <a:endParaRPr lang="en-US" sz="1750" dirty="0"/>
          </a:p>
        </p:txBody>
      </p:sp>
      <p:pic>
        <p:nvPicPr>
          <p:cNvPr id="6" name="Image 1" descr="preencoded.png">    </p:cNvPr>
          <p:cNvPicPr>
            <a:picLocks noChangeAspect="1"/>
          </p:cNvPicPr>
          <p:nvPr/>
        </p:nvPicPr>
        <p:blipFill>
          <a:blip r:embed="rId2"/>
          <a:stretch>
            <a:fillRect/>
          </a:stretch>
        </p:blipFill>
        <p:spPr>
          <a:xfrm>
            <a:off x="5254704" y="2132648"/>
            <a:ext cx="4120872" cy="2546866"/>
          </a:xfrm>
          <a:prstGeom prst="rect">
            <a:avLst/>
          </a:prstGeom>
        </p:spPr>
      </p:pic>
      <p:sp>
        <p:nvSpPr>
          <p:cNvPr id="7" name="Text 3"/>
          <p:cNvSpPr/>
          <p:nvPr/>
        </p:nvSpPr>
        <p:spPr>
          <a:xfrm>
            <a:off x="5254704" y="4963001"/>
            <a:ext cx="4120872" cy="744141"/>
          </a:xfrm>
          <a:prstGeom prst="rect">
            <a:avLst/>
          </a:prstGeom>
          <a:noFill/>
          <a:ln/>
        </p:spPr>
        <p:txBody>
          <a:bodyPr wrap="squar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Samen maken we er een fijne klas van!</a:t>
            </a:r>
            <a:endParaRPr lang="en-US" sz="2300" dirty="0"/>
          </a:p>
        </p:txBody>
      </p:sp>
      <p:sp>
        <p:nvSpPr>
          <p:cNvPr id="8" name="Text 4"/>
          <p:cNvSpPr/>
          <p:nvPr/>
        </p:nvSpPr>
        <p:spPr>
          <a:xfrm>
            <a:off x="5254704" y="5843230"/>
            <a:ext cx="4120872"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Want als jij pesten ziet en er niks van zegt of aan doet dan zorg jij dat het pesten doorgaat. Maar vanaf nu gaan wij samen er een fijne klas van maken.</a:t>
            </a:r>
            <a:endParaRPr lang="en-US" sz="1750" dirty="0"/>
          </a:p>
        </p:txBody>
      </p:sp>
      <p:pic>
        <p:nvPicPr>
          <p:cNvPr id="9" name="Image 2" descr="preencoded.png">    </p:cNvPr>
          <p:cNvPicPr>
            <a:picLocks noChangeAspect="1"/>
          </p:cNvPicPr>
          <p:nvPr/>
        </p:nvPicPr>
        <p:blipFill>
          <a:blip r:embed="rId3"/>
          <a:stretch>
            <a:fillRect/>
          </a:stretch>
        </p:blipFill>
        <p:spPr>
          <a:xfrm>
            <a:off x="9715738" y="2132648"/>
            <a:ext cx="4120753" cy="2546747"/>
          </a:xfrm>
          <a:prstGeom prst="rect">
            <a:avLst/>
          </a:prstGeom>
        </p:spPr>
      </p:pic>
      <p:sp>
        <p:nvSpPr>
          <p:cNvPr id="10" name="Text 5"/>
          <p:cNvSpPr/>
          <p:nvPr/>
        </p:nvSpPr>
        <p:spPr>
          <a:xfrm>
            <a:off x="9715738" y="4962882"/>
            <a:ext cx="40869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Samenwerken en elkaar helpen</a:t>
            </a:r>
            <a:endParaRPr lang="en-US" sz="2300" dirty="0"/>
          </a:p>
        </p:txBody>
      </p:sp>
      <p:sp>
        <p:nvSpPr>
          <p:cNvPr id="11" name="Text 6"/>
          <p:cNvSpPr/>
          <p:nvPr/>
        </p:nvSpPr>
        <p:spPr>
          <a:xfrm>
            <a:off x="9715738" y="5471041"/>
            <a:ext cx="4120753" cy="1451610"/>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Je hebt geleerd hoe belangrijk het is om met iedereen samen te werken en elkaar te helpen, zowel in de klas als in het dagelijks leven.</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191822"/>
            <a:ext cx="7556421" cy="2054066"/>
          </a:xfrm>
          <a:prstGeom prst="rect">
            <a:avLst/>
          </a:prstGeom>
          <a:noFill/>
          <a:ln/>
        </p:spPr>
        <p:txBody>
          <a:bodyPr wrap="square" lIns="0" tIns="0" rIns="0" bIns="0" rtlCol="0" anchor="t"/>
          <a:lstStyle/>
          <a:p>
            <a:pPr indent="0" marL="0">
              <a:lnSpc>
                <a:spcPts val="8050"/>
              </a:lnSpc>
              <a:buNone/>
            </a:pPr>
            <a:r>
              <a:rPr lang="en-US" sz="6450" b="1" spc="-129" kern="0" dirty="0">
                <a:solidFill>
                  <a:srgbClr val="FF8AAF"/>
                </a:solidFill>
                <a:latin typeface="Petrona" pitchFamily="34" charset="0"/>
                <a:ea typeface="Petrona" pitchFamily="34" charset="-122"/>
                <a:cs typeface="Petrona" pitchFamily="34" charset="-120"/>
              </a:rPr>
              <a:t>Onthoud: pesten is nooit oké!</a:t>
            </a:r>
            <a:endParaRPr lang="en-US" sz="6450" dirty="0"/>
          </a:p>
        </p:txBody>
      </p:sp>
      <p:sp>
        <p:nvSpPr>
          <p:cNvPr id="4" name="Text 1"/>
          <p:cNvSpPr/>
          <p:nvPr/>
        </p:nvSpPr>
        <p:spPr>
          <a:xfrm>
            <a:off x="793790" y="4586049"/>
            <a:ext cx="7556421" cy="1451610"/>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Pesten is nooit goed. Het maakt anderen verdrietig en onzeker. Als je ziet dat iemand wordt gepest, praat er dan met een volwassene over. Pesten stopt namelijk nooit vanzelf. Praat er net zo vaak over tot het echt is gestopt!</a:t>
            </a:r>
            <a:endParaRPr lang="en-US" sz="1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519952"/>
            <a:ext cx="7556421" cy="2054066"/>
          </a:xfrm>
          <a:prstGeom prst="rect">
            <a:avLst/>
          </a:prstGeom>
          <a:noFill/>
          <a:ln/>
        </p:spPr>
        <p:txBody>
          <a:bodyPr wrap="square" lIns="0" tIns="0" rIns="0" bIns="0" rtlCol="0" anchor="t"/>
          <a:lstStyle/>
          <a:p>
            <a:pPr indent="0" marL="0">
              <a:lnSpc>
                <a:spcPts val="8050"/>
              </a:lnSpc>
              <a:buNone/>
            </a:pPr>
            <a:r>
              <a:rPr lang="en-US" sz="6450" b="1" spc="-129" kern="0" dirty="0">
                <a:solidFill>
                  <a:srgbClr val="FF8AAF"/>
                </a:solidFill>
                <a:latin typeface="Petrona" pitchFamily="34" charset="0"/>
                <a:ea typeface="Petrona" pitchFamily="34" charset="-122"/>
                <a:cs typeface="Petrona" pitchFamily="34" charset="-120"/>
              </a:rPr>
              <a:t>Samen maken we er een fijne klas van!</a:t>
            </a:r>
            <a:endParaRPr lang="en-US" sz="6450" dirty="0"/>
          </a:p>
        </p:txBody>
      </p:sp>
      <p:sp>
        <p:nvSpPr>
          <p:cNvPr id="4" name="Text 1"/>
          <p:cNvSpPr/>
          <p:nvPr/>
        </p:nvSpPr>
        <p:spPr>
          <a:xfrm>
            <a:off x="793790" y="3914180"/>
            <a:ext cx="7556421" cy="1814513"/>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Wij dachten omdat wij niet meededen of zo met het pesten dat wij lieten zien dat wij dit niet oke vinden. We hebben veel geleerd dat de pestende groep dat juist denkt dat wij het ermee eens zijn wat ze doen. Dat willen wij echt niet! Nu weten we hoe belangrijk het is om voor elkaar op te komen en samen een fijne klas te creëren.</a:t>
            </a:r>
            <a:endParaRPr lang="en-US" sz="1750" dirty="0"/>
          </a:p>
        </p:txBody>
      </p:sp>
      <p:sp>
        <p:nvSpPr>
          <p:cNvPr id="5" name="Text 2"/>
          <p:cNvSpPr/>
          <p:nvPr/>
        </p:nvSpPr>
        <p:spPr>
          <a:xfrm>
            <a:off x="793790" y="5983843"/>
            <a:ext cx="75564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Door samen te spelen, te helpen, te luisteren en respectvol te zijn, maken we van onze klas een plek waar iedereen zich veilig en welkom voelt.</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743"/>
          </a:xfrm>
          <a:prstGeom prst="rect">
            <a:avLst/>
          </a:prstGeom>
        </p:spPr>
      </p:pic>
      <p:sp>
        <p:nvSpPr>
          <p:cNvPr id="3" name="Text 0"/>
          <p:cNvSpPr/>
          <p:nvPr/>
        </p:nvSpPr>
        <p:spPr>
          <a:xfrm>
            <a:off x="678894" y="533400"/>
            <a:ext cx="7786211" cy="1273016"/>
          </a:xfrm>
          <a:prstGeom prst="rect">
            <a:avLst/>
          </a:prstGeom>
          <a:noFill/>
          <a:ln/>
        </p:spPr>
        <p:txBody>
          <a:bodyPr wrap="square" lIns="0" tIns="0" rIns="0" bIns="0" rtlCol="0" anchor="t"/>
          <a:lstStyle/>
          <a:p>
            <a:pPr indent="0" marL="0">
              <a:lnSpc>
                <a:spcPts val="5000"/>
              </a:lnSpc>
              <a:buNone/>
            </a:pPr>
            <a:r>
              <a:rPr lang="en-US" sz="4000" b="1" spc="-80" kern="0" dirty="0">
                <a:solidFill>
                  <a:srgbClr val="FF8AAF"/>
                </a:solidFill>
                <a:latin typeface="Petrona" pitchFamily="34" charset="0"/>
                <a:ea typeface="Petrona" pitchFamily="34" charset="-122"/>
                <a:cs typeface="Petrona" pitchFamily="34" charset="-120"/>
              </a:rPr>
              <a:t>Waarom pesten sommige kinderen?</a:t>
            </a:r>
            <a:endParaRPr lang="en-US" sz="4000" dirty="0"/>
          </a:p>
        </p:txBody>
      </p:sp>
      <p:pic>
        <p:nvPicPr>
          <p:cNvPr id="4" name="Image 1" descr="preencoded.png">    </p:cNvPr>
          <p:cNvPicPr>
            <a:picLocks noChangeAspect="1"/>
          </p:cNvPicPr>
          <p:nvPr/>
        </p:nvPicPr>
        <p:blipFill>
          <a:blip r:embed="rId2"/>
          <a:stretch>
            <a:fillRect/>
          </a:stretch>
        </p:blipFill>
        <p:spPr>
          <a:xfrm>
            <a:off x="678894" y="2097286"/>
            <a:ext cx="484942" cy="484942"/>
          </a:xfrm>
          <a:prstGeom prst="rect">
            <a:avLst/>
          </a:prstGeom>
        </p:spPr>
      </p:pic>
      <p:sp>
        <p:nvSpPr>
          <p:cNvPr id="5" name="Text 1"/>
          <p:cNvSpPr/>
          <p:nvPr/>
        </p:nvSpPr>
        <p:spPr>
          <a:xfrm>
            <a:off x="678894" y="2776180"/>
            <a:ext cx="2546033" cy="318135"/>
          </a:xfrm>
          <a:prstGeom prst="rect">
            <a:avLst/>
          </a:prstGeom>
          <a:noFill/>
          <a:ln/>
        </p:spPr>
        <p:txBody>
          <a:bodyPr wrap="none" lIns="0" tIns="0" rIns="0" bIns="0" rtlCol="0" anchor="t"/>
          <a:lstStyle/>
          <a:p>
            <a:pPr algn="l" indent="0" marL="0">
              <a:lnSpc>
                <a:spcPts val="2500"/>
              </a:lnSpc>
              <a:buNone/>
            </a:pPr>
            <a:r>
              <a:rPr lang="en-US" sz="2000" b="1" spc="-40" kern="0" dirty="0">
                <a:solidFill>
                  <a:srgbClr val="E0D6DE"/>
                </a:solidFill>
                <a:latin typeface="Petrona" pitchFamily="34" charset="0"/>
                <a:ea typeface="Petrona" pitchFamily="34" charset="-122"/>
                <a:cs typeface="Petrona" pitchFamily="34" charset="-120"/>
              </a:rPr>
              <a:t>Onzekerheid</a:t>
            </a:r>
            <a:endParaRPr lang="en-US" sz="2000" dirty="0"/>
          </a:p>
        </p:txBody>
      </p:sp>
      <p:sp>
        <p:nvSpPr>
          <p:cNvPr id="6" name="Text 2"/>
          <p:cNvSpPr/>
          <p:nvPr/>
        </p:nvSpPr>
        <p:spPr>
          <a:xfrm>
            <a:off x="678894" y="3210639"/>
            <a:ext cx="3747611" cy="1241108"/>
          </a:xfrm>
          <a:prstGeom prst="rect">
            <a:avLst/>
          </a:prstGeom>
          <a:noFill/>
          <a:ln/>
        </p:spPr>
        <p:txBody>
          <a:bodyPr wrap="square" lIns="0" tIns="0" rIns="0" bIns="0" rtlCol="0" anchor="t"/>
          <a:lstStyle/>
          <a:p>
            <a:pPr algn="l" indent="0" marL="0">
              <a:lnSpc>
                <a:spcPts val="2400"/>
              </a:lnSpc>
              <a:buNone/>
            </a:pPr>
            <a:r>
              <a:rPr lang="en-US" sz="1500" spc="-31" kern="0" dirty="0">
                <a:solidFill>
                  <a:srgbClr val="E0D6DE"/>
                </a:solidFill>
                <a:latin typeface="Inter" pitchFamily="34" charset="0"/>
                <a:ea typeface="Inter" pitchFamily="34" charset="-122"/>
                <a:cs typeface="Inter" pitchFamily="34" charset="-120"/>
              </a:rPr>
              <a:t>Sommige kinderen pesten omdat ze zich onzeker voelen. Ze willen graag indruk maken op anderen en denken dat pesten hen populair maakt.</a:t>
            </a:r>
            <a:endParaRPr lang="en-US" sz="1500" dirty="0"/>
          </a:p>
        </p:txBody>
      </p:sp>
      <p:pic>
        <p:nvPicPr>
          <p:cNvPr id="7" name="Image 2" descr="preencoded.png">    </p:cNvPr>
          <p:cNvPicPr>
            <a:picLocks noChangeAspect="1"/>
          </p:cNvPicPr>
          <p:nvPr/>
        </p:nvPicPr>
        <p:blipFill>
          <a:blip r:embed="rId3"/>
          <a:stretch>
            <a:fillRect/>
          </a:stretch>
        </p:blipFill>
        <p:spPr>
          <a:xfrm>
            <a:off x="4717375" y="2097286"/>
            <a:ext cx="484942" cy="484942"/>
          </a:xfrm>
          <a:prstGeom prst="rect">
            <a:avLst/>
          </a:prstGeom>
        </p:spPr>
      </p:pic>
      <p:sp>
        <p:nvSpPr>
          <p:cNvPr id="8" name="Text 3"/>
          <p:cNvSpPr/>
          <p:nvPr/>
        </p:nvSpPr>
        <p:spPr>
          <a:xfrm>
            <a:off x="4717375" y="2776180"/>
            <a:ext cx="2546033" cy="318135"/>
          </a:xfrm>
          <a:prstGeom prst="rect">
            <a:avLst/>
          </a:prstGeom>
          <a:noFill/>
          <a:ln/>
        </p:spPr>
        <p:txBody>
          <a:bodyPr wrap="none" lIns="0" tIns="0" rIns="0" bIns="0" rtlCol="0" anchor="t"/>
          <a:lstStyle/>
          <a:p>
            <a:pPr algn="l" indent="0" marL="0">
              <a:lnSpc>
                <a:spcPts val="2500"/>
              </a:lnSpc>
              <a:buNone/>
            </a:pPr>
            <a:r>
              <a:rPr lang="en-US" sz="2000" b="1" spc="-40" kern="0" dirty="0">
                <a:solidFill>
                  <a:srgbClr val="E0D6DE"/>
                </a:solidFill>
                <a:latin typeface="Petrona" pitchFamily="34" charset="0"/>
                <a:ea typeface="Petrona" pitchFamily="34" charset="-122"/>
                <a:cs typeface="Petrona" pitchFamily="34" charset="-120"/>
              </a:rPr>
              <a:t>Boosheid</a:t>
            </a:r>
            <a:endParaRPr lang="en-US" sz="2000" dirty="0"/>
          </a:p>
        </p:txBody>
      </p:sp>
      <p:sp>
        <p:nvSpPr>
          <p:cNvPr id="9" name="Text 4"/>
          <p:cNvSpPr/>
          <p:nvPr/>
        </p:nvSpPr>
        <p:spPr>
          <a:xfrm>
            <a:off x="4717375" y="3210639"/>
            <a:ext cx="3747730" cy="1241108"/>
          </a:xfrm>
          <a:prstGeom prst="rect">
            <a:avLst/>
          </a:prstGeom>
          <a:noFill/>
          <a:ln/>
        </p:spPr>
        <p:txBody>
          <a:bodyPr wrap="square" lIns="0" tIns="0" rIns="0" bIns="0" rtlCol="0" anchor="t"/>
          <a:lstStyle/>
          <a:p>
            <a:pPr algn="l" indent="0" marL="0">
              <a:lnSpc>
                <a:spcPts val="2400"/>
              </a:lnSpc>
              <a:buNone/>
            </a:pPr>
            <a:r>
              <a:rPr lang="en-US" sz="1500" spc="-31" kern="0" dirty="0">
                <a:solidFill>
                  <a:srgbClr val="E0D6DE"/>
                </a:solidFill>
                <a:latin typeface="Inter" pitchFamily="34" charset="0"/>
                <a:ea typeface="Inter" pitchFamily="34" charset="-122"/>
                <a:cs typeface="Inter" pitchFamily="34" charset="-120"/>
              </a:rPr>
              <a:t>Soms zijn kinderen boos op hun ouders, broers, zussen of andere kinderen. Deze boosheid kunnen ze uiten door anderen te pesten.</a:t>
            </a:r>
            <a:endParaRPr lang="en-US" sz="1500" dirty="0"/>
          </a:p>
        </p:txBody>
      </p:sp>
      <p:pic>
        <p:nvPicPr>
          <p:cNvPr id="10" name="Image 3" descr="preencoded.png">    </p:cNvPr>
          <p:cNvPicPr>
            <a:picLocks noChangeAspect="1"/>
          </p:cNvPicPr>
          <p:nvPr/>
        </p:nvPicPr>
        <p:blipFill>
          <a:blip r:embed="rId4"/>
          <a:stretch>
            <a:fillRect/>
          </a:stretch>
        </p:blipFill>
        <p:spPr>
          <a:xfrm>
            <a:off x="678894" y="5033605"/>
            <a:ext cx="484942" cy="484942"/>
          </a:xfrm>
          <a:prstGeom prst="rect">
            <a:avLst/>
          </a:prstGeom>
        </p:spPr>
      </p:pic>
      <p:sp>
        <p:nvSpPr>
          <p:cNvPr id="11" name="Text 5"/>
          <p:cNvSpPr/>
          <p:nvPr/>
        </p:nvSpPr>
        <p:spPr>
          <a:xfrm>
            <a:off x="678894" y="5712500"/>
            <a:ext cx="2546033" cy="318135"/>
          </a:xfrm>
          <a:prstGeom prst="rect">
            <a:avLst/>
          </a:prstGeom>
          <a:noFill/>
          <a:ln/>
        </p:spPr>
        <p:txBody>
          <a:bodyPr wrap="none" lIns="0" tIns="0" rIns="0" bIns="0" rtlCol="0" anchor="t"/>
          <a:lstStyle/>
          <a:p>
            <a:pPr algn="l" indent="0" marL="0">
              <a:lnSpc>
                <a:spcPts val="2500"/>
              </a:lnSpc>
              <a:buNone/>
            </a:pPr>
            <a:r>
              <a:rPr lang="en-US" sz="2000" b="1" spc="-40" kern="0" dirty="0">
                <a:solidFill>
                  <a:srgbClr val="E0D6DE"/>
                </a:solidFill>
                <a:latin typeface="Petrona" pitchFamily="34" charset="0"/>
                <a:ea typeface="Petrona" pitchFamily="34" charset="-122"/>
                <a:cs typeface="Petrona" pitchFamily="34" charset="-120"/>
              </a:rPr>
              <a:t>Aandacht</a:t>
            </a:r>
            <a:endParaRPr lang="en-US" sz="2000" dirty="0"/>
          </a:p>
        </p:txBody>
      </p:sp>
      <p:sp>
        <p:nvSpPr>
          <p:cNvPr id="12" name="Text 6"/>
          <p:cNvSpPr/>
          <p:nvPr/>
        </p:nvSpPr>
        <p:spPr>
          <a:xfrm>
            <a:off x="678894" y="6146959"/>
            <a:ext cx="3747611" cy="1551384"/>
          </a:xfrm>
          <a:prstGeom prst="rect">
            <a:avLst/>
          </a:prstGeom>
          <a:noFill/>
          <a:ln/>
        </p:spPr>
        <p:txBody>
          <a:bodyPr wrap="square" lIns="0" tIns="0" rIns="0" bIns="0" rtlCol="0" anchor="t"/>
          <a:lstStyle/>
          <a:p>
            <a:pPr algn="l" indent="0" marL="0">
              <a:lnSpc>
                <a:spcPts val="2400"/>
              </a:lnSpc>
              <a:buNone/>
            </a:pPr>
            <a:r>
              <a:rPr lang="en-US" sz="1500" spc="-31" kern="0" dirty="0">
                <a:solidFill>
                  <a:srgbClr val="E0D6DE"/>
                </a:solidFill>
                <a:latin typeface="Inter" pitchFamily="34" charset="0"/>
                <a:ea typeface="Inter" pitchFamily="34" charset="-122"/>
                <a:cs typeface="Inter" pitchFamily="34" charset="-120"/>
              </a:rPr>
              <a:t>Sommige kinderen pesten om aandacht te krijgen. Ze willen graag in het middelpunt van de belangstelling staan, zelfs als dat betekent dat ze andere kinderen pijn doen.</a:t>
            </a:r>
            <a:endParaRPr lang="en-US" sz="1500" dirty="0"/>
          </a:p>
        </p:txBody>
      </p:sp>
      <p:pic>
        <p:nvPicPr>
          <p:cNvPr id="13" name="Image 4" descr="preencoded.png">    </p:cNvPr>
          <p:cNvPicPr>
            <a:picLocks noChangeAspect="1"/>
          </p:cNvPicPr>
          <p:nvPr/>
        </p:nvPicPr>
        <p:blipFill>
          <a:blip r:embed="rId5"/>
          <a:stretch>
            <a:fillRect/>
          </a:stretch>
        </p:blipFill>
        <p:spPr>
          <a:xfrm>
            <a:off x="4717375" y="5033605"/>
            <a:ext cx="484942" cy="484942"/>
          </a:xfrm>
          <a:prstGeom prst="rect">
            <a:avLst/>
          </a:prstGeom>
        </p:spPr>
      </p:pic>
      <p:sp>
        <p:nvSpPr>
          <p:cNvPr id="14" name="Text 7"/>
          <p:cNvSpPr/>
          <p:nvPr/>
        </p:nvSpPr>
        <p:spPr>
          <a:xfrm>
            <a:off x="4717375" y="5712500"/>
            <a:ext cx="2546033" cy="318135"/>
          </a:xfrm>
          <a:prstGeom prst="rect">
            <a:avLst/>
          </a:prstGeom>
          <a:noFill/>
          <a:ln/>
        </p:spPr>
        <p:txBody>
          <a:bodyPr wrap="none" lIns="0" tIns="0" rIns="0" bIns="0" rtlCol="0" anchor="t"/>
          <a:lstStyle/>
          <a:p>
            <a:pPr algn="l" indent="0" marL="0">
              <a:lnSpc>
                <a:spcPts val="2500"/>
              </a:lnSpc>
              <a:buNone/>
            </a:pPr>
            <a:r>
              <a:rPr lang="en-US" sz="2000" b="1" spc="-40" kern="0" dirty="0">
                <a:solidFill>
                  <a:srgbClr val="E0D6DE"/>
                </a:solidFill>
                <a:latin typeface="Petrona" pitchFamily="34" charset="0"/>
                <a:ea typeface="Petrona" pitchFamily="34" charset="-122"/>
                <a:cs typeface="Petrona" pitchFamily="34" charset="-120"/>
              </a:rPr>
              <a:t>Groepsdruk</a:t>
            </a:r>
            <a:endParaRPr lang="en-US" sz="2000" dirty="0"/>
          </a:p>
        </p:txBody>
      </p:sp>
      <p:sp>
        <p:nvSpPr>
          <p:cNvPr id="15" name="Text 8"/>
          <p:cNvSpPr/>
          <p:nvPr/>
        </p:nvSpPr>
        <p:spPr>
          <a:xfrm>
            <a:off x="4717375" y="6146959"/>
            <a:ext cx="3747730" cy="1241108"/>
          </a:xfrm>
          <a:prstGeom prst="rect">
            <a:avLst/>
          </a:prstGeom>
          <a:noFill/>
          <a:ln/>
        </p:spPr>
        <p:txBody>
          <a:bodyPr wrap="square" lIns="0" tIns="0" rIns="0" bIns="0" rtlCol="0" anchor="t"/>
          <a:lstStyle/>
          <a:p>
            <a:pPr algn="l" indent="0" marL="0">
              <a:lnSpc>
                <a:spcPts val="2400"/>
              </a:lnSpc>
              <a:buNone/>
            </a:pPr>
            <a:r>
              <a:rPr lang="en-US" sz="1500" spc="-31" kern="0" dirty="0">
                <a:solidFill>
                  <a:srgbClr val="E0D6DE"/>
                </a:solidFill>
                <a:latin typeface="Inter" pitchFamily="34" charset="0"/>
                <a:ea typeface="Inter" pitchFamily="34" charset="-122"/>
                <a:cs typeface="Inter" pitchFamily="34" charset="-120"/>
              </a:rPr>
              <a:t>Kinderen kunnen gaan pesten omdat ze bang zijn om uit de groep te vallen of omdat ze willen meedoen met de populaire kinderen.</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347079"/>
            <a:ext cx="7556421" cy="1488519"/>
          </a:xfrm>
          <a:prstGeom prst="rect">
            <a:avLst/>
          </a:prstGeom>
          <a:noFill/>
          <a:ln/>
        </p:spPr>
        <p:txBody>
          <a:bodyPr wrap="squar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Hoe voelt het om gepest te worden?</a:t>
            </a:r>
            <a:endParaRPr lang="en-US" sz="4650" dirty="0"/>
          </a:p>
        </p:txBody>
      </p:sp>
      <p:sp>
        <p:nvSpPr>
          <p:cNvPr id="4" name="Text 1"/>
          <p:cNvSpPr/>
          <p:nvPr/>
        </p:nvSpPr>
        <p:spPr>
          <a:xfrm>
            <a:off x="793790" y="4175760"/>
            <a:ext cx="75564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Gepest worden is heel vervelend. Je kunt je verdrietig, boos of angstig voelen. Je kunt je ook onzeker of alleen voelen.</a:t>
            </a:r>
            <a:endParaRPr lang="en-US" sz="1750" dirty="0"/>
          </a:p>
        </p:txBody>
      </p:sp>
      <p:sp>
        <p:nvSpPr>
          <p:cNvPr id="5" name="Text 2"/>
          <p:cNvSpPr/>
          <p:nvPr/>
        </p:nvSpPr>
        <p:spPr>
          <a:xfrm>
            <a:off x="793790" y="5156716"/>
            <a:ext cx="75564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Pesten kan je zelfvertrouwen aantasten. Je durft misschien minder te doen of te zeggen. Je kunt je ook zorgen maken om naar school te gaan.</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574840"/>
            <a:ext cx="5954197"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Hoe herken je pesten?</a:t>
            </a:r>
            <a:endParaRPr lang="en-US" sz="4650" dirty="0"/>
          </a:p>
        </p:txBody>
      </p:sp>
      <p:sp>
        <p:nvSpPr>
          <p:cNvPr id="4" name="Shape 1"/>
          <p:cNvSpPr/>
          <p:nvPr/>
        </p:nvSpPr>
        <p:spPr>
          <a:xfrm>
            <a:off x="793790" y="2659261"/>
            <a:ext cx="3664863" cy="2065734"/>
          </a:xfrm>
          <a:prstGeom prst="roundRect">
            <a:avLst>
              <a:gd name="adj" fmla="val 4612"/>
            </a:avLst>
          </a:prstGeom>
          <a:solidFill>
            <a:srgbClr val="2F1D63"/>
          </a:solidFill>
          <a:ln w="7620">
            <a:solidFill>
              <a:srgbClr val="48367C"/>
            </a:solidFill>
            <a:prstDash val="solid"/>
          </a:ln>
        </p:spPr>
      </p:sp>
      <p:sp>
        <p:nvSpPr>
          <p:cNvPr id="5" name="Text 2"/>
          <p:cNvSpPr/>
          <p:nvPr/>
        </p:nvSpPr>
        <p:spPr>
          <a:xfrm>
            <a:off x="1028224" y="2893695"/>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Woorden</a:t>
            </a:r>
            <a:endParaRPr lang="en-US" sz="2300" dirty="0"/>
          </a:p>
        </p:txBody>
      </p:sp>
      <p:sp>
        <p:nvSpPr>
          <p:cNvPr id="6" name="Text 3"/>
          <p:cNvSpPr/>
          <p:nvPr/>
        </p:nvSpPr>
        <p:spPr>
          <a:xfrm>
            <a:off x="1028224" y="3401854"/>
            <a:ext cx="3195995" cy="1088708"/>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Pesten kan via woorden, zoals schelden, beledigen, uitlachen of bedreigen.</a:t>
            </a:r>
            <a:endParaRPr lang="en-US" sz="1750" dirty="0"/>
          </a:p>
        </p:txBody>
      </p:sp>
      <p:sp>
        <p:nvSpPr>
          <p:cNvPr id="7" name="Shape 4"/>
          <p:cNvSpPr/>
          <p:nvPr/>
        </p:nvSpPr>
        <p:spPr>
          <a:xfrm>
            <a:off x="4685467" y="2659261"/>
            <a:ext cx="3664863" cy="2065734"/>
          </a:xfrm>
          <a:prstGeom prst="roundRect">
            <a:avLst>
              <a:gd name="adj" fmla="val 4612"/>
            </a:avLst>
          </a:prstGeom>
          <a:solidFill>
            <a:srgbClr val="2F1D63"/>
          </a:solidFill>
          <a:ln w="7620">
            <a:solidFill>
              <a:srgbClr val="48367C"/>
            </a:solidFill>
            <a:prstDash val="solid"/>
          </a:ln>
        </p:spPr>
      </p:sp>
      <p:sp>
        <p:nvSpPr>
          <p:cNvPr id="8" name="Text 5"/>
          <p:cNvSpPr/>
          <p:nvPr/>
        </p:nvSpPr>
        <p:spPr>
          <a:xfrm>
            <a:off x="4919901" y="2893695"/>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Gedrag</a:t>
            </a:r>
            <a:endParaRPr lang="en-US" sz="2300" dirty="0"/>
          </a:p>
        </p:txBody>
      </p:sp>
      <p:sp>
        <p:nvSpPr>
          <p:cNvPr id="9" name="Text 6"/>
          <p:cNvSpPr/>
          <p:nvPr/>
        </p:nvSpPr>
        <p:spPr>
          <a:xfrm>
            <a:off x="4919901" y="3401854"/>
            <a:ext cx="3195995" cy="1088708"/>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Ook via gedrag, zoals duwen, schoppen, spullen afpakken, uitsluiten of iemand na-apen.</a:t>
            </a:r>
            <a:endParaRPr lang="en-US" sz="1750" dirty="0"/>
          </a:p>
        </p:txBody>
      </p:sp>
      <p:sp>
        <p:nvSpPr>
          <p:cNvPr id="10" name="Shape 7"/>
          <p:cNvSpPr/>
          <p:nvPr/>
        </p:nvSpPr>
        <p:spPr>
          <a:xfrm>
            <a:off x="793790" y="4951809"/>
            <a:ext cx="7556421" cy="1702832"/>
          </a:xfrm>
          <a:prstGeom prst="roundRect">
            <a:avLst>
              <a:gd name="adj" fmla="val 5595"/>
            </a:avLst>
          </a:prstGeom>
          <a:solidFill>
            <a:srgbClr val="2F1D63"/>
          </a:solidFill>
          <a:ln w="7620">
            <a:solidFill>
              <a:srgbClr val="48367C"/>
            </a:solidFill>
            <a:prstDash val="solid"/>
          </a:ln>
        </p:spPr>
      </p:sp>
      <p:sp>
        <p:nvSpPr>
          <p:cNvPr id="11" name="Text 8"/>
          <p:cNvSpPr/>
          <p:nvPr/>
        </p:nvSpPr>
        <p:spPr>
          <a:xfrm>
            <a:off x="1028224" y="5186243"/>
            <a:ext cx="2977039" cy="372070"/>
          </a:xfrm>
          <a:prstGeom prst="rect">
            <a:avLst/>
          </a:prstGeom>
          <a:noFill/>
          <a:ln/>
        </p:spPr>
        <p:txBody>
          <a:bodyPr wrap="none" lIns="0" tIns="0" rIns="0" bIns="0" rtlCol="0" anchor="t"/>
          <a:lstStyle/>
          <a:p>
            <a:pPr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Online</a:t>
            </a:r>
            <a:endParaRPr lang="en-US" sz="2300" dirty="0"/>
          </a:p>
        </p:txBody>
      </p:sp>
      <p:sp>
        <p:nvSpPr>
          <p:cNvPr id="12" name="Text 9"/>
          <p:cNvSpPr/>
          <p:nvPr/>
        </p:nvSpPr>
        <p:spPr>
          <a:xfrm>
            <a:off x="1028224" y="5694402"/>
            <a:ext cx="7087553"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Pesten kan ook online gebeuren, door vervelende berichten te sturen, te posten of te taggen.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02588" y="747593"/>
            <a:ext cx="8264723" cy="658654"/>
          </a:xfrm>
          <a:prstGeom prst="rect">
            <a:avLst/>
          </a:prstGeom>
          <a:noFill/>
          <a:ln/>
        </p:spPr>
        <p:txBody>
          <a:bodyPr wrap="none" lIns="0" tIns="0" rIns="0" bIns="0" rtlCol="0" anchor="t"/>
          <a:lstStyle/>
          <a:p>
            <a:pPr indent="0" marL="0">
              <a:lnSpc>
                <a:spcPts val="5150"/>
              </a:lnSpc>
              <a:buNone/>
            </a:pPr>
            <a:r>
              <a:rPr lang="en-US" sz="4100" b="1" spc="-83" kern="0" dirty="0">
                <a:solidFill>
                  <a:srgbClr val="FF8AAF"/>
                </a:solidFill>
                <a:latin typeface="Petrona" pitchFamily="34" charset="0"/>
                <a:ea typeface="Petrona" pitchFamily="34" charset="-122"/>
                <a:cs typeface="Petrona" pitchFamily="34" charset="-120"/>
              </a:rPr>
              <a:t>Wat kun je doen als je gepest wordt?</a:t>
            </a:r>
            <a:endParaRPr lang="en-US" sz="4100" dirty="0"/>
          </a:p>
        </p:txBody>
      </p:sp>
      <p:sp>
        <p:nvSpPr>
          <p:cNvPr id="3" name="Text 1"/>
          <p:cNvSpPr/>
          <p:nvPr/>
        </p:nvSpPr>
        <p:spPr>
          <a:xfrm>
            <a:off x="702588" y="1807726"/>
            <a:ext cx="13225224" cy="321112"/>
          </a:xfrm>
          <a:prstGeom prst="rect">
            <a:avLst/>
          </a:prstGeom>
          <a:noFill/>
          <a:ln/>
        </p:spPr>
        <p:txBody>
          <a:bodyPr wrap="none" lIns="0" tIns="0" rIns="0" bIns="0" rtlCol="0" anchor="t"/>
          <a:lstStyle/>
          <a:p>
            <a:pPr indent="0" marL="0">
              <a:lnSpc>
                <a:spcPts val="2500"/>
              </a:lnSpc>
              <a:buNone/>
            </a:pPr>
            <a:r>
              <a:rPr lang="en-US" sz="1550" spc="-32" kern="0" dirty="0">
                <a:solidFill>
                  <a:srgbClr val="E0D6DE"/>
                </a:solidFill>
                <a:latin typeface="Inter" pitchFamily="34" charset="0"/>
                <a:ea typeface="Inter" pitchFamily="34" charset="-122"/>
                <a:cs typeface="Inter" pitchFamily="34" charset="-120"/>
              </a:rPr>
              <a:t>Het is belangrijk om te onthouden dat je nooit alleen bent en dat er altijd mensen zijn die je kunnen helpen.</a:t>
            </a:r>
            <a:endParaRPr lang="en-US" sz="1550" dirty="0"/>
          </a:p>
        </p:txBody>
      </p:sp>
      <p:pic>
        <p:nvPicPr>
          <p:cNvPr id="4" name="Image 0" descr="preencoded.png">    </p:cNvPr>
          <p:cNvPicPr>
            <a:picLocks noChangeAspect="1"/>
          </p:cNvPicPr>
          <p:nvPr/>
        </p:nvPicPr>
        <p:blipFill>
          <a:blip r:embed="rId1"/>
          <a:stretch>
            <a:fillRect/>
          </a:stretch>
        </p:blipFill>
        <p:spPr>
          <a:xfrm>
            <a:off x="2917746" y="2354580"/>
            <a:ext cx="2182058" cy="1493401"/>
          </a:xfrm>
          <a:prstGeom prst="rect">
            <a:avLst/>
          </a:prstGeom>
        </p:spPr>
      </p:pic>
      <p:sp>
        <p:nvSpPr>
          <p:cNvPr id="5" name="Text 2"/>
          <p:cNvSpPr/>
          <p:nvPr/>
        </p:nvSpPr>
        <p:spPr>
          <a:xfrm>
            <a:off x="3957518" y="3094315"/>
            <a:ext cx="102394" cy="401479"/>
          </a:xfrm>
          <a:prstGeom prst="rect">
            <a:avLst/>
          </a:prstGeom>
          <a:noFill/>
          <a:ln/>
        </p:spPr>
        <p:txBody>
          <a:bodyPr wrap="none" lIns="0" tIns="0" rIns="0" bIns="0" rtlCol="0" anchor="t"/>
          <a:lstStyle/>
          <a:p>
            <a:pPr algn="ctr" indent="0" marL="0">
              <a:lnSpc>
                <a:spcPts val="3150"/>
              </a:lnSpc>
              <a:buNone/>
            </a:pPr>
            <a:r>
              <a:rPr lang="en-US" sz="1950" b="1" spc="-40" kern="0" dirty="0">
                <a:solidFill>
                  <a:srgbClr val="E0D6DE"/>
                </a:solidFill>
                <a:latin typeface="Petrona" pitchFamily="34" charset="0"/>
                <a:ea typeface="Petrona" pitchFamily="34" charset="-122"/>
                <a:cs typeface="Petrona" pitchFamily="34" charset="-120"/>
              </a:rPr>
              <a:t>1</a:t>
            </a:r>
            <a:endParaRPr lang="en-US" sz="1950" dirty="0"/>
          </a:p>
        </p:txBody>
      </p:sp>
      <p:sp>
        <p:nvSpPr>
          <p:cNvPr id="6" name="Text 3"/>
          <p:cNvSpPr/>
          <p:nvPr/>
        </p:nvSpPr>
        <p:spPr>
          <a:xfrm>
            <a:off x="5300543" y="2715816"/>
            <a:ext cx="2634853" cy="329327"/>
          </a:xfrm>
          <a:prstGeom prst="rect">
            <a:avLst/>
          </a:prstGeom>
          <a:noFill/>
          <a:ln/>
        </p:spPr>
        <p:txBody>
          <a:bodyPr wrap="none" lIns="0" tIns="0" rIns="0" bIns="0" rtlCol="0" anchor="t"/>
          <a:lstStyle/>
          <a:p>
            <a:pPr algn="l" indent="0" marL="0">
              <a:lnSpc>
                <a:spcPts val="2550"/>
              </a:lnSpc>
              <a:buNone/>
            </a:pPr>
            <a:r>
              <a:rPr lang="en-US" sz="2050" b="1" spc="-41" kern="0" dirty="0">
                <a:solidFill>
                  <a:srgbClr val="E0D6DE"/>
                </a:solidFill>
                <a:latin typeface="Petrona" pitchFamily="34" charset="0"/>
                <a:ea typeface="Petrona" pitchFamily="34" charset="-122"/>
                <a:cs typeface="Petrona" pitchFamily="34" charset="-120"/>
              </a:rPr>
              <a:t>Vertel het aan iemand</a:t>
            </a:r>
            <a:endParaRPr lang="en-US" sz="2050" dirty="0"/>
          </a:p>
        </p:txBody>
      </p:sp>
      <p:sp>
        <p:nvSpPr>
          <p:cNvPr id="7" name="Text 4"/>
          <p:cNvSpPr/>
          <p:nvPr/>
        </p:nvSpPr>
        <p:spPr>
          <a:xfrm>
            <a:off x="5300543" y="3165515"/>
            <a:ext cx="7429500" cy="321112"/>
          </a:xfrm>
          <a:prstGeom prst="rect">
            <a:avLst/>
          </a:prstGeom>
          <a:noFill/>
          <a:ln/>
        </p:spPr>
        <p:txBody>
          <a:bodyPr wrap="non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Praat met een volwassene die je vertrouwt, zoals een leerkracht, ouder of mentor.</a:t>
            </a:r>
            <a:endParaRPr lang="en-US" sz="1550" dirty="0"/>
          </a:p>
        </p:txBody>
      </p:sp>
      <p:sp>
        <p:nvSpPr>
          <p:cNvPr id="8" name="Shape 5"/>
          <p:cNvSpPr/>
          <p:nvPr/>
        </p:nvSpPr>
        <p:spPr>
          <a:xfrm>
            <a:off x="5149929" y="3863459"/>
            <a:ext cx="8727758" cy="11430"/>
          </a:xfrm>
          <a:prstGeom prst="roundRect">
            <a:avLst>
              <a:gd name="adj" fmla="val 737685"/>
            </a:avLst>
          </a:prstGeom>
          <a:solidFill>
            <a:srgbClr val="48367C"/>
          </a:solidFill>
          <a:ln/>
        </p:spPr>
      </p:sp>
      <p:pic>
        <p:nvPicPr>
          <p:cNvPr id="9" name="Image 1" descr="preencoded.png">    </p:cNvPr>
          <p:cNvPicPr>
            <a:picLocks noChangeAspect="1"/>
          </p:cNvPicPr>
          <p:nvPr/>
        </p:nvPicPr>
        <p:blipFill>
          <a:blip r:embed="rId2"/>
          <a:stretch>
            <a:fillRect/>
          </a:stretch>
        </p:blipFill>
        <p:spPr>
          <a:xfrm>
            <a:off x="1826657" y="3898106"/>
            <a:ext cx="4364236" cy="1493401"/>
          </a:xfrm>
          <a:prstGeom prst="rect">
            <a:avLst/>
          </a:prstGeom>
        </p:spPr>
      </p:pic>
      <p:sp>
        <p:nvSpPr>
          <p:cNvPr id="10" name="Text 6"/>
          <p:cNvSpPr/>
          <p:nvPr/>
        </p:nvSpPr>
        <p:spPr>
          <a:xfrm>
            <a:off x="3940135" y="4444008"/>
            <a:ext cx="137279" cy="401479"/>
          </a:xfrm>
          <a:prstGeom prst="rect">
            <a:avLst/>
          </a:prstGeom>
          <a:noFill/>
          <a:ln/>
        </p:spPr>
        <p:txBody>
          <a:bodyPr wrap="none" lIns="0" tIns="0" rIns="0" bIns="0" rtlCol="0" anchor="t"/>
          <a:lstStyle/>
          <a:p>
            <a:pPr algn="ctr" indent="0" marL="0">
              <a:lnSpc>
                <a:spcPts val="3150"/>
              </a:lnSpc>
              <a:buNone/>
            </a:pPr>
            <a:r>
              <a:rPr lang="en-US" sz="1950" b="1" spc="-40" kern="0" dirty="0">
                <a:solidFill>
                  <a:srgbClr val="E0D6DE"/>
                </a:solidFill>
                <a:latin typeface="Petrona" pitchFamily="34" charset="0"/>
                <a:ea typeface="Petrona" pitchFamily="34" charset="-122"/>
                <a:cs typeface="Petrona" pitchFamily="34" charset="-120"/>
              </a:rPr>
              <a:t>2</a:t>
            </a:r>
            <a:endParaRPr lang="en-US" sz="1950" dirty="0"/>
          </a:p>
        </p:txBody>
      </p:sp>
      <p:sp>
        <p:nvSpPr>
          <p:cNvPr id="11" name="Text 7"/>
          <p:cNvSpPr/>
          <p:nvPr/>
        </p:nvSpPr>
        <p:spPr>
          <a:xfrm>
            <a:off x="6391632" y="4259342"/>
            <a:ext cx="2634853" cy="329327"/>
          </a:xfrm>
          <a:prstGeom prst="rect">
            <a:avLst/>
          </a:prstGeom>
          <a:noFill/>
          <a:ln/>
        </p:spPr>
        <p:txBody>
          <a:bodyPr wrap="none" lIns="0" tIns="0" rIns="0" bIns="0" rtlCol="0" anchor="t"/>
          <a:lstStyle/>
          <a:p>
            <a:pPr algn="l" indent="0" marL="0">
              <a:lnSpc>
                <a:spcPts val="2550"/>
              </a:lnSpc>
              <a:buNone/>
            </a:pPr>
            <a:r>
              <a:rPr lang="en-US" sz="2050" b="1" spc="-41" kern="0" dirty="0">
                <a:solidFill>
                  <a:srgbClr val="E0D6DE"/>
                </a:solidFill>
                <a:latin typeface="Petrona" pitchFamily="34" charset="0"/>
                <a:ea typeface="Petrona" pitchFamily="34" charset="-122"/>
                <a:cs typeface="Petrona" pitchFamily="34" charset="-120"/>
              </a:rPr>
              <a:t>Blijf kalm</a:t>
            </a:r>
            <a:endParaRPr lang="en-US" sz="2050" dirty="0"/>
          </a:p>
        </p:txBody>
      </p:sp>
      <p:sp>
        <p:nvSpPr>
          <p:cNvPr id="12" name="Text 8"/>
          <p:cNvSpPr/>
          <p:nvPr/>
        </p:nvSpPr>
        <p:spPr>
          <a:xfrm>
            <a:off x="6391632" y="4709041"/>
            <a:ext cx="5965746" cy="321112"/>
          </a:xfrm>
          <a:prstGeom prst="rect">
            <a:avLst/>
          </a:prstGeom>
          <a:noFill/>
          <a:ln/>
        </p:spPr>
        <p:txBody>
          <a:bodyPr wrap="non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Reageer niet met agressie. Ga weg van de situatie als dat veilig is.</a:t>
            </a:r>
            <a:endParaRPr lang="en-US" sz="1550" dirty="0"/>
          </a:p>
        </p:txBody>
      </p:sp>
      <p:sp>
        <p:nvSpPr>
          <p:cNvPr id="13" name="Shape 9"/>
          <p:cNvSpPr/>
          <p:nvPr/>
        </p:nvSpPr>
        <p:spPr>
          <a:xfrm>
            <a:off x="6241018" y="5406985"/>
            <a:ext cx="7636669" cy="11430"/>
          </a:xfrm>
          <a:prstGeom prst="roundRect">
            <a:avLst>
              <a:gd name="adj" fmla="val 737685"/>
            </a:avLst>
          </a:prstGeom>
          <a:solidFill>
            <a:srgbClr val="48367C"/>
          </a:solidFill>
          <a:ln/>
        </p:spPr>
      </p:sp>
      <p:pic>
        <p:nvPicPr>
          <p:cNvPr id="14" name="Image 2" descr="preencoded.png">    </p:cNvPr>
          <p:cNvPicPr>
            <a:picLocks noChangeAspect="1"/>
          </p:cNvPicPr>
          <p:nvPr/>
        </p:nvPicPr>
        <p:blipFill>
          <a:blip r:embed="rId3"/>
          <a:stretch>
            <a:fillRect/>
          </a:stretch>
        </p:blipFill>
        <p:spPr>
          <a:xfrm>
            <a:off x="735568" y="5441633"/>
            <a:ext cx="6546413" cy="1493401"/>
          </a:xfrm>
          <a:prstGeom prst="rect">
            <a:avLst/>
          </a:prstGeom>
        </p:spPr>
      </p:pic>
      <p:sp>
        <p:nvSpPr>
          <p:cNvPr id="15" name="Text 10"/>
          <p:cNvSpPr/>
          <p:nvPr/>
        </p:nvSpPr>
        <p:spPr>
          <a:xfrm>
            <a:off x="3940135" y="5987534"/>
            <a:ext cx="137041" cy="401479"/>
          </a:xfrm>
          <a:prstGeom prst="rect">
            <a:avLst/>
          </a:prstGeom>
          <a:noFill/>
          <a:ln/>
        </p:spPr>
        <p:txBody>
          <a:bodyPr wrap="none" lIns="0" tIns="0" rIns="0" bIns="0" rtlCol="0" anchor="t"/>
          <a:lstStyle/>
          <a:p>
            <a:pPr algn="ctr" indent="0" marL="0">
              <a:lnSpc>
                <a:spcPts val="3150"/>
              </a:lnSpc>
              <a:buNone/>
            </a:pPr>
            <a:r>
              <a:rPr lang="en-US" sz="1950" b="1" spc="-40" kern="0" dirty="0">
                <a:solidFill>
                  <a:srgbClr val="E0D6DE"/>
                </a:solidFill>
                <a:latin typeface="Petrona" pitchFamily="34" charset="0"/>
                <a:ea typeface="Petrona" pitchFamily="34" charset="-122"/>
                <a:cs typeface="Petrona" pitchFamily="34" charset="-120"/>
              </a:rPr>
              <a:t>3</a:t>
            </a:r>
            <a:endParaRPr lang="en-US" sz="1950" dirty="0"/>
          </a:p>
        </p:txBody>
      </p:sp>
      <p:sp>
        <p:nvSpPr>
          <p:cNvPr id="16" name="Text 11"/>
          <p:cNvSpPr/>
          <p:nvPr/>
        </p:nvSpPr>
        <p:spPr>
          <a:xfrm>
            <a:off x="7482721" y="5642372"/>
            <a:ext cx="2634853" cy="329327"/>
          </a:xfrm>
          <a:prstGeom prst="rect">
            <a:avLst/>
          </a:prstGeom>
          <a:noFill/>
          <a:ln/>
        </p:spPr>
        <p:txBody>
          <a:bodyPr wrap="none" lIns="0" tIns="0" rIns="0" bIns="0" rtlCol="0" anchor="t"/>
          <a:lstStyle/>
          <a:p>
            <a:pPr algn="l" indent="0" marL="0">
              <a:lnSpc>
                <a:spcPts val="2550"/>
              </a:lnSpc>
              <a:buNone/>
            </a:pPr>
            <a:r>
              <a:rPr lang="en-US" sz="2050" b="1" spc="-41" kern="0" dirty="0">
                <a:solidFill>
                  <a:srgbClr val="E0D6DE"/>
                </a:solidFill>
                <a:latin typeface="Petrona" pitchFamily="34" charset="0"/>
                <a:ea typeface="Petrona" pitchFamily="34" charset="-122"/>
                <a:cs typeface="Petrona" pitchFamily="34" charset="-120"/>
              </a:rPr>
              <a:t>Negeer het</a:t>
            </a:r>
            <a:endParaRPr lang="en-US" sz="2050" dirty="0"/>
          </a:p>
        </p:txBody>
      </p:sp>
      <p:sp>
        <p:nvSpPr>
          <p:cNvPr id="17" name="Text 12"/>
          <p:cNvSpPr/>
          <p:nvPr/>
        </p:nvSpPr>
        <p:spPr>
          <a:xfrm>
            <a:off x="7482721" y="6092071"/>
            <a:ext cx="6244352" cy="642223"/>
          </a:xfrm>
          <a:prstGeom prst="rect">
            <a:avLst/>
          </a:prstGeom>
          <a:noFill/>
          <a:ln/>
        </p:spPr>
        <p:txBody>
          <a:bodyPr wrap="square" lIns="0" tIns="0" rIns="0" bIns="0" rtlCol="0" anchor="t"/>
          <a:lstStyle/>
          <a:p>
            <a:pPr algn="l" indent="0" marL="0">
              <a:lnSpc>
                <a:spcPts val="2500"/>
              </a:lnSpc>
              <a:buNone/>
            </a:pPr>
            <a:r>
              <a:rPr lang="en-US" sz="1550" spc="-32" kern="0" dirty="0">
                <a:solidFill>
                  <a:srgbClr val="E0D6DE"/>
                </a:solidFill>
                <a:latin typeface="Inter" pitchFamily="34" charset="0"/>
                <a:ea typeface="Inter" pitchFamily="34" charset="-122"/>
                <a:cs typeface="Inter" pitchFamily="34" charset="-120"/>
              </a:rPr>
              <a:t>Wat de pesters ook zeggen, zegt nooit iets over jou. Negeer wat ze zeggen maar vertel het wel je juf of meester. </a:t>
            </a:r>
            <a:endParaRPr lang="en-US" sz="1550" dirty="0"/>
          </a:p>
        </p:txBody>
      </p:sp>
      <p:sp>
        <p:nvSpPr>
          <p:cNvPr id="18" name="Text 13"/>
          <p:cNvSpPr/>
          <p:nvPr/>
        </p:nvSpPr>
        <p:spPr>
          <a:xfrm>
            <a:off x="702588" y="7160776"/>
            <a:ext cx="13225224" cy="321112"/>
          </a:xfrm>
          <a:prstGeom prst="rect">
            <a:avLst/>
          </a:prstGeom>
          <a:noFill/>
          <a:ln/>
        </p:spPr>
        <p:txBody>
          <a:bodyPr wrap="none" lIns="0" tIns="0" rIns="0" bIns="0" rtlCol="0" anchor="t"/>
          <a:lstStyle/>
          <a:p>
            <a:pPr indent="0" marL="0">
              <a:lnSpc>
                <a:spcPts val="2500"/>
              </a:lnSpc>
              <a:buNone/>
            </a:pP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73894" y="682943"/>
            <a:ext cx="8192929" cy="631746"/>
          </a:xfrm>
          <a:prstGeom prst="rect">
            <a:avLst/>
          </a:prstGeom>
          <a:noFill/>
          <a:ln/>
        </p:spPr>
        <p:txBody>
          <a:bodyPr wrap="none" lIns="0" tIns="0" rIns="0" bIns="0" rtlCol="0" anchor="t"/>
          <a:lstStyle/>
          <a:p>
            <a:pPr indent="0" marL="0">
              <a:lnSpc>
                <a:spcPts val="4950"/>
              </a:lnSpc>
              <a:buNone/>
            </a:pPr>
            <a:r>
              <a:rPr lang="en-US" sz="3950" b="1" spc="-80" kern="0" dirty="0">
                <a:solidFill>
                  <a:srgbClr val="FF8AAF"/>
                </a:solidFill>
                <a:latin typeface="Petrona" pitchFamily="34" charset="0"/>
                <a:ea typeface="Petrona" pitchFamily="34" charset="-122"/>
                <a:cs typeface="Petrona" pitchFamily="34" charset="-120"/>
              </a:rPr>
              <a:t>Hoe kun je voor een ander opkomen?</a:t>
            </a:r>
            <a:endParaRPr lang="en-US" sz="3950" dirty="0"/>
          </a:p>
        </p:txBody>
      </p:sp>
      <p:sp>
        <p:nvSpPr>
          <p:cNvPr id="3" name="Text 1"/>
          <p:cNvSpPr/>
          <p:nvPr/>
        </p:nvSpPr>
        <p:spPr>
          <a:xfrm>
            <a:off x="673894" y="1699736"/>
            <a:ext cx="13282613" cy="308015"/>
          </a:xfrm>
          <a:prstGeom prst="rect">
            <a:avLst/>
          </a:prstGeom>
          <a:noFill/>
          <a:ln/>
        </p:spPr>
        <p:txBody>
          <a:bodyPr wrap="none" lIns="0" tIns="0" rIns="0" bIns="0" rtlCol="0" anchor="t"/>
          <a:lstStyle/>
          <a:p>
            <a:pPr indent="0" marL="0">
              <a:lnSpc>
                <a:spcPts val="2400"/>
              </a:lnSpc>
              <a:buNone/>
            </a:pPr>
            <a:r>
              <a:rPr lang="en-US" sz="1500" spc="-30" kern="0" dirty="0">
                <a:solidFill>
                  <a:srgbClr val="E0D6DE"/>
                </a:solidFill>
                <a:latin typeface="Inter" pitchFamily="34" charset="0"/>
                <a:ea typeface="Inter" pitchFamily="34" charset="-122"/>
                <a:cs typeface="Inter" pitchFamily="34" charset="-120"/>
              </a:rPr>
              <a:t>Pesten is nooit oké! Als je ziet dat iemand gepest wordt, is het belangrijk om voor diegene op te komen.</a:t>
            </a:r>
            <a:endParaRPr lang="en-US" sz="1500" dirty="0"/>
          </a:p>
        </p:txBody>
      </p:sp>
      <p:sp>
        <p:nvSpPr>
          <p:cNvPr id="4" name="Shape 2"/>
          <p:cNvSpPr/>
          <p:nvPr/>
        </p:nvSpPr>
        <p:spPr>
          <a:xfrm>
            <a:off x="673894" y="2224326"/>
            <a:ext cx="2213729" cy="1124426"/>
          </a:xfrm>
          <a:prstGeom prst="roundRect">
            <a:avLst>
              <a:gd name="adj" fmla="val 7193"/>
            </a:avLst>
          </a:prstGeom>
          <a:solidFill>
            <a:srgbClr val="2F1D63"/>
          </a:solidFill>
          <a:ln w="7620">
            <a:solidFill>
              <a:srgbClr val="48367C"/>
            </a:solidFill>
            <a:prstDash val="solid"/>
          </a:ln>
        </p:spPr>
      </p:sp>
      <p:sp>
        <p:nvSpPr>
          <p:cNvPr id="5" name="Text 3"/>
          <p:cNvSpPr/>
          <p:nvPr/>
        </p:nvSpPr>
        <p:spPr>
          <a:xfrm>
            <a:off x="874038" y="2593896"/>
            <a:ext cx="98227" cy="385167"/>
          </a:xfrm>
          <a:prstGeom prst="rect">
            <a:avLst/>
          </a:prstGeom>
          <a:noFill/>
          <a:ln/>
        </p:spPr>
        <p:txBody>
          <a:bodyPr wrap="none" lIns="0" tIns="0" rIns="0" bIns="0" rtlCol="0" anchor="t"/>
          <a:lstStyle/>
          <a:p>
            <a:pPr algn="ctr" indent="0" marL="0">
              <a:lnSpc>
                <a:spcPts val="3000"/>
              </a:lnSpc>
              <a:buNone/>
            </a:pPr>
            <a:r>
              <a:rPr lang="en-US" sz="1850" b="1" spc="-38" kern="0" dirty="0">
                <a:solidFill>
                  <a:srgbClr val="E0D6DE"/>
                </a:solidFill>
                <a:latin typeface="Petrona" pitchFamily="34" charset="0"/>
                <a:ea typeface="Petrona" pitchFamily="34" charset="-122"/>
                <a:cs typeface="Petrona" pitchFamily="34" charset="-120"/>
              </a:rPr>
              <a:t>1</a:t>
            </a:r>
            <a:endParaRPr lang="en-US" sz="1850" dirty="0"/>
          </a:p>
        </p:txBody>
      </p:sp>
      <p:sp>
        <p:nvSpPr>
          <p:cNvPr id="6" name="Text 4"/>
          <p:cNvSpPr/>
          <p:nvPr/>
        </p:nvSpPr>
        <p:spPr>
          <a:xfrm>
            <a:off x="3080147" y="2416850"/>
            <a:ext cx="2527221" cy="315873"/>
          </a:xfrm>
          <a:prstGeom prst="rect">
            <a:avLst/>
          </a:prstGeom>
          <a:noFill/>
          <a:ln/>
        </p:spPr>
        <p:txBody>
          <a:bodyPr wrap="none" lIns="0" tIns="0" rIns="0" bIns="0" rtlCol="0" anchor="t"/>
          <a:lstStyle/>
          <a:p>
            <a:pPr algn="l" indent="0" marL="0">
              <a:lnSpc>
                <a:spcPts val="2450"/>
              </a:lnSpc>
              <a:buNone/>
            </a:pPr>
            <a:r>
              <a:rPr lang="en-US" sz="1950" b="1" spc="-40" kern="0" dirty="0">
                <a:solidFill>
                  <a:srgbClr val="E0D6DE"/>
                </a:solidFill>
                <a:latin typeface="Petrona" pitchFamily="34" charset="0"/>
                <a:ea typeface="Petrona" pitchFamily="34" charset="-122"/>
                <a:cs typeface="Petrona" pitchFamily="34" charset="-120"/>
              </a:rPr>
              <a:t>Zeg iets!</a:t>
            </a:r>
            <a:endParaRPr lang="en-US" sz="1950" dirty="0"/>
          </a:p>
        </p:txBody>
      </p:sp>
      <p:sp>
        <p:nvSpPr>
          <p:cNvPr id="7" name="Text 5"/>
          <p:cNvSpPr/>
          <p:nvPr/>
        </p:nvSpPr>
        <p:spPr>
          <a:xfrm>
            <a:off x="3080147" y="2848213"/>
            <a:ext cx="4313277" cy="308015"/>
          </a:xfrm>
          <a:prstGeom prst="rect">
            <a:avLst/>
          </a:prstGeom>
          <a:noFill/>
          <a:ln/>
        </p:spPr>
        <p:txBody>
          <a:bodyPr wrap="none" lIns="0" tIns="0" rIns="0" bIns="0" rtlCol="0" anchor="t"/>
          <a:lstStyle/>
          <a:p>
            <a:pPr algn="l" indent="0" marL="0">
              <a:lnSpc>
                <a:spcPts val="2400"/>
              </a:lnSpc>
              <a:buNone/>
            </a:pPr>
            <a:r>
              <a:rPr lang="en-US" sz="1500" spc="-30" kern="0" dirty="0">
                <a:solidFill>
                  <a:srgbClr val="E0D6DE"/>
                </a:solidFill>
                <a:latin typeface="Inter" pitchFamily="34" charset="0"/>
                <a:ea typeface="Inter" pitchFamily="34" charset="-122"/>
                <a:cs typeface="Inter" pitchFamily="34" charset="-120"/>
              </a:rPr>
              <a:t>Laat de pestkop weten dat zijn gedrag niet oké is.</a:t>
            </a:r>
            <a:endParaRPr lang="en-US" sz="1500" dirty="0"/>
          </a:p>
        </p:txBody>
      </p:sp>
      <p:sp>
        <p:nvSpPr>
          <p:cNvPr id="8" name="Shape 6"/>
          <p:cNvSpPr/>
          <p:nvPr/>
        </p:nvSpPr>
        <p:spPr>
          <a:xfrm>
            <a:off x="2983825" y="3339227"/>
            <a:ext cx="10876478" cy="11430"/>
          </a:xfrm>
          <a:prstGeom prst="roundRect">
            <a:avLst>
              <a:gd name="adj" fmla="val 707564"/>
            </a:avLst>
          </a:prstGeom>
          <a:solidFill>
            <a:srgbClr val="48367C"/>
          </a:solidFill>
          <a:ln/>
        </p:spPr>
      </p:sp>
      <p:sp>
        <p:nvSpPr>
          <p:cNvPr id="9" name="Shape 7"/>
          <p:cNvSpPr/>
          <p:nvPr/>
        </p:nvSpPr>
        <p:spPr>
          <a:xfrm>
            <a:off x="673894" y="3444954"/>
            <a:ext cx="4427458" cy="1432441"/>
          </a:xfrm>
          <a:prstGeom prst="roundRect">
            <a:avLst>
              <a:gd name="adj" fmla="val 5646"/>
            </a:avLst>
          </a:prstGeom>
          <a:solidFill>
            <a:srgbClr val="2F1D63"/>
          </a:solidFill>
          <a:ln w="7620">
            <a:solidFill>
              <a:srgbClr val="48367C"/>
            </a:solidFill>
            <a:prstDash val="solid"/>
          </a:ln>
        </p:spPr>
      </p:sp>
      <p:sp>
        <p:nvSpPr>
          <p:cNvPr id="10" name="Text 8"/>
          <p:cNvSpPr/>
          <p:nvPr/>
        </p:nvSpPr>
        <p:spPr>
          <a:xfrm>
            <a:off x="874038" y="3968591"/>
            <a:ext cx="131683" cy="385167"/>
          </a:xfrm>
          <a:prstGeom prst="rect">
            <a:avLst/>
          </a:prstGeom>
          <a:noFill/>
          <a:ln/>
        </p:spPr>
        <p:txBody>
          <a:bodyPr wrap="none" lIns="0" tIns="0" rIns="0" bIns="0" rtlCol="0" anchor="t"/>
          <a:lstStyle/>
          <a:p>
            <a:pPr algn="ctr" indent="0" marL="0">
              <a:lnSpc>
                <a:spcPts val="3000"/>
              </a:lnSpc>
              <a:buNone/>
            </a:pPr>
            <a:r>
              <a:rPr lang="en-US" sz="1850" b="1" spc="-38" kern="0" dirty="0">
                <a:solidFill>
                  <a:srgbClr val="E0D6DE"/>
                </a:solidFill>
                <a:latin typeface="Petrona" pitchFamily="34" charset="0"/>
                <a:ea typeface="Petrona" pitchFamily="34" charset="-122"/>
                <a:cs typeface="Petrona" pitchFamily="34" charset="-120"/>
              </a:rPr>
              <a:t>2</a:t>
            </a:r>
            <a:endParaRPr lang="en-US" sz="1850" dirty="0"/>
          </a:p>
        </p:txBody>
      </p:sp>
      <p:sp>
        <p:nvSpPr>
          <p:cNvPr id="11" name="Text 9"/>
          <p:cNvSpPr/>
          <p:nvPr/>
        </p:nvSpPr>
        <p:spPr>
          <a:xfrm>
            <a:off x="5293876" y="3637478"/>
            <a:ext cx="2527221" cy="315873"/>
          </a:xfrm>
          <a:prstGeom prst="rect">
            <a:avLst/>
          </a:prstGeom>
          <a:noFill/>
          <a:ln/>
        </p:spPr>
        <p:txBody>
          <a:bodyPr wrap="none" lIns="0" tIns="0" rIns="0" bIns="0" rtlCol="0" anchor="t"/>
          <a:lstStyle/>
          <a:p>
            <a:pPr algn="l" indent="0" marL="0">
              <a:lnSpc>
                <a:spcPts val="2450"/>
              </a:lnSpc>
              <a:buNone/>
            </a:pPr>
            <a:r>
              <a:rPr lang="en-US" sz="1950" b="1" spc="-40" kern="0" dirty="0">
                <a:solidFill>
                  <a:srgbClr val="E0D6DE"/>
                </a:solidFill>
                <a:latin typeface="Petrona" pitchFamily="34" charset="0"/>
                <a:ea typeface="Petrona" pitchFamily="34" charset="-122"/>
                <a:cs typeface="Petrona" pitchFamily="34" charset="-120"/>
              </a:rPr>
              <a:t>Ga erbij staan!</a:t>
            </a:r>
            <a:endParaRPr lang="en-US" sz="1950" dirty="0"/>
          </a:p>
        </p:txBody>
      </p:sp>
      <p:sp>
        <p:nvSpPr>
          <p:cNvPr id="12" name="Text 10"/>
          <p:cNvSpPr/>
          <p:nvPr/>
        </p:nvSpPr>
        <p:spPr>
          <a:xfrm>
            <a:off x="5293876" y="4068842"/>
            <a:ext cx="8470106" cy="616029"/>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Inter" pitchFamily="34" charset="0"/>
                <a:ea typeface="Inter" pitchFamily="34" charset="-122"/>
                <a:cs typeface="Inter" pitchFamily="34" charset="-120"/>
              </a:rPr>
              <a:t>Laat zien dat jij pesten stom vindt en ga achter het slachtoffer staan voor steun. Want als jij het ziet en niks zegt of doet, dan denkt de pestende groep dat jij het goed vindt wat zij doen.</a:t>
            </a:r>
            <a:endParaRPr lang="en-US" sz="1500" dirty="0"/>
          </a:p>
        </p:txBody>
      </p:sp>
      <p:sp>
        <p:nvSpPr>
          <p:cNvPr id="13" name="Shape 11"/>
          <p:cNvSpPr/>
          <p:nvPr/>
        </p:nvSpPr>
        <p:spPr>
          <a:xfrm>
            <a:off x="5197554" y="4867870"/>
            <a:ext cx="8662749" cy="11430"/>
          </a:xfrm>
          <a:prstGeom prst="roundRect">
            <a:avLst>
              <a:gd name="adj" fmla="val 707564"/>
            </a:avLst>
          </a:prstGeom>
          <a:solidFill>
            <a:srgbClr val="48367C"/>
          </a:solidFill>
          <a:ln/>
        </p:spPr>
      </p:sp>
      <p:sp>
        <p:nvSpPr>
          <p:cNvPr id="14" name="Shape 12"/>
          <p:cNvSpPr/>
          <p:nvPr/>
        </p:nvSpPr>
        <p:spPr>
          <a:xfrm>
            <a:off x="673894" y="4973598"/>
            <a:ext cx="6641306" cy="2048470"/>
          </a:xfrm>
          <a:prstGeom prst="roundRect">
            <a:avLst>
              <a:gd name="adj" fmla="val 3948"/>
            </a:avLst>
          </a:prstGeom>
          <a:solidFill>
            <a:srgbClr val="2F1D63"/>
          </a:solidFill>
          <a:ln w="7620">
            <a:solidFill>
              <a:srgbClr val="48367C"/>
            </a:solidFill>
            <a:prstDash val="solid"/>
          </a:ln>
        </p:spPr>
      </p:sp>
      <p:sp>
        <p:nvSpPr>
          <p:cNvPr id="15" name="Text 13"/>
          <p:cNvSpPr/>
          <p:nvPr/>
        </p:nvSpPr>
        <p:spPr>
          <a:xfrm>
            <a:off x="874038" y="5805249"/>
            <a:ext cx="131445" cy="385167"/>
          </a:xfrm>
          <a:prstGeom prst="rect">
            <a:avLst/>
          </a:prstGeom>
          <a:noFill/>
          <a:ln/>
        </p:spPr>
        <p:txBody>
          <a:bodyPr wrap="none" lIns="0" tIns="0" rIns="0" bIns="0" rtlCol="0" anchor="t"/>
          <a:lstStyle/>
          <a:p>
            <a:pPr algn="ctr" indent="0" marL="0">
              <a:lnSpc>
                <a:spcPts val="3000"/>
              </a:lnSpc>
              <a:buNone/>
            </a:pPr>
            <a:r>
              <a:rPr lang="en-US" sz="1850" b="1" spc="-38" kern="0" dirty="0">
                <a:solidFill>
                  <a:srgbClr val="E0D6DE"/>
                </a:solidFill>
                <a:latin typeface="Petrona" pitchFamily="34" charset="0"/>
                <a:ea typeface="Petrona" pitchFamily="34" charset="-122"/>
                <a:cs typeface="Petrona" pitchFamily="34" charset="-120"/>
              </a:rPr>
              <a:t>3</a:t>
            </a:r>
            <a:endParaRPr lang="en-US" sz="1850" dirty="0"/>
          </a:p>
        </p:txBody>
      </p:sp>
      <p:sp>
        <p:nvSpPr>
          <p:cNvPr id="16" name="Text 14"/>
          <p:cNvSpPr/>
          <p:nvPr/>
        </p:nvSpPr>
        <p:spPr>
          <a:xfrm>
            <a:off x="7507724" y="5166122"/>
            <a:ext cx="2527221" cy="315873"/>
          </a:xfrm>
          <a:prstGeom prst="rect">
            <a:avLst/>
          </a:prstGeom>
          <a:noFill/>
          <a:ln/>
        </p:spPr>
        <p:txBody>
          <a:bodyPr wrap="none" lIns="0" tIns="0" rIns="0" bIns="0" rtlCol="0" anchor="t"/>
          <a:lstStyle/>
          <a:p>
            <a:pPr algn="l" indent="0" marL="0">
              <a:lnSpc>
                <a:spcPts val="2450"/>
              </a:lnSpc>
              <a:buNone/>
            </a:pPr>
            <a:r>
              <a:rPr lang="en-US" sz="1950" b="1" spc="-40" kern="0" dirty="0">
                <a:solidFill>
                  <a:srgbClr val="E0D6DE"/>
                </a:solidFill>
                <a:latin typeface="Petrona" pitchFamily="34" charset="0"/>
                <a:ea typeface="Petrona" pitchFamily="34" charset="-122"/>
                <a:cs typeface="Petrona" pitchFamily="34" charset="-120"/>
              </a:rPr>
              <a:t>Vertel het!</a:t>
            </a:r>
            <a:endParaRPr lang="en-US" sz="1950" dirty="0"/>
          </a:p>
        </p:txBody>
      </p:sp>
      <p:sp>
        <p:nvSpPr>
          <p:cNvPr id="17" name="Text 15"/>
          <p:cNvSpPr/>
          <p:nvPr/>
        </p:nvSpPr>
        <p:spPr>
          <a:xfrm>
            <a:off x="7507724" y="5597485"/>
            <a:ext cx="6256258" cy="1232059"/>
          </a:xfrm>
          <a:prstGeom prst="rect">
            <a:avLst/>
          </a:prstGeom>
          <a:noFill/>
          <a:ln/>
        </p:spPr>
        <p:txBody>
          <a:bodyPr wrap="square" lIns="0" tIns="0" rIns="0" bIns="0" rtlCol="0" anchor="t"/>
          <a:lstStyle/>
          <a:p>
            <a:pPr algn="l" indent="0" marL="0">
              <a:lnSpc>
                <a:spcPts val="2400"/>
              </a:lnSpc>
              <a:buNone/>
            </a:pPr>
            <a:r>
              <a:rPr lang="en-US" sz="1500" spc="-30" kern="0" dirty="0">
                <a:solidFill>
                  <a:srgbClr val="E0D6DE"/>
                </a:solidFill>
                <a:latin typeface="Inter" pitchFamily="34" charset="0"/>
                <a:ea typeface="Inter" pitchFamily="34" charset="-122"/>
                <a:cs typeface="Inter" pitchFamily="34" charset="-120"/>
              </a:rPr>
              <a:t>Vertel tegen de juf of meester dat iemand in jouw klas gepest wordt en dat het moet stoppen. </a:t>
            </a:r>
            <a:pPr algn="l" indent="0" marL="0">
              <a:lnSpc>
                <a:spcPts val="2400"/>
              </a:lnSpc>
              <a:buNone/>
            </a:pPr>
            <a:r>
              <a:rPr lang="en-US" sz="1500" u="sng" spc="-30" kern="0" dirty="0">
                <a:solidFill>
                  <a:srgbClr val="E0D6DE"/>
                </a:solidFill>
                <a:latin typeface="Inter" pitchFamily="34" charset="0"/>
                <a:ea typeface="Inter" pitchFamily="34" charset="-122"/>
                <a:cs typeface="Inter" pitchFamily="34" charset="-120"/>
              </a:rPr>
              <a:t>Dit is niet klikken! </a:t>
            </a:r>
            <a:pPr algn="l" indent="0" marL="0">
              <a:lnSpc>
                <a:spcPts val="2400"/>
              </a:lnSpc>
              <a:buNone/>
            </a:pPr>
            <a:r>
              <a:rPr lang="en-US" sz="1500" spc="-30" kern="0" dirty="0">
                <a:solidFill>
                  <a:srgbClr val="E0D6DE"/>
                </a:solidFill>
                <a:latin typeface="Inter" pitchFamily="34" charset="0"/>
                <a:ea typeface="Inter" pitchFamily="34" charset="-122"/>
                <a:cs typeface="Inter" pitchFamily="34" charset="-120"/>
              </a:rPr>
              <a:t>Klikken is als iemand bijvoorbeeld iets eet tijdens de les. </a:t>
            </a:r>
            <a:pPr algn="l" indent="0" marL="0">
              <a:lnSpc>
                <a:spcPts val="2400"/>
              </a:lnSpc>
              <a:buNone/>
            </a:pPr>
            <a:r>
              <a:rPr lang="en-US" sz="1500" b="1" u="sng" spc="-30" kern="0" dirty="0">
                <a:solidFill>
                  <a:srgbClr val="E0D6DE"/>
                </a:solidFill>
                <a:latin typeface="Inter" pitchFamily="34" charset="0"/>
                <a:ea typeface="Inter" pitchFamily="34" charset="-122"/>
                <a:cs typeface="Inter" pitchFamily="34" charset="-120"/>
              </a:rPr>
              <a:t>Dit is melden omdat iemand in gevaar is.</a:t>
            </a:r>
            <a:endParaRPr lang="en-US" sz="1500" dirty="0"/>
          </a:p>
        </p:txBody>
      </p:sp>
      <p:sp>
        <p:nvSpPr>
          <p:cNvPr id="18" name="Text 16"/>
          <p:cNvSpPr/>
          <p:nvPr/>
        </p:nvSpPr>
        <p:spPr>
          <a:xfrm>
            <a:off x="673894" y="7238643"/>
            <a:ext cx="13282613" cy="308015"/>
          </a:xfrm>
          <a:prstGeom prst="rect">
            <a:avLst/>
          </a:prstGeom>
          <a:noFill/>
          <a:ln/>
        </p:spPr>
        <p:txBody>
          <a:bodyPr wrap="none" lIns="0" tIns="0" rIns="0" bIns="0" rtlCol="0" anchor="t"/>
          <a:lstStyle/>
          <a:p>
            <a:pPr indent="0" marL="0">
              <a:lnSpc>
                <a:spcPts val="2400"/>
              </a:lnSpc>
              <a:buNone/>
            </a:pPr>
            <a:r>
              <a:rPr lang="en-US" sz="1500" spc="-30" kern="0" dirty="0">
                <a:solidFill>
                  <a:srgbClr val="E0D6DE"/>
                </a:solidFill>
                <a:latin typeface="Inter" pitchFamily="34" charset="0"/>
                <a:ea typeface="Inter" pitchFamily="34" charset="-122"/>
                <a:cs typeface="Inter" pitchFamily="34" charset="-120"/>
              </a:rPr>
              <a:t>Er zijn verschillende manieren om voor een ander op te komen. Je kunt er tegenin gaan, met de gepeste praten of het aan een volwassene vertellen.</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577822"/>
            <a:ext cx="7556421" cy="1027033"/>
          </a:xfrm>
          <a:prstGeom prst="rect">
            <a:avLst/>
          </a:prstGeom>
          <a:noFill/>
          <a:ln/>
        </p:spPr>
        <p:txBody>
          <a:bodyPr wrap="none" lIns="0" tIns="0" rIns="0" bIns="0" rtlCol="0" anchor="t"/>
          <a:lstStyle/>
          <a:p>
            <a:pPr indent="0" marL="0">
              <a:lnSpc>
                <a:spcPts val="8050"/>
              </a:lnSpc>
              <a:buNone/>
            </a:pPr>
            <a:r>
              <a:rPr lang="en-US" sz="6450" b="1" spc="-129" kern="0" dirty="0">
                <a:solidFill>
                  <a:srgbClr val="FF8AAF"/>
                </a:solidFill>
                <a:latin typeface="Petrona" pitchFamily="34" charset="0"/>
                <a:ea typeface="Petrona" pitchFamily="34" charset="-122"/>
                <a:cs typeface="Petrona" pitchFamily="34" charset="-120"/>
              </a:rPr>
              <a:t>Wat is roddelen?</a:t>
            </a:r>
            <a:endParaRPr lang="en-US" sz="6450" dirty="0"/>
          </a:p>
        </p:txBody>
      </p:sp>
      <p:sp>
        <p:nvSpPr>
          <p:cNvPr id="4" name="Text 1"/>
          <p:cNvSpPr/>
          <p:nvPr/>
        </p:nvSpPr>
        <p:spPr>
          <a:xfrm>
            <a:off x="793790" y="3945017"/>
            <a:ext cx="75564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Roddelen is wanneer je iets over iemand vertelt dat niet waar is, of dingen over iemand vertelt die je beter voor jezelf kunt houden.</a:t>
            </a:r>
            <a:endParaRPr lang="en-US" sz="1750" dirty="0"/>
          </a:p>
        </p:txBody>
      </p:sp>
      <p:sp>
        <p:nvSpPr>
          <p:cNvPr id="5" name="Text 2"/>
          <p:cNvSpPr/>
          <p:nvPr/>
        </p:nvSpPr>
        <p:spPr>
          <a:xfrm>
            <a:off x="793790" y="4925973"/>
            <a:ext cx="7556421" cy="725805"/>
          </a:xfrm>
          <a:prstGeom prst="rect">
            <a:avLst/>
          </a:prstGeom>
          <a:noFill/>
          <a:ln/>
        </p:spPr>
        <p:txBody>
          <a:bodyPr wrap="square" lIns="0" tIns="0" rIns="0" bIns="0" rtlCol="0" anchor="t"/>
          <a:lstStyle/>
          <a:p>
            <a:pPr indent="0" marL="0">
              <a:lnSpc>
                <a:spcPts val="2850"/>
              </a:lnSpc>
              <a:buNone/>
            </a:pPr>
            <a:r>
              <a:rPr lang="en-US" sz="1750" spc="-36" kern="0" dirty="0">
                <a:solidFill>
                  <a:srgbClr val="E0D6DE"/>
                </a:solidFill>
                <a:latin typeface="Inter" pitchFamily="34" charset="0"/>
                <a:ea typeface="Inter" pitchFamily="34" charset="-122"/>
                <a:cs typeface="Inter" pitchFamily="34" charset="-120"/>
              </a:rPr>
              <a:t>Het kan ook gaan om negatieve dingen over iemand zeggen, terwijl je die persoon eigenlijk best aardig vindt.</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302187"/>
            <a:ext cx="10016133" cy="744260"/>
          </a:xfrm>
          <a:prstGeom prst="rect">
            <a:avLst/>
          </a:prstGeom>
          <a:noFill/>
          <a:ln/>
        </p:spPr>
        <p:txBody>
          <a:bodyPr wrap="none" lIns="0" tIns="0" rIns="0" bIns="0" rtlCol="0" anchor="t"/>
          <a:lstStyle/>
          <a:p>
            <a:pPr indent="0" marL="0">
              <a:lnSpc>
                <a:spcPts val="5850"/>
              </a:lnSpc>
              <a:buNone/>
            </a:pPr>
            <a:r>
              <a:rPr lang="en-US" sz="4650" b="1" spc="-94" kern="0" dirty="0">
                <a:solidFill>
                  <a:srgbClr val="FF8AAF"/>
                </a:solidFill>
                <a:latin typeface="Petrona" pitchFamily="34" charset="0"/>
                <a:ea typeface="Petrona" pitchFamily="34" charset="-122"/>
                <a:cs typeface="Petrona" pitchFamily="34" charset="-120"/>
              </a:rPr>
              <a:t>Waarom roddelen sommige kinderen?</a:t>
            </a:r>
            <a:endParaRPr lang="en-US" sz="4650" dirty="0"/>
          </a:p>
        </p:txBody>
      </p:sp>
      <p:pic>
        <p:nvPicPr>
          <p:cNvPr id="3" name="Image 0" descr="preencoded.png">    </p:cNvPr>
          <p:cNvPicPr>
            <a:picLocks noChangeAspect="1"/>
          </p:cNvPicPr>
          <p:nvPr/>
        </p:nvPicPr>
        <p:blipFill>
          <a:blip r:embed="rId1"/>
          <a:stretch>
            <a:fillRect/>
          </a:stretch>
        </p:blipFill>
        <p:spPr>
          <a:xfrm>
            <a:off x="793790" y="2500074"/>
            <a:ext cx="4120753" cy="2546747"/>
          </a:xfrm>
          <a:prstGeom prst="rect">
            <a:avLst/>
          </a:prstGeom>
        </p:spPr>
      </p:pic>
      <p:sp>
        <p:nvSpPr>
          <p:cNvPr id="4" name="Text 1"/>
          <p:cNvSpPr/>
          <p:nvPr/>
        </p:nvSpPr>
        <p:spPr>
          <a:xfrm>
            <a:off x="793790" y="5330309"/>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Onzekerheid</a:t>
            </a:r>
            <a:endParaRPr lang="en-US" sz="2300" dirty="0"/>
          </a:p>
        </p:txBody>
      </p:sp>
      <p:sp>
        <p:nvSpPr>
          <p:cNvPr id="5" name="Text 2"/>
          <p:cNvSpPr/>
          <p:nvPr/>
        </p:nvSpPr>
        <p:spPr>
          <a:xfrm>
            <a:off x="793790" y="5838468"/>
            <a:ext cx="4120753"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Sommige kinderen roddelen omdat ze zich onzeker voelen. Ze denken dat het hen populairder maakt.</a:t>
            </a:r>
            <a:endParaRPr lang="en-US" sz="1750" dirty="0"/>
          </a:p>
        </p:txBody>
      </p:sp>
      <p:pic>
        <p:nvPicPr>
          <p:cNvPr id="6" name="Image 1" descr="preencoded.png">    </p:cNvPr>
          <p:cNvPicPr>
            <a:picLocks noChangeAspect="1"/>
          </p:cNvPicPr>
          <p:nvPr/>
        </p:nvPicPr>
        <p:blipFill>
          <a:blip r:embed="rId2"/>
          <a:stretch>
            <a:fillRect/>
          </a:stretch>
        </p:blipFill>
        <p:spPr>
          <a:xfrm>
            <a:off x="5254704" y="2500074"/>
            <a:ext cx="4120872" cy="2546866"/>
          </a:xfrm>
          <a:prstGeom prst="rect">
            <a:avLst/>
          </a:prstGeom>
        </p:spPr>
      </p:pic>
      <p:sp>
        <p:nvSpPr>
          <p:cNvPr id="7" name="Text 3"/>
          <p:cNvSpPr/>
          <p:nvPr/>
        </p:nvSpPr>
        <p:spPr>
          <a:xfrm>
            <a:off x="5254704" y="5330428"/>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Erbij willen horen</a:t>
            </a:r>
            <a:endParaRPr lang="en-US" sz="2300" dirty="0"/>
          </a:p>
        </p:txBody>
      </p:sp>
      <p:sp>
        <p:nvSpPr>
          <p:cNvPr id="8" name="Text 4"/>
          <p:cNvSpPr/>
          <p:nvPr/>
        </p:nvSpPr>
        <p:spPr>
          <a:xfrm>
            <a:off x="5254704" y="5838587"/>
            <a:ext cx="4120872" cy="1088708"/>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Anderen roddelen om bij een groep te horen. Ze willen niet buitengesloten worden.</a:t>
            </a:r>
            <a:endParaRPr lang="en-US" sz="1750" dirty="0"/>
          </a:p>
        </p:txBody>
      </p:sp>
      <p:pic>
        <p:nvPicPr>
          <p:cNvPr id="9" name="Image 2" descr="preencoded.png">    </p:cNvPr>
          <p:cNvPicPr>
            <a:picLocks noChangeAspect="1"/>
          </p:cNvPicPr>
          <p:nvPr/>
        </p:nvPicPr>
        <p:blipFill>
          <a:blip r:embed="rId3"/>
          <a:stretch>
            <a:fillRect/>
          </a:stretch>
        </p:blipFill>
        <p:spPr>
          <a:xfrm>
            <a:off x="9715738" y="2500074"/>
            <a:ext cx="4120753" cy="2546747"/>
          </a:xfrm>
          <a:prstGeom prst="rect">
            <a:avLst/>
          </a:prstGeom>
        </p:spPr>
      </p:pic>
      <p:sp>
        <p:nvSpPr>
          <p:cNvPr id="10" name="Text 5"/>
          <p:cNvSpPr/>
          <p:nvPr/>
        </p:nvSpPr>
        <p:spPr>
          <a:xfrm>
            <a:off x="9715738" y="5330309"/>
            <a:ext cx="2977039" cy="372070"/>
          </a:xfrm>
          <a:prstGeom prst="rect">
            <a:avLst/>
          </a:prstGeom>
          <a:noFill/>
          <a:ln/>
        </p:spPr>
        <p:txBody>
          <a:bodyPr wrap="none" lIns="0" tIns="0" rIns="0" bIns="0" rtlCol="0" anchor="t"/>
          <a:lstStyle/>
          <a:p>
            <a:pPr algn="l" indent="0" marL="0">
              <a:lnSpc>
                <a:spcPts val="2900"/>
              </a:lnSpc>
              <a:buNone/>
            </a:pPr>
            <a:r>
              <a:rPr lang="en-US" sz="2300" b="1" spc="-47" kern="0" dirty="0">
                <a:solidFill>
                  <a:srgbClr val="E0D6DE"/>
                </a:solidFill>
                <a:latin typeface="Petrona" pitchFamily="34" charset="0"/>
                <a:ea typeface="Petrona" pitchFamily="34" charset="-122"/>
                <a:cs typeface="Petrona" pitchFamily="34" charset="-120"/>
              </a:rPr>
              <a:t>Boosheid of jaloezie</a:t>
            </a:r>
            <a:endParaRPr lang="en-US" sz="2300" dirty="0"/>
          </a:p>
        </p:txBody>
      </p:sp>
      <p:sp>
        <p:nvSpPr>
          <p:cNvPr id="11" name="Text 6"/>
          <p:cNvSpPr/>
          <p:nvPr/>
        </p:nvSpPr>
        <p:spPr>
          <a:xfrm>
            <a:off x="9715738" y="5838468"/>
            <a:ext cx="4120753"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E0D6DE"/>
                </a:solidFill>
                <a:latin typeface="Inter" pitchFamily="34" charset="0"/>
                <a:ea typeface="Inter" pitchFamily="34" charset="-122"/>
                <a:cs typeface="Inter" pitchFamily="34" charset="-120"/>
              </a:rPr>
              <a:t>Soms roddelen kinderen uit boosheid of jaloezie. Ze willen iemand pijn doen.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2024-09-22T15:01:56Z</dcterms:created>
  <dcterms:modified xsi:type="dcterms:W3CDTF">2024-09-22T15:01:56Z</dcterms:modified>
</cp:coreProperties>
</file>