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14630400" cy="8229600"/>
  <p:notesSz cx="8229600" cy="14630400"/>
  <p:embeddedFontLst>
    <p:embeddedFont>
      <p:font typeface="Fira Mono"/>
      <p:regular r:id="rId32"/>
    </p:embeddedFont>
    <p:embeddedFont>
      <p:font typeface="Fira Mono"/>
      <p:regular r:id="rId33"/>
    </p:embeddedFont>
    <p:embeddedFont>
      <p:font typeface="Fira Sans"/>
      <p:regular r:id="rId34"/>
    </p:embeddedFont>
    <p:embeddedFont>
      <p:font typeface="Fira Sans"/>
      <p:regular r:id="rId35"/>
    </p:embeddedFont>
    <p:embeddedFont>
      <p:font typeface="Fira Sans"/>
      <p:regular r:id="rId36"/>
    </p:embeddedFont>
    <p:embeddedFont>
      <p:font typeface="Fira Sans"/>
      <p:regular r:id="rId37"/>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32" Type="http://schemas.openxmlformats.org/officeDocument/2006/relationships/font" Target="fonts/font1.fntdata"/><Relationship Id="rId33" Type="http://schemas.openxmlformats.org/officeDocument/2006/relationships/font" Target="fonts/font2.fntdata"/><Relationship Id="rId34" Type="http://schemas.openxmlformats.org/officeDocument/2006/relationships/font" Target="fonts/font3.fntdata"/><Relationship Id="rId35" Type="http://schemas.openxmlformats.org/officeDocument/2006/relationships/font" Target="fonts/font4.fntdata"/><Relationship Id="rId36" Type="http://schemas.openxmlformats.org/officeDocument/2006/relationships/font" Target="fonts/font5.fntdata"/><Relationship Id="rId37"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8181B"/>
          </a:solidFill>
          <a:ln/>
        </p:spPr>
      </p:sp>
      <p:sp>
        <p:nvSpPr>
          <p:cNvPr id="3" name="Shape 1"/>
          <p:cNvSpPr/>
          <p:nvPr/>
        </p:nvSpPr>
        <p:spPr>
          <a:xfrm>
            <a:off x="0" y="0"/>
            <a:ext cx="14630400" cy="8229600"/>
          </a:xfrm>
          <a:prstGeom prst="rect">
            <a:avLst/>
          </a:prstGeom>
          <a:solidFill>
            <a:srgbClr val="0F0F10"/>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7.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slideLayout" Target="../slideLayouts/slideLayout19.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22.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23.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slideLayout" Target="../slideLayouts/slideLayout24.xml"/><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25.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26.xml"/><Relationship Id="rId3"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62420"/>
            <a:ext cx="7556421" cy="3912870"/>
          </a:xfrm>
          <a:prstGeom prst="rect">
            <a:avLst/>
          </a:prstGeom>
          <a:noFill/>
          <a:ln/>
        </p:spPr>
        <p:txBody>
          <a:bodyPr wrap="square" lIns="0" tIns="0" rIns="0" bIns="0" rtlCol="0" anchor="t"/>
          <a:lstStyle/>
          <a:p>
            <a:pPr indent="0" marL="0">
              <a:lnSpc>
                <a:spcPts val="7700"/>
              </a:lnSpc>
              <a:buNone/>
            </a:pPr>
            <a:r>
              <a:rPr lang="en-US" sz="6150" dirty="0">
                <a:solidFill>
                  <a:srgbClr val="FBF3FA"/>
                </a:solidFill>
                <a:latin typeface="Fira Mono" pitchFamily="34" charset="0"/>
                <a:ea typeface="Fira Mono" pitchFamily="34" charset="-122"/>
                <a:cs typeface="Fira Mono" pitchFamily="34" charset="-120"/>
              </a:rPr>
              <a:t>Inleiding: Pesten en Roddelen op MBO scholen</a:t>
            </a:r>
            <a:endParaRPr lang="en-US" sz="6150" dirty="0"/>
          </a:p>
        </p:txBody>
      </p:sp>
      <p:sp>
        <p:nvSpPr>
          <p:cNvPr id="4" name="Text 1"/>
          <p:cNvSpPr/>
          <p:nvPr/>
        </p:nvSpPr>
        <p:spPr>
          <a:xfrm>
            <a:off x="793790" y="5515451"/>
            <a:ext cx="7556421"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en roddelen komen helaas voor op MBO scholen. Deze vormen van ongewenst gedrag kunnen veel impact hebben op de sfeer in de klas en het welzijn van leerlingen. Dit kan leiden tot een negatieve leeromgeving en gevoelens van angst en onzekerheid.</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56310"/>
            <a:ext cx="11226165"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Kleine daden maken groot verschil</a:t>
            </a:r>
            <a:endParaRPr lang="en-US" sz="4450" dirty="0"/>
          </a:p>
        </p:txBody>
      </p:sp>
      <p:pic>
        <p:nvPicPr>
          <p:cNvPr id="3" name="Image 0" descr="preencoded.png">    </p:cNvPr>
          <p:cNvPicPr>
            <a:picLocks noChangeAspect="1"/>
          </p:cNvPicPr>
          <p:nvPr/>
        </p:nvPicPr>
        <p:blipFill>
          <a:blip r:embed="rId1"/>
          <a:stretch>
            <a:fillRect/>
          </a:stretch>
        </p:blipFill>
        <p:spPr>
          <a:xfrm>
            <a:off x="793790" y="2118717"/>
            <a:ext cx="3005495" cy="1857494"/>
          </a:xfrm>
          <a:prstGeom prst="rect">
            <a:avLst/>
          </a:prstGeom>
        </p:spPr>
      </p:pic>
      <p:sp>
        <p:nvSpPr>
          <p:cNvPr id="4" name="Text 1"/>
          <p:cNvSpPr/>
          <p:nvPr/>
        </p:nvSpPr>
        <p:spPr>
          <a:xfrm>
            <a:off x="793790" y="4259699"/>
            <a:ext cx="3005495" cy="106299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Help iemand met zijn/haar huiswerk.</a:t>
            </a:r>
            <a:endParaRPr lang="en-US" sz="2200" dirty="0"/>
          </a:p>
        </p:txBody>
      </p:sp>
      <p:sp>
        <p:nvSpPr>
          <p:cNvPr id="5" name="Text 2"/>
          <p:cNvSpPr/>
          <p:nvPr/>
        </p:nvSpPr>
        <p:spPr>
          <a:xfrm>
            <a:off x="793790" y="5458778"/>
            <a:ext cx="3005495" cy="1814513"/>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Een klein gebaar, zoals iemand helpen met een moeilijke vraag, kan al een groot verschil maken in iemand's dag.</a:t>
            </a:r>
            <a:endParaRPr lang="en-US" sz="1750" dirty="0"/>
          </a:p>
        </p:txBody>
      </p:sp>
      <p:pic>
        <p:nvPicPr>
          <p:cNvPr id="6" name="Image 1" descr="preencoded.png">    </p:cNvPr>
          <p:cNvPicPr>
            <a:picLocks noChangeAspect="1"/>
          </p:cNvPicPr>
          <p:nvPr/>
        </p:nvPicPr>
        <p:blipFill>
          <a:blip r:embed="rId2"/>
          <a:stretch>
            <a:fillRect/>
          </a:stretch>
        </p:blipFill>
        <p:spPr>
          <a:xfrm>
            <a:off x="4139446" y="2118717"/>
            <a:ext cx="3005614" cy="1857494"/>
          </a:xfrm>
          <a:prstGeom prst="rect">
            <a:avLst/>
          </a:prstGeom>
        </p:spPr>
      </p:pic>
      <p:sp>
        <p:nvSpPr>
          <p:cNvPr id="7" name="Text 3"/>
          <p:cNvSpPr/>
          <p:nvPr/>
        </p:nvSpPr>
        <p:spPr>
          <a:xfrm>
            <a:off x="4139446" y="4259699"/>
            <a:ext cx="3005614" cy="141732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Zeg tegen iemand dat je zijn/haar outfit leuk vindt.</a:t>
            </a:r>
            <a:endParaRPr lang="en-US" sz="2200" dirty="0"/>
          </a:p>
        </p:txBody>
      </p:sp>
      <p:sp>
        <p:nvSpPr>
          <p:cNvPr id="8" name="Text 4"/>
          <p:cNvSpPr/>
          <p:nvPr/>
        </p:nvSpPr>
        <p:spPr>
          <a:xfrm>
            <a:off x="4139446" y="5813108"/>
            <a:ext cx="3005614"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Positieve feedback kan iemand laten stralen en zijn/haar dag een beetje beter maken.</a:t>
            </a:r>
            <a:endParaRPr lang="en-US" sz="1750" dirty="0"/>
          </a:p>
        </p:txBody>
      </p:sp>
      <p:pic>
        <p:nvPicPr>
          <p:cNvPr id="9" name="Image 2" descr="preencoded.png">    </p:cNvPr>
          <p:cNvPicPr>
            <a:picLocks noChangeAspect="1"/>
          </p:cNvPicPr>
          <p:nvPr/>
        </p:nvPicPr>
        <p:blipFill>
          <a:blip r:embed="rId3"/>
          <a:stretch>
            <a:fillRect/>
          </a:stretch>
        </p:blipFill>
        <p:spPr>
          <a:xfrm>
            <a:off x="7485221" y="2118717"/>
            <a:ext cx="3005614" cy="1857494"/>
          </a:xfrm>
          <a:prstGeom prst="rect">
            <a:avLst/>
          </a:prstGeom>
        </p:spPr>
      </p:pic>
      <p:sp>
        <p:nvSpPr>
          <p:cNvPr id="10" name="Text 5"/>
          <p:cNvSpPr/>
          <p:nvPr/>
        </p:nvSpPr>
        <p:spPr>
          <a:xfrm>
            <a:off x="7485221" y="4259699"/>
            <a:ext cx="3005614"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Organiseer een leuke activiteit.</a:t>
            </a:r>
            <a:endParaRPr lang="en-US" sz="2200" dirty="0"/>
          </a:p>
        </p:txBody>
      </p:sp>
      <p:sp>
        <p:nvSpPr>
          <p:cNvPr id="11" name="Text 6"/>
          <p:cNvSpPr/>
          <p:nvPr/>
        </p:nvSpPr>
        <p:spPr>
          <a:xfrm>
            <a:off x="7485221" y="5104448"/>
            <a:ext cx="3005614"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Een kleine actie, zoals een spelletje spelen of een film kijken, kan de sfeer in de klas verbeteren.</a:t>
            </a:r>
            <a:endParaRPr lang="en-US" sz="1750" dirty="0"/>
          </a:p>
        </p:txBody>
      </p:sp>
      <p:pic>
        <p:nvPicPr>
          <p:cNvPr id="12" name="Image 3" descr="preencoded.png">    </p:cNvPr>
          <p:cNvPicPr>
            <a:picLocks noChangeAspect="1"/>
          </p:cNvPicPr>
          <p:nvPr/>
        </p:nvPicPr>
        <p:blipFill>
          <a:blip r:embed="rId4"/>
          <a:stretch>
            <a:fillRect/>
          </a:stretch>
        </p:blipFill>
        <p:spPr>
          <a:xfrm>
            <a:off x="10830997" y="2118717"/>
            <a:ext cx="3005614" cy="1857494"/>
          </a:xfrm>
          <a:prstGeom prst="rect">
            <a:avLst/>
          </a:prstGeom>
        </p:spPr>
      </p:pic>
      <p:sp>
        <p:nvSpPr>
          <p:cNvPr id="13" name="Text 7"/>
          <p:cNvSpPr/>
          <p:nvPr/>
        </p:nvSpPr>
        <p:spPr>
          <a:xfrm>
            <a:off x="10830997" y="4259699"/>
            <a:ext cx="3005614" cy="106299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Doe mee aan een anti-pest campagne.</a:t>
            </a:r>
            <a:endParaRPr lang="en-US" sz="2200" dirty="0"/>
          </a:p>
        </p:txBody>
      </p:sp>
      <p:sp>
        <p:nvSpPr>
          <p:cNvPr id="14" name="Text 8"/>
          <p:cNvSpPr/>
          <p:nvPr/>
        </p:nvSpPr>
        <p:spPr>
          <a:xfrm>
            <a:off x="10830997" y="5458778"/>
            <a:ext cx="3005614"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Zorg dat pesten niet wordt getolereerd en creëer een veilige en inclusieve omgeving voor iedereen.</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1461135"/>
            <a:ext cx="7484150"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Samen staan we sterker</a:t>
            </a:r>
            <a:endParaRPr lang="en-US" sz="4450" dirty="0"/>
          </a:p>
        </p:txBody>
      </p:sp>
      <p:sp>
        <p:nvSpPr>
          <p:cNvPr id="4" name="Shape 1"/>
          <p:cNvSpPr/>
          <p:nvPr/>
        </p:nvSpPr>
        <p:spPr>
          <a:xfrm>
            <a:off x="793790" y="2765227"/>
            <a:ext cx="510302" cy="510302"/>
          </a:xfrm>
          <a:prstGeom prst="roundRect">
            <a:avLst>
              <a:gd name="adj" fmla="val 6667"/>
            </a:avLst>
          </a:prstGeom>
          <a:solidFill>
            <a:srgbClr val="2E2E2F"/>
          </a:solidFill>
          <a:ln/>
        </p:spPr>
      </p:sp>
      <p:sp>
        <p:nvSpPr>
          <p:cNvPr id="5" name="Text 2"/>
          <p:cNvSpPr/>
          <p:nvPr/>
        </p:nvSpPr>
        <p:spPr>
          <a:xfrm>
            <a:off x="946785" y="2850237"/>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1</a:t>
            </a:r>
            <a:endParaRPr lang="en-US" sz="2650" dirty="0"/>
          </a:p>
        </p:txBody>
      </p:sp>
      <p:sp>
        <p:nvSpPr>
          <p:cNvPr id="6" name="Text 3"/>
          <p:cNvSpPr/>
          <p:nvPr/>
        </p:nvSpPr>
        <p:spPr>
          <a:xfrm>
            <a:off x="1530906" y="2765227"/>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1. Eén team</a:t>
            </a:r>
            <a:endParaRPr lang="en-US" sz="2200" dirty="0"/>
          </a:p>
        </p:txBody>
      </p:sp>
      <p:sp>
        <p:nvSpPr>
          <p:cNvPr id="7" name="Text 4"/>
          <p:cNvSpPr/>
          <p:nvPr/>
        </p:nvSpPr>
        <p:spPr>
          <a:xfrm>
            <a:off x="1530906" y="3255645"/>
            <a:ext cx="3842147"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Samen sta je sterker tegen pesten. In een sterke klas, luister je naar elkaar, help je elkaar en werk je samen.</a:t>
            </a:r>
            <a:endParaRPr lang="en-US" sz="1750" dirty="0"/>
          </a:p>
        </p:txBody>
      </p:sp>
      <p:sp>
        <p:nvSpPr>
          <p:cNvPr id="8" name="Shape 5"/>
          <p:cNvSpPr/>
          <p:nvPr/>
        </p:nvSpPr>
        <p:spPr>
          <a:xfrm>
            <a:off x="5599867" y="2765227"/>
            <a:ext cx="510302" cy="510302"/>
          </a:xfrm>
          <a:prstGeom prst="roundRect">
            <a:avLst>
              <a:gd name="adj" fmla="val 6667"/>
            </a:avLst>
          </a:prstGeom>
          <a:solidFill>
            <a:srgbClr val="2E2E2F"/>
          </a:solidFill>
          <a:ln/>
        </p:spPr>
      </p:sp>
      <p:sp>
        <p:nvSpPr>
          <p:cNvPr id="9" name="Text 6"/>
          <p:cNvSpPr/>
          <p:nvPr/>
        </p:nvSpPr>
        <p:spPr>
          <a:xfrm>
            <a:off x="5752862" y="2850237"/>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2</a:t>
            </a:r>
            <a:endParaRPr lang="en-US" sz="2650" dirty="0"/>
          </a:p>
        </p:txBody>
      </p:sp>
      <p:sp>
        <p:nvSpPr>
          <p:cNvPr id="10" name="Text 7"/>
          <p:cNvSpPr/>
          <p:nvPr/>
        </p:nvSpPr>
        <p:spPr>
          <a:xfrm>
            <a:off x="6336983" y="2765227"/>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2. Ondersteuning</a:t>
            </a:r>
            <a:endParaRPr lang="en-US" sz="2200" dirty="0"/>
          </a:p>
        </p:txBody>
      </p:sp>
      <p:sp>
        <p:nvSpPr>
          <p:cNvPr id="11" name="Text 8"/>
          <p:cNvSpPr/>
          <p:nvPr/>
        </p:nvSpPr>
        <p:spPr>
          <a:xfrm>
            <a:off x="6336983" y="3255645"/>
            <a:ext cx="3842147"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is stom en niemand hoeft het te accepteren. Wees er voor elkaar en ondersteun elkaar.</a:t>
            </a:r>
            <a:endParaRPr lang="en-US" sz="1750" dirty="0"/>
          </a:p>
        </p:txBody>
      </p:sp>
      <p:sp>
        <p:nvSpPr>
          <p:cNvPr id="12" name="Shape 9"/>
          <p:cNvSpPr/>
          <p:nvPr/>
        </p:nvSpPr>
        <p:spPr>
          <a:xfrm>
            <a:off x="793790" y="4826318"/>
            <a:ext cx="510302" cy="510302"/>
          </a:xfrm>
          <a:prstGeom prst="roundRect">
            <a:avLst>
              <a:gd name="adj" fmla="val 6667"/>
            </a:avLst>
          </a:prstGeom>
          <a:solidFill>
            <a:srgbClr val="2E2E2F"/>
          </a:solidFill>
          <a:ln/>
        </p:spPr>
      </p:sp>
      <p:sp>
        <p:nvSpPr>
          <p:cNvPr id="13" name="Text 10"/>
          <p:cNvSpPr/>
          <p:nvPr/>
        </p:nvSpPr>
        <p:spPr>
          <a:xfrm>
            <a:off x="946785" y="4911328"/>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3</a:t>
            </a:r>
            <a:endParaRPr lang="en-US" sz="2650" dirty="0"/>
          </a:p>
        </p:txBody>
      </p:sp>
      <p:sp>
        <p:nvSpPr>
          <p:cNvPr id="14" name="Text 11"/>
          <p:cNvSpPr/>
          <p:nvPr/>
        </p:nvSpPr>
        <p:spPr>
          <a:xfrm>
            <a:off x="1530906" y="48263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3. Vertrouwen</a:t>
            </a:r>
            <a:endParaRPr lang="en-US" sz="2200" dirty="0"/>
          </a:p>
        </p:txBody>
      </p:sp>
      <p:sp>
        <p:nvSpPr>
          <p:cNvPr id="15" name="Text 12"/>
          <p:cNvSpPr/>
          <p:nvPr/>
        </p:nvSpPr>
        <p:spPr>
          <a:xfrm>
            <a:off x="1530906" y="5316736"/>
            <a:ext cx="3842147"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Vertrouwen is belangrijk, maar het is ook OK om hulp te vragen, als je er niet uitkomt.</a:t>
            </a:r>
            <a:endParaRPr lang="en-US" sz="1750" dirty="0"/>
          </a:p>
        </p:txBody>
      </p:sp>
      <p:sp>
        <p:nvSpPr>
          <p:cNvPr id="16" name="Shape 13"/>
          <p:cNvSpPr/>
          <p:nvPr/>
        </p:nvSpPr>
        <p:spPr>
          <a:xfrm>
            <a:off x="5599867" y="4826318"/>
            <a:ext cx="510302" cy="510302"/>
          </a:xfrm>
          <a:prstGeom prst="roundRect">
            <a:avLst>
              <a:gd name="adj" fmla="val 6667"/>
            </a:avLst>
          </a:prstGeom>
          <a:solidFill>
            <a:srgbClr val="2E2E2F"/>
          </a:solidFill>
          <a:ln/>
        </p:spPr>
      </p:sp>
      <p:sp>
        <p:nvSpPr>
          <p:cNvPr id="17" name="Text 14"/>
          <p:cNvSpPr/>
          <p:nvPr/>
        </p:nvSpPr>
        <p:spPr>
          <a:xfrm>
            <a:off x="5752862" y="4911328"/>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4</a:t>
            </a:r>
            <a:endParaRPr lang="en-US" sz="2650" dirty="0"/>
          </a:p>
        </p:txBody>
      </p:sp>
      <p:sp>
        <p:nvSpPr>
          <p:cNvPr id="18" name="Text 15"/>
          <p:cNvSpPr/>
          <p:nvPr/>
        </p:nvSpPr>
        <p:spPr>
          <a:xfrm>
            <a:off x="6336983" y="48263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4. Kracht</a:t>
            </a:r>
            <a:endParaRPr lang="en-US" sz="2200" dirty="0"/>
          </a:p>
        </p:txBody>
      </p:sp>
      <p:sp>
        <p:nvSpPr>
          <p:cNvPr id="19" name="Text 16"/>
          <p:cNvSpPr/>
          <p:nvPr/>
        </p:nvSpPr>
        <p:spPr>
          <a:xfrm>
            <a:off x="6336983" y="5316736"/>
            <a:ext cx="3842147"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Staan we samen sterk, dan kunnen we pesten stoppen! Help elkaar door te praten, te luisteren en te handelen.</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14256" y="644366"/>
            <a:ext cx="6734532" cy="637818"/>
          </a:xfrm>
          <a:prstGeom prst="rect">
            <a:avLst/>
          </a:prstGeom>
          <a:noFill/>
          <a:ln/>
        </p:spPr>
        <p:txBody>
          <a:bodyPr wrap="none" lIns="0" tIns="0" rIns="0" bIns="0" rtlCol="0" anchor="t"/>
          <a:lstStyle/>
          <a:p>
            <a:pPr indent="0" marL="0">
              <a:lnSpc>
                <a:spcPts val="5000"/>
              </a:lnSpc>
              <a:buNone/>
            </a:pPr>
            <a:r>
              <a:rPr lang="en-US" sz="4000" dirty="0">
                <a:solidFill>
                  <a:srgbClr val="FBF3FA"/>
                </a:solidFill>
                <a:latin typeface="Fira Mono" pitchFamily="34" charset="0"/>
                <a:ea typeface="Fira Mono" pitchFamily="34" charset="-122"/>
                <a:cs typeface="Fira Mono" pitchFamily="34" charset="-120"/>
              </a:rPr>
              <a:t>Positieve communicatie</a:t>
            </a:r>
            <a:endParaRPr lang="en-US" sz="4000" dirty="0"/>
          </a:p>
        </p:txBody>
      </p:sp>
      <p:pic>
        <p:nvPicPr>
          <p:cNvPr id="4" name="Image 1" descr="preencoded.png">    </p:cNvPr>
          <p:cNvPicPr>
            <a:picLocks noChangeAspect="1"/>
          </p:cNvPicPr>
          <p:nvPr/>
        </p:nvPicPr>
        <p:blipFill>
          <a:blip r:embed="rId2"/>
          <a:stretch>
            <a:fillRect/>
          </a:stretch>
        </p:blipFill>
        <p:spPr>
          <a:xfrm>
            <a:off x="714256" y="1588294"/>
            <a:ext cx="510183" cy="510183"/>
          </a:xfrm>
          <a:prstGeom prst="rect">
            <a:avLst/>
          </a:prstGeom>
        </p:spPr>
      </p:pic>
      <p:sp>
        <p:nvSpPr>
          <p:cNvPr id="5" name="Text 1"/>
          <p:cNvSpPr/>
          <p:nvPr/>
        </p:nvSpPr>
        <p:spPr>
          <a:xfrm>
            <a:off x="714256" y="2302550"/>
            <a:ext cx="3825478"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Fira Mono" pitchFamily="34" charset="0"/>
                <a:ea typeface="Fira Mono" pitchFamily="34" charset="-122"/>
                <a:cs typeface="Fira Mono" pitchFamily="34" charset="-120"/>
              </a:rPr>
              <a:t>Vriendelijk en respectvol</a:t>
            </a:r>
            <a:endParaRPr lang="en-US" sz="2000" dirty="0"/>
          </a:p>
        </p:txBody>
      </p:sp>
      <p:sp>
        <p:nvSpPr>
          <p:cNvPr id="6" name="Text 2"/>
          <p:cNvSpPr/>
          <p:nvPr/>
        </p:nvSpPr>
        <p:spPr>
          <a:xfrm>
            <a:off x="714256" y="2743795"/>
            <a:ext cx="9544288" cy="326469"/>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Fira Sans" pitchFamily="34" charset="0"/>
                <a:ea typeface="Fira Sans" pitchFamily="34" charset="-122"/>
                <a:cs typeface="Fira Sans" pitchFamily="34" charset="-120"/>
              </a:rPr>
              <a:t>Praat met elkaar op een vriendelijke manier. Toon respect voor elkaars mening en gevoelens.</a:t>
            </a:r>
            <a:endParaRPr lang="en-US" sz="1600" dirty="0"/>
          </a:p>
        </p:txBody>
      </p:sp>
      <p:pic>
        <p:nvPicPr>
          <p:cNvPr id="7" name="Image 2" descr="preencoded.png">    </p:cNvPr>
          <p:cNvPicPr>
            <a:picLocks noChangeAspect="1"/>
          </p:cNvPicPr>
          <p:nvPr/>
        </p:nvPicPr>
        <p:blipFill>
          <a:blip r:embed="rId3"/>
          <a:stretch>
            <a:fillRect/>
          </a:stretch>
        </p:blipFill>
        <p:spPr>
          <a:xfrm>
            <a:off x="714256" y="3682484"/>
            <a:ext cx="510183" cy="510183"/>
          </a:xfrm>
          <a:prstGeom prst="rect">
            <a:avLst/>
          </a:prstGeom>
        </p:spPr>
      </p:pic>
      <p:sp>
        <p:nvSpPr>
          <p:cNvPr id="8" name="Text 3"/>
          <p:cNvSpPr/>
          <p:nvPr/>
        </p:nvSpPr>
        <p:spPr>
          <a:xfrm>
            <a:off x="714256" y="4396740"/>
            <a:ext cx="2551271"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Fira Mono" pitchFamily="34" charset="0"/>
                <a:ea typeface="Fira Mono" pitchFamily="34" charset="-122"/>
                <a:cs typeface="Fira Mono" pitchFamily="34" charset="-120"/>
              </a:rPr>
              <a:t>Goed luisteren</a:t>
            </a:r>
            <a:endParaRPr lang="en-US" sz="2000" dirty="0"/>
          </a:p>
        </p:txBody>
      </p:sp>
      <p:sp>
        <p:nvSpPr>
          <p:cNvPr id="9" name="Text 4"/>
          <p:cNvSpPr/>
          <p:nvPr/>
        </p:nvSpPr>
        <p:spPr>
          <a:xfrm>
            <a:off x="714256" y="4837986"/>
            <a:ext cx="9544288" cy="652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Fira Sans" pitchFamily="34" charset="0"/>
                <a:ea typeface="Fira Sans" pitchFamily="34" charset="-122"/>
                <a:cs typeface="Fira Sans" pitchFamily="34" charset="-120"/>
              </a:rPr>
              <a:t>Luister naar elkaar en probeer elkaar te begrijpen. Stel vragen en geef feedback op een positieve manier.</a:t>
            </a:r>
            <a:endParaRPr lang="en-US" sz="1600" dirty="0"/>
          </a:p>
        </p:txBody>
      </p:sp>
      <p:pic>
        <p:nvPicPr>
          <p:cNvPr id="10" name="Image 3" descr="preencoded.png">    </p:cNvPr>
          <p:cNvPicPr>
            <a:picLocks noChangeAspect="1"/>
          </p:cNvPicPr>
          <p:nvPr/>
        </p:nvPicPr>
        <p:blipFill>
          <a:blip r:embed="rId4"/>
          <a:stretch>
            <a:fillRect/>
          </a:stretch>
        </p:blipFill>
        <p:spPr>
          <a:xfrm>
            <a:off x="714256" y="6103144"/>
            <a:ext cx="510183" cy="510183"/>
          </a:xfrm>
          <a:prstGeom prst="rect">
            <a:avLst/>
          </a:prstGeom>
        </p:spPr>
      </p:pic>
      <p:sp>
        <p:nvSpPr>
          <p:cNvPr id="11" name="Text 5"/>
          <p:cNvSpPr/>
          <p:nvPr/>
        </p:nvSpPr>
        <p:spPr>
          <a:xfrm>
            <a:off x="714256" y="6817400"/>
            <a:ext cx="3060383"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Fira Mono" pitchFamily="34" charset="0"/>
                <a:ea typeface="Fira Mono" pitchFamily="34" charset="-122"/>
                <a:cs typeface="Fira Mono" pitchFamily="34" charset="-120"/>
              </a:rPr>
              <a:t>Duidelijk en eerlijk</a:t>
            </a:r>
            <a:endParaRPr lang="en-US" sz="2000" dirty="0"/>
          </a:p>
        </p:txBody>
      </p:sp>
      <p:sp>
        <p:nvSpPr>
          <p:cNvPr id="12" name="Text 6"/>
          <p:cNvSpPr/>
          <p:nvPr/>
        </p:nvSpPr>
        <p:spPr>
          <a:xfrm>
            <a:off x="714256" y="7258645"/>
            <a:ext cx="9544288" cy="326469"/>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Fira Sans" pitchFamily="34" charset="0"/>
                <a:ea typeface="Fira Sans" pitchFamily="34" charset="-122"/>
                <a:cs typeface="Fira Sans" pitchFamily="34" charset="-120"/>
              </a:rPr>
              <a:t>Wees duidelijk in je communicatie. Spreek je mening openlijk uit, maar doe dit met respect.</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2539960"/>
            <a:ext cx="6463546"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Respect voor elkaar</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BF3FA"/>
                </a:solidFill>
                <a:latin typeface="Fira Mono" pitchFamily="34" charset="0"/>
                <a:ea typeface="Fira Mono" pitchFamily="34" charset="-122"/>
                <a:cs typeface="Fira Mono" pitchFamily="34" charset="-120"/>
              </a:rPr>
              <a:t>Gedrag</a:t>
            </a:r>
            <a:endParaRPr lang="en-US" sz="2200" dirty="0"/>
          </a:p>
        </p:txBody>
      </p:sp>
      <p:sp>
        <p:nvSpPr>
          <p:cNvPr id="4" name="Text 2"/>
          <p:cNvSpPr/>
          <p:nvPr/>
        </p:nvSpPr>
        <p:spPr>
          <a:xfrm>
            <a:off x="793790" y="4396859"/>
            <a:ext cx="6244709"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Wees aardig en beleefd tegen elkaar. Spreek elkaar met respect aan. Laat anderen hun mening uiten zonder te onderbreken.</a:t>
            </a:r>
            <a:endParaRPr lang="en-US" sz="1750" dirty="0"/>
          </a:p>
        </p:txBody>
      </p:sp>
      <p:sp>
        <p:nvSpPr>
          <p:cNvPr id="5" name="Text 3"/>
          <p:cNvSpPr/>
          <p:nvPr/>
        </p:nvSpPr>
        <p:spPr>
          <a:xfrm>
            <a:off x="7599521" y="3815715"/>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BF3FA"/>
                </a:solidFill>
                <a:latin typeface="Fira Mono" pitchFamily="34" charset="0"/>
                <a:ea typeface="Fira Mono" pitchFamily="34" charset="-122"/>
                <a:cs typeface="Fira Mono" pitchFamily="34" charset="-120"/>
              </a:rPr>
              <a:t>Verschillen</a:t>
            </a:r>
            <a:endParaRPr lang="en-US" sz="2200" dirty="0"/>
          </a:p>
        </p:txBody>
      </p:sp>
      <p:sp>
        <p:nvSpPr>
          <p:cNvPr id="6" name="Text 4"/>
          <p:cNvSpPr/>
          <p:nvPr/>
        </p:nvSpPr>
        <p:spPr>
          <a:xfrm>
            <a:off x="7599521" y="4396859"/>
            <a:ext cx="6244709"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Iedereen is anders. We hebben verschillende interesses, talenten en meningen. Accepteer deze verschillen en waardeer de unieke kwaliteiten van je klasgenoten.</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89779"/>
            <a:ext cx="7556421" cy="1417558"/>
          </a:xfrm>
          <a:prstGeom prst="rect">
            <a:avLst/>
          </a:prstGeom>
          <a:noFill/>
          <a:ln/>
        </p:spPr>
        <p:txBody>
          <a:bodyPr wrap="squar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Elkaar accepteren zoals we zijn</a:t>
            </a:r>
            <a:endParaRPr lang="en-US" sz="4450" dirty="0"/>
          </a:p>
        </p:txBody>
      </p:sp>
      <p:sp>
        <p:nvSpPr>
          <p:cNvPr id="4" name="Shape 1"/>
          <p:cNvSpPr/>
          <p:nvPr/>
        </p:nvSpPr>
        <p:spPr>
          <a:xfrm>
            <a:off x="6280190" y="2847499"/>
            <a:ext cx="3664863" cy="2395657"/>
          </a:xfrm>
          <a:prstGeom prst="roundRect">
            <a:avLst>
              <a:gd name="adj" fmla="val 1420"/>
            </a:avLst>
          </a:prstGeom>
          <a:solidFill>
            <a:srgbClr val="2E2E2F"/>
          </a:solidFill>
          <a:ln/>
        </p:spPr>
      </p:sp>
      <p:sp>
        <p:nvSpPr>
          <p:cNvPr id="5" name="Text 2"/>
          <p:cNvSpPr/>
          <p:nvPr/>
        </p:nvSpPr>
        <p:spPr>
          <a:xfrm>
            <a:off x="6507004" y="3074313"/>
            <a:ext cx="2890480"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Iedereen is uniek</a:t>
            </a:r>
            <a:endParaRPr lang="en-US" sz="2200" dirty="0"/>
          </a:p>
        </p:txBody>
      </p:sp>
      <p:sp>
        <p:nvSpPr>
          <p:cNvPr id="6" name="Text 3"/>
          <p:cNvSpPr/>
          <p:nvPr/>
        </p:nvSpPr>
        <p:spPr>
          <a:xfrm>
            <a:off x="6507004" y="3564731"/>
            <a:ext cx="3211235"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We zijn allemaal verschillend, met onze eigen talenten en eigenschappen. Dat maakt ons bijzonder.</a:t>
            </a:r>
            <a:endParaRPr lang="en-US" sz="1750" dirty="0"/>
          </a:p>
        </p:txBody>
      </p:sp>
      <p:sp>
        <p:nvSpPr>
          <p:cNvPr id="7" name="Shape 4"/>
          <p:cNvSpPr/>
          <p:nvPr/>
        </p:nvSpPr>
        <p:spPr>
          <a:xfrm>
            <a:off x="10171867" y="2847499"/>
            <a:ext cx="3664863" cy="2395657"/>
          </a:xfrm>
          <a:prstGeom prst="roundRect">
            <a:avLst>
              <a:gd name="adj" fmla="val 1420"/>
            </a:avLst>
          </a:prstGeom>
          <a:solidFill>
            <a:srgbClr val="2E2E2F"/>
          </a:solidFill>
          <a:ln/>
        </p:spPr>
      </p:sp>
      <p:sp>
        <p:nvSpPr>
          <p:cNvPr id="8" name="Text 5"/>
          <p:cNvSpPr/>
          <p:nvPr/>
        </p:nvSpPr>
        <p:spPr>
          <a:xfrm>
            <a:off x="10398681" y="3074313"/>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Tolerantie</a:t>
            </a:r>
            <a:endParaRPr lang="en-US" sz="2200" dirty="0"/>
          </a:p>
        </p:txBody>
      </p:sp>
      <p:sp>
        <p:nvSpPr>
          <p:cNvPr id="9" name="Text 6"/>
          <p:cNvSpPr/>
          <p:nvPr/>
        </p:nvSpPr>
        <p:spPr>
          <a:xfrm>
            <a:off x="10398681" y="3564731"/>
            <a:ext cx="3211235"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We moeten elkaar accepteren zoals we zijn, zonder te oordelen. Dit creëert een sfeer van veiligheid en respect.</a:t>
            </a:r>
            <a:endParaRPr lang="en-US" sz="1750" dirty="0"/>
          </a:p>
        </p:txBody>
      </p:sp>
      <p:sp>
        <p:nvSpPr>
          <p:cNvPr id="10" name="Shape 7"/>
          <p:cNvSpPr/>
          <p:nvPr/>
        </p:nvSpPr>
        <p:spPr>
          <a:xfrm>
            <a:off x="6280190" y="5469969"/>
            <a:ext cx="7556421" cy="1669852"/>
          </a:xfrm>
          <a:prstGeom prst="roundRect">
            <a:avLst>
              <a:gd name="adj" fmla="val 2038"/>
            </a:avLst>
          </a:prstGeom>
          <a:solidFill>
            <a:srgbClr val="2E2E2F"/>
          </a:solidFill>
          <a:ln/>
        </p:spPr>
      </p:sp>
      <p:sp>
        <p:nvSpPr>
          <p:cNvPr id="11" name="Text 8"/>
          <p:cNvSpPr/>
          <p:nvPr/>
        </p:nvSpPr>
        <p:spPr>
          <a:xfrm>
            <a:off x="6507004" y="5696783"/>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Openheid</a:t>
            </a:r>
            <a:endParaRPr lang="en-US" sz="2200" dirty="0"/>
          </a:p>
        </p:txBody>
      </p:sp>
      <p:sp>
        <p:nvSpPr>
          <p:cNvPr id="12" name="Text 9"/>
          <p:cNvSpPr/>
          <p:nvPr/>
        </p:nvSpPr>
        <p:spPr>
          <a:xfrm>
            <a:off x="6507004" y="6187202"/>
            <a:ext cx="7102793"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Wees open naar anderen en probeer hun perspectief te begrijpen. Dit bevordert de acceptatie en wederzijds respect.</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539960"/>
            <a:ext cx="6463546"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Omgaan met roddelen</a:t>
            </a:r>
            <a:endParaRPr lang="en-US" sz="4450" dirty="0"/>
          </a:p>
        </p:txBody>
      </p:sp>
      <p:sp>
        <p:nvSpPr>
          <p:cNvPr id="3" name="Text 1"/>
          <p:cNvSpPr/>
          <p:nvPr/>
        </p:nvSpPr>
        <p:spPr>
          <a:xfrm>
            <a:off x="793790" y="3815715"/>
            <a:ext cx="2890480" cy="354330"/>
          </a:xfrm>
          <a:prstGeom prst="rect">
            <a:avLst/>
          </a:prstGeom>
          <a:noFill/>
          <a:ln/>
        </p:spPr>
        <p:txBody>
          <a:bodyPr wrap="none" lIns="0" tIns="0" rIns="0" bIns="0" rtlCol="0" anchor="t"/>
          <a:lstStyle/>
          <a:p>
            <a:pPr indent="0" marL="0">
              <a:lnSpc>
                <a:spcPts val="2750"/>
              </a:lnSpc>
              <a:buNone/>
            </a:pPr>
            <a:r>
              <a:rPr lang="en-US" sz="2200" dirty="0">
                <a:solidFill>
                  <a:srgbClr val="FBF3FA"/>
                </a:solidFill>
                <a:latin typeface="Fira Mono" pitchFamily="34" charset="0"/>
                <a:ea typeface="Fira Mono" pitchFamily="34" charset="-122"/>
                <a:cs typeface="Fira Mono" pitchFamily="34" charset="-120"/>
              </a:rPr>
              <a:t>Roddels herkennen</a:t>
            </a:r>
            <a:endParaRPr lang="en-US" sz="2200" dirty="0"/>
          </a:p>
        </p:txBody>
      </p:sp>
      <p:sp>
        <p:nvSpPr>
          <p:cNvPr id="4" name="Text 2"/>
          <p:cNvSpPr/>
          <p:nvPr/>
        </p:nvSpPr>
        <p:spPr>
          <a:xfrm>
            <a:off x="793790" y="4396859"/>
            <a:ext cx="6244709"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Soms hoor je mensen over anderen praten. Kijk uit voor negatieve opmerkingen. Wees kritisch, klopt het wel wat je hoort? Vaak is het niet waar. Roddels zijn vaak verzonnen.</a:t>
            </a:r>
            <a:endParaRPr lang="en-US" sz="1750" dirty="0"/>
          </a:p>
        </p:txBody>
      </p:sp>
      <p:sp>
        <p:nvSpPr>
          <p:cNvPr id="5" name="Text 3"/>
          <p:cNvSpPr/>
          <p:nvPr/>
        </p:nvSpPr>
        <p:spPr>
          <a:xfrm>
            <a:off x="7599521" y="3815715"/>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BF3FA"/>
                </a:solidFill>
                <a:latin typeface="Fira Mono" pitchFamily="34" charset="0"/>
                <a:ea typeface="Fira Mono" pitchFamily="34" charset="-122"/>
                <a:cs typeface="Fira Mono" pitchFamily="34" charset="-120"/>
              </a:rPr>
              <a:t>Praat erover</a:t>
            </a:r>
            <a:endParaRPr lang="en-US" sz="2200" dirty="0"/>
          </a:p>
        </p:txBody>
      </p:sp>
      <p:sp>
        <p:nvSpPr>
          <p:cNvPr id="6" name="Text 4"/>
          <p:cNvSpPr/>
          <p:nvPr/>
        </p:nvSpPr>
        <p:spPr>
          <a:xfrm>
            <a:off x="7599521" y="4396859"/>
            <a:ext cx="6244709"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Als je hoort dat iemand geroddeld wordt, praat erover met de persoon die het betreft. Het is belangrijk dat je laat weten dat je hem/haar steunt.</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67596" y="603052"/>
            <a:ext cx="8222575" cy="685324"/>
          </a:xfrm>
          <a:prstGeom prst="rect">
            <a:avLst/>
          </a:prstGeom>
          <a:noFill/>
          <a:ln/>
        </p:spPr>
        <p:txBody>
          <a:bodyPr wrap="none" lIns="0" tIns="0" rIns="0" bIns="0" rtlCol="0" anchor="t"/>
          <a:lstStyle/>
          <a:p>
            <a:pPr indent="0" marL="0">
              <a:lnSpc>
                <a:spcPts val="5350"/>
              </a:lnSpc>
              <a:buNone/>
            </a:pPr>
            <a:r>
              <a:rPr lang="en-US" sz="4300" dirty="0">
                <a:solidFill>
                  <a:srgbClr val="FBF3FA"/>
                </a:solidFill>
                <a:latin typeface="Fira Mono" pitchFamily="34" charset="0"/>
                <a:ea typeface="Fira Mono" pitchFamily="34" charset="-122"/>
                <a:cs typeface="Fira Mono" pitchFamily="34" charset="-120"/>
              </a:rPr>
              <a:t>Hoe ga je om met roddels?</a:t>
            </a:r>
            <a:endParaRPr lang="en-US" sz="4300" dirty="0"/>
          </a:p>
        </p:txBody>
      </p:sp>
      <p:pic>
        <p:nvPicPr>
          <p:cNvPr id="3" name="Image 0" descr="preencoded.png">    </p:cNvPr>
          <p:cNvPicPr>
            <a:picLocks noChangeAspect="1"/>
          </p:cNvPicPr>
          <p:nvPr/>
        </p:nvPicPr>
        <p:blipFill>
          <a:blip r:embed="rId1"/>
          <a:stretch>
            <a:fillRect/>
          </a:stretch>
        </p:blipFill>
        <p:spPr>
          <a:xfrm>
            <a:off x="2960965" y="1727002"/>
            <a:ext cx="2160627" cy="1614607"/>
          </a:xfrm>
          <a:prstGeom prst="rect">
            <a:avLst/>
          </a:prstGeom>
        </p:spPr>
      </p:pic>
      <p:sp>
        <p:nvSpPr>
          <p:cNvPr id="4" name="Text 1"/>
          <p:cNvSpPr/>
          <p:nvPr/>
        </p:nvSpPr>
        <p:spPr>
          <a:xfrm>
            <a:off x="3958947" y="2524125"/>
            <a:ext cx="164544" cy="438626"/>
          </a:xfrm>
          <a:prstGeom prst="rect">
            <a:avLst/>
          </a:prstGeom>
          <a:noFill/>
          <a:ln/>
        </p:spPr>
        <p:txBody>
          <a:bodyPr wrap="none" lIns="0" tIns="0" rIns="0" bIns="0" rtlCol="0" anchor="t"/>
          <a:lstStyle/>
          <a:p>
            <a:pPr algn="ctr" indent="0" marL="0">
              <a:lnSpc>
                <a:spcPts val="3450"/>
              </a:lnSpc>
              <a:buNone/>
            </a:pPr>
            <a:r>
              <a:rPr lang="en-US" sz="2150" dirty="0">
                <a:solidFill>
                  <a:srgbClr val="E0D6DE"/>
                </a:solidFill>
                <a:latin typeface="Fira Mono" pitchFamily="34" charset="0"/>
                <a:ea typeface="Fira Mono" pitchFamily="34" charset="-122"/>
                <a:cs typeface="Fira Mono" pitchFamily="34" charset="-120"/>
              </a:rPr>
              <a:t>1</a:t>
            </a:r>
            <a:endParaRPr lang="en-US" sz="2150" dirty="0"/>
          </a:p>
        </p:txBody>
      </p:sp>
      <p:sp>
        <p:nvSpPr>
          <p:cNvPr id="5" name="Text 2"/>
          <p:cNvSpPr/>
          <p:nvPr/>
        </p:nvSpPr>
        <p:spPr>
          <a:xfrm>
            <a:off x="5340906" y="2121694"/>
            <a:ext cx="2741414" cy="342662"/>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Fira Mono" pitchFamily="34" charset="0"/>
                <a:ea typeface="Fira Mono" pitchFamily="34" charset="-122"/>
                <a:cs typeface="Fira Mono" pitchFamily="34" charset="-120"/>
              </a:rPr>
              <a:t>Negeer ze</a:t>
            </a:r>
            <a:endParaRPr lang="en-US" sz="2150" dirty="0"/>
          </a:p>
        </p:txBody>
      </p:sp>
      <p:sp>
        <p:nvSpPr>
          <p:cNvPr id="6" name="Text 3"/>
          <p:cNvSpPr/>
          <p:nvPr/>
        </p:nvSpPr>
        <p:spPr>
          <a:xfrm>
            <a:off x="5340906" y="2595920"/>
            <a:ext cx="5038011" cy="350877"/>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Fira Sans" pitchFamily="34" charset="0"/>
                <a:ea typeface="Fira Sans" pitchFamily="34" charset="-122"/>
                <a:cs typeface="Fira Sans" pitchFamily="34" charset="-120"/>
              </a:rPr>
              <a:t>Roddels zijn vaak onwaar en niet de moeite waard.</a:t>
            </a:r>
            <a:endParaRPr lang="en-US" sz="1700" dirty="0"/>
          </a:p>
        </p:txBody>
      </p:sp>
      <p:sp>
        <p:nvSpPr>
          <p:cNvPr id="7" name="Shape 4"/>
          <p:cNvSpPr/>
          <p:nvPr/>
        </p:nvSpPr>
        <p:spPr>
          <a:xfrm>
            <a:off x="5176361" y="3353753"/>
            <a:ext cx="8631674" cy="15240"/>
          </a:xfrm>
          <a:prstGeom prst="roundRect">
            <a:avLst>
              <a:gd name="adj" fmla="val 215861"/>
            </a:avLst>
          </a:prstGeom>
          <a:solidFill>
            <a:srgbClr val="474748"/>
          </a:solidFill>
          <a:ln/>
        </p:spPr>
      </p:sp>
      <p:pic>
        <p:nvPicPr>
          <p:cNvPr id="8" name="Image 1" descr="preencoded.png">    </p:cNvPr>
          <p:cNvPicPr>
            <a:picLocks noChangeAspect="1"/>
          </p:cNvPicPr>
          <p:nvPr/>
        </p:nvPicPr>
        <p:blipFill>
          <a:blip r:embed="rId2"/>
          <a:stretch>
            <a:fillRect/>
          </a:stretch>
        </p:blipFill>
        <p:spPr>
          <a:xfrm>
            <a:off x="1880592" y="3396377"/>
            <a:ext cx="4321373" cy="1614607"/>
          </a:xfrm>
          <a:prstGeom prst="rect">
            <a:avLst/>
          </a:prstGeom>
        </p:spPr>
      </p:pic>
      <p:sp>
        <p:nvSpPr>
          <p:cNvPr id="9" name="Text 5"/>
          <p:cNvSpPr/>
          <p:nvPr/>
        </p:nvSpPr>
        <p:spPr>
          <a:xfrm>
            <a:off x="3958947" y="3984308"/>
            <a:ext cx="164544" cy="438626"/>
          </a:xfrm>
          <a:prstGeom prst="rect">
            <a:avLst/>
          </a:prstGeom>
          <a:noFill/>
          <a:ln/>
        </p:spPr>
        <p:txBody>
          <a:bodyPr wrap="none" lIns="0" tIns="0" rIns="0" bIns="0" rtlCol="0" anchor="t"/>
          <a:lstStyle/>
          <a:p>
            <a:pPr algn="ctr" indent="0" marL="0">
              <a:lnSpc>
                <a:spcPts val="3450"/>
              </a:lnSpc>
              <a:buNone/>
            </a:pPr>
            <a:r>
              <a:rPr lang="en-US" sz="2150" dirty="0">
                <a:solidFill>
                  <a:srgbClr val="E0D6DE"/>
                </a:solidFill>
                <a:latin typeface="Fira Mono" pitchFamily="34" charset="0"/>
                <a:ea typeface="Fira Mono" pitchFamily="34" charset="-122"/>
                <a:cs typeface="Fira Mono" pitchFamily="34" charset="-120"/>
              </a:rPr>
              <a:t>2</a:t>
            </a:r>
            <a:endParaRPr lang="en-US" sz="2150" dirty="0"/>
          </a:p>
        </p:txBody>
      </p:sp>
      <p:sp>
        <p:nvSpPr>
          <p:cNvPr id="10" name="Text 6"/>
          <p:cNvSpPr/>
          <p:nvPr/>
        </p:nvSpPr>
        <p:spPr>
          <a:xfrm>
            <a:off x="6421279" y="3791069"/>
            <a:ext cx="2741414" cy="342662"/>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Fira Mono" pitchFamily="34" charset="0"/>
                <a:ea typeface="Fira Mono" pitchFamily="34" charset="-122"/>
                <a:cs typeface="Fira Mono" pitchFamily="34" charset="-120"/>
              </a:rPr>
              <a:t>Praat erover</a:t>
            </a:r>
            <a:endParaRPr lang="en-US" sz="2150" dirty="0"/>
          </a:p>
        </p:txBody>
      </p:sp>
      <p:sp>
        <p:nvSpPr>
          <p:cNvPr id="11" name="Text 7"/>
          <p:cNvSpPr/>
          <p:nvPr/>
        </p:nvSpPr>
        <p:spPr>
          <a:xfrm>
            <a:off x="6421279" y="4265295"/>
            <a:ext cx="4231124" cy="350877"/>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Fira Sans" pitchFamily="34" charset="0"/>
                <a:ea typeface="Fira Sans" pitchFamily="34" charset="-122"/>
                <a:cs typeface="Fira Sans" pitchFamily="34" charset="-120"/>
              </a:rPr>
              <a:t>Bespreek het met iemand die je vertrouwt.</a:t>
            </a:r>
            <a:endParaRPr lang="en-US" sz="1700" dirty="0"/>
          </a:p>
        </p:txBody>
      </p:sp>
      <p:sp>
        <p:nvSpPr>
          <p:cNvPr id="12" name="Shape 8"/>
          <p:cNvSpPr/>
          <p:nvPr/>
        </p:nvSpPr>
        <p:spPr>
          <a:xfrm>
            <a:off x="6256734" y="5023128"/>
            <a:ext cx="7551301" cy="15240"/>
          </a:xfrm>
          <a:prstGeom prst="roundRect">
            <a:avLst>
              <a:gd name="adj" fmla="val 215861"/>
            </a:avLst>
          </a:prstGeom>
          <a:solidFill>
            <a:srgbClr val="474748"/>
          </a:solidFill>
          <a:ln/>
        </p:spPr>
      </p:sp>
      <p:pic>
        <p:nvPicPr>
          <p:cNvPr id="13" name="Image 2" descr="preencoded.png">    </p:cNvPr>
          <p:cNvPicPr>
            <a:picLocks noChangeAspect="1"/>
          </p:cNvPicPr>
          <p:nvPr/>
        </p:nvPicPr>
        <p:blipFill>
          <a:blip r:embed="rId3"/>
          <a:stretch>
            <a:fillRect/>
          </a:stretch>
        </p:blipFill>
        <p:spPr>
          <a:xfrm>
            <a:off x="800219" y="5065752"/>
            <a:ext cx="6482120" cy="1614607"/>
          </a:xfrm>
          <a:prstGeom prst="rect">
            <a:avLst/>
          </a:prstGeom>
        </p:spPr>
      </p:pic>
      <p:sp>
        <p:nvSpPr>
          <p:cNvPr id="14" name="Text 9"/>
          <p:cNvSpPr/>
          <p:nvPr/>
        </p:nvSpPr>
        <p:spPr>
          <a:xfrm>
            <a:off x="3958947" y="5653683"/>
            <a:ext cx="164544" cy="438626"/>
          </a:xfrm>
          <a:prstGeom prst="rect">
            <a:avLst/>
          </a:prstGeom>
          <a:noFill/>
          <a:ln/>
        </p:spPr>
        <p:txBody>
          <a:bodyPr wrap="none" lIns="0" tIns="0" rIns="0" bIns="0" rtlCol="0" anchor="t"/>
          <a:lstStyle/>
          <a:p>
            <a:pPr algn="ctr" indent="0" marL="0">
              <a:lnSpc>
                <a:spcPts val="3450"/>
              </a:lnSpc>
              <a:buNone/>
            </a:pPr>
            <a:r>
              <a:rPr lang="en-US" sz="2150" dirty="0">
                <a:solidFill>
                  <a:srgbClr val="E0D6DE"/>
                </a:solidFill>
                <a:latin typeface="Fira Mono" pitchFamily="34" charset="0"/>
                <a:ea typeface="Fira Mono" pitchFamily="34" charset="-122"/>
                <a:cs typeface="Fira Mono" pitchFamily="34" charset="-120"/>
              </a:rPr>
              <a:t>3</a:t>
            </a:r>
            <a:endParaRPr lang="en-US" sz="2150" dirty="0"/>
          </a:p>
        </p:txBody>
      </p:sp>
      <p:sp>
        <p:nvSpPr>
          <p:cNvPr id="15" name="Text 10"/>
          <p:cNvSpPr/>
          <p:nvPr/>
        </p:nvSpPr>
        <p:spPr>
          <a:xfrm>
            <a:off x="7501652" y="5285065"/>
            <a:ext cx="2741414" cy="342662"/>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Fira Mono" pitchFamily="34" charset="0"/>
                <a:ea typeface="Fira Mono" pitchFamily="34" charset="-122"/>
                <a:cs typeface="Fira Mono" pitchFamily="34" charset="-120"/>
              </a:rPr>
              <a:t>Wees positief</a:t>
            </a:r>
            <a:endParaRPr lang="en-US" sz="2150" dirty="0"/>
          </a:p>
        </p:txBody>
      </p:sp>
      <p:sp>
        <p:nvSpPr>
          <p:cNvPr id="16" name="Text 11"/>
          <p:cNvSpPr/>
          <p:nvPr/>
        </p:nvSpPr>
        <p:spPr>
          <a:xfrm>
            <a:off x="7501652" y="5759291"/>
            <a:ext cx="6141839" cy="701754"/>
          </a:xfrm>
          <a:prstGeom prst="rect">
            <a:avLst/>
          </a:prstGeom>
          <a:noFill/>
          <a:ln/>
        </p:spPr>
        <p:txBody>
          <a:bodyPr wrap="square" lIns="0" tIns="0" rIns="0" bIns="0" rtlCol="0" anchor="t"/>
          <a:lstStyle/>
          <a:p>
            <a:pPr algn="l" indent="0" marL="0">
              <a:lnSpc>
                <a:spcPts val="2750"/>
              </a:lnSpc>
              <a:buNone/>
            </a:pPr>
            <a:r>
              <a:rPr lang="en-US" sz="1700" dirty="0">
                <a:solidFill>
                  <a:srgbClr val="E0D6DE"/>
                </a:solidFill>
                <a:latin typeface="Fira Sans" pitchFamily="34" charset="0"/>
                <a:ea typeface="Fira Sans" pitchFamily="34" charset="-122"/>
                <a:cs typeface="Fira Sans" pitchFamily="34" charset="-120"/>
              </a:rPr>
              <a:t>Focus op de goede dingen en verspreid geen negatieve verhalen.</a:t>
            </a:r>
            <a:endParaRPr lang="en-US" sz="1700" dirty="0"/>
          </a:p>
        </p:txBody>
      </p:sp>
      <p:sp>
        <p:nvSpPr>
          <p:cNvPr id="17" name="Text 12"/>
          <p:cNvSpPr/>
          <p:nvPr/>
        </p:nvSpPr>
        <p:spPr>
          <a:xfrm>
            <a:off x="767596" y="6927056"/>
            <a:ext cx="13095208" cy="701754"/>
          </a:xfrm>
          <a:prstGeom prst="rect">
            <a:avLst/>
          </a:prstGeom>
          <a:noFill/>
          <a:ln/>
        </p:spPr>
        <p:txBody>
          <a:bodyPr wrap="square" lIns="0" tIns="0" rIns="0" bIns="0" rtlCol="0" anchor="t"/>
          <a:lstStyle/>
          <a:p>
            <a:pPr indent="0" marL="0">
              <a:lnSpc>
                <a:spcPts val="2750"/>
              </a:lnSpc>
              <a:buNone/>
            </a:pPr>
            <a:r>
              <a:rPr lang="en-US" sz="1700" dirty="0">
                <a:solidFill>
                  <a:srgbClr val="E0D6DE"/>
                </a:solidFill>
                <a:latin typeface="Fira Sans" pitchFamily="34" charset="0"/>
                <a:ea typeface="Fira Sans" pitchFamily="34" charset="-122"/>
                <a:cs typeface="Fira Sans" pitchFamily="34" charset="-120"/>
              </a:rPr>
              <a:t>Roddels kunnen pijn doen en de sfeer in de klas beïnvloeden. Laat je niet meeslepen en reageer op een rustige en positieve manier. Praat erover met een leraar of een vertrouwde vriend als je het lastig vindt.</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386620" y="739378"/>
            <a:ext cx="7497604" cy="650915"/>
          </a:xfrm>
          <a:prstGeom prst="rect">
            <a:avLst/>
          </a:prstGeom>
          <a:noFill/>
          <a:ln/>
        </p:spPr>
        <p:txBody>
          <a:bodyPr wrap="none" lIns="0" tIns="0" rIns="0" bIns="0" rtlCol="0" anchor="t"/>
          <a:lstStyle/>
          <a:p>
            <a:pPr indent="0" marL="0">
              <a:lnSpc>
                <a:spcPts val="5100"/>
              </a:lnSpc>
              <a:buNone/>
            </a:pPr>
            <a:r>
              <a:rPr lang="en-US" sz="4100" dirty="0">
                <a:solidFill>
                  <a:srgbClr val="FBF3FA"/>
                </a:solidFill>
                <a:latin typeface="Fira Mono" pitchFamily="34" charset="0"/>
                <a:ea typeface="Fira Mono" pitchFamily="34" charset="-122"/>
                <a:cs typeface="Fira Mono" pitchFamily="34" charset="-120"/>
              </a:rPr>
              <a:t>Praat erover met anderen</a:t>
            </a:r>
            <a:endParaRPr lang="en-US" sz="4100" dirty="0"/>
          </a:p>
        </p:txBody>
      </p:sp>
      <p:pic>
        <p:nvPicPr>
          <p:cNvPr id="4" name="Image 1" descr="preencoded.png">    </p:cNvPr>
          <p:cNvPicPr>
            <a:picLocks noChangeAspect="1"/>
          </p:cNvPicPr>
          <p:nvPr/>
        </p:nvPicPr>
        <p:blipFill>
          <a:blip r:embed="rId2"/>
          <a:stretch>
            <a:fillRect/>
          </a:stretch>
        </p:blipFill>
        <p:spPr>
          <a:xfrm>
            <a:off x="4386620" y="1702713"/>
            <a:ext cx="520660" cy="520660"/>
          </a:xfrm>
          <a:prstGeom prst="rect">
            <a:avLst/>
          </a:prstGeom>
        </p:spPr>
      </p:pic>
      <p:sp>
        <p:nvSpPr>
          <p:cNvPr id="5" name="Text 1"/>
          <p:cNvSpPr/>
          <p:nvPr/>
        </p:nvSpPr>
        <p:spPr>
          <a:xfrm>
            <a:off x="4386620" y="2431613"/>
            <a:ext cx="2654856" cy="325398"/>
          </a:xfrm>
          <a:prstGeom prst="rect">
            <a:avLst/>
          </a:prstGeom>
          <a:noFill/>
          <a:ln/>
        </p:spPr>
        <p:txBody>
          <a:bodyPr wrap="none" lIns="0" tIns="0" rIns="0" bIns="0" rtlCol="0" anchor="t"/>
          <a:lstStyle/>
          <a:p>
            <a:pPr algn="l" indent="0" marL="0">
              <a:lnSpc>
                <a:spcPts val="2550"/>
              </a:lnSpc>
              <a:buNone/>
            </a:pPr>
            <a:r>
              <a:rPr lang="en-US" sz="2050" dirty="0">
                <a:solidFill>
                  <a:srgbClr val="E0D6DE"/>
                </a:solidFill>
                <a:latin typeface="Fira Mono" pitchFamily="34" charset="0"/>
                <a:ea typeface="Fira Mono" pitchFamily="34" charset="-122"/>
                <a:cs typeface="Fira Mono" pitchFamily="34" charset="-120"/>
              </a:rPr>
              <a:t>Vertel je verhaal</a:t>
            </a:r>
            <a:endParaRPr lang="en-US" sz="2050" dirty="0"/>
          </a:p>
        </p:txBody>
      </p:sp>
      <p:sp>
        <p:nvSpPr>
          <p:cNvPr id="6" name="Text 2"/>
          <p:cNvSpPr/>
          <p:nvPr/>
        </p:nvSpPr>
        <p:spPr>
          <a:xfrm>
            <a:off x="4386620" y="2881908"/>
            <a:ext cx="9514761" cy="333375"/>
          </a:xfrm>
          <a:prstGeom prst="rect">
            <a:avLst/>
          </a:prstGeom>
          <a:noFill/>
          <a:ln/>
        </p:spPr>
        <p:txBody>
          <a:bodyPr wrap="none" lIns="0" tIns="0" rIns="0" bIns="0" rtlCol="0" anchor="t"/>
          <a:lstStyle/>
          <a:p>
            <a:pPr algn="l" indent="0" marL="0">
              <a:lnSpc>
                <a:spcPts val="2600"/>
              </a:lnSpc>
              <a:buNone/>
            </a:pPr>
            <a:r>
              <a:rPr lang="en-US" sz="1600" dirty="0">
                <a:solidFill>
                  <a:srgbClr val="E0D6DE"/>
                </a:solidFill>
                <a:latin typeface="Fira Sans" pitchFamily="34" charset="0"/>
                <a:ea typeface="Fira Sans" pitchFamily="34" charset="-122"/>
                <a:cs typeface="Fira Sans" pitchFamily="34" charset="-120"/>
              </a:rPr>
              <a:t>Heb je last van roddels? Praat erover met iemand die je vertrouwt.</a:t>
            </a:r>
            <a:endParaRPr lang="en-US" sz="1600" dirty="0"/>
          </a:p>
        </p:txBody>
      </p:sp>
      <p:pic>
        <p:nvPicPr>
          <p:cNvPr id="7" name="Image 2" descr="preencoded.png">    </p:cNvPr>
          <p:cNvPicPr>
            <a:picLocks noChangeAspect="1"/>
          </p:cNvPicPr>
          <p:nvPr/>
        </p:nvPicPr>
        <p:blipFill>
          <a:blip r:embed="rId3"/>
          <a:stretch>
            <a:fillRect/>
          </a:stretch>
        </p:blipFill>
        <p:spPr>
          <a:xfrm>
            <a:off x="4386620" y="3840123"/>
            <a:ext cx="520660" cy="520660"/>
          </a:xfrm>
          <a:prstGeom prst="rect">
            <a:avLst/>
          </a:prstGeom>
        </p:spPr>
      </p:pic>
      <p:sp>
        <p:nvSpPr>
          <p:cNvPr id="8" name="Text 3"/>
          <p:cNvSpPr/>
          <p:nvPr/>
        </p:nvSpPr>
        <p:spPr>
          <a:xfrm>
            <a:off x="4386620" y="4569023"/>
            <a:ext cx="2603778" cy="325398"/>
          </a:xfrm>
          <a:prstGeom prst="rect">
            <a:avLst/>
          </a:prstGeom>
          <a:noFill/>
          <a:ln/>
        </p:spPr>
        <p:txBody>
          <a:bodyPr wrap="none" lIns="0" tIns="0" rIns="0" bIns="0" rtlCol="0" anchor="t"/>
          <a:lstStyle/>
          <a:p>
            <a:pPr algn="l" indent="0" marL="0">
              <a:lnSpc>
                <a:spcPts val="2550"/>
              </a:lnSpc>
              <a:buNone/>
            </a:pPr>
            <a:r>
              <a:rPr lang="en-US" sz="2050" dirty="0">
                <a:solidFill>
                  <a:srgbClr val="E0D6DE"/>
                </a:solidFill>
                <a:latin typeface="Fira Mono" pitchFamily="34" charset="0"/>
                <a:ea typeface="Fira Mono" pitchFamily="34" charset="-122"/>
                <a:cs typeface="Fira Mono" pitchFamily="34" charset="-120"/>
              </a:rPr>
              <a:t>Zoek hulp</a:t>
            </a:r>
            <a:endParaRPr lang="en-US" sz="2050" dirty="0"/>
          </a:p>
        </p:txBody>
      </p:sp>
      <p:sp>
        <p:nvSpPr>
          <p:cNvPr id="9" name="Text 4"/>
          <p:cNvSpPr/>
          <p:nvPr/>
        </p:nvSpPr>
        <p:spPr>
          <a:xfrm>
            <a:off x="4386620" y="5019318"/>
            <a:ext cx="9514761" cy="333375"/>
          </a:xfrm>
          <a:prstGeom prst="rect">
            <a:avLst/>
          </a:prstGeom>
          <a:noFill/>
          <a:ln/>
        </p:spPr>
        <p:txBody>
          <a:bodyPr wrap="none" lIns="0" tIns="0" rIns="0" bIns="0" rtlCol="0" anchor="t"/>
          <a:lstStyle/>
          <a:p>
            <a:pPr algn="l" indent="0" marL="0">
              <a:lnSpc>
                <a:spcPts val="2600"/>
              </a:lnSpc>
              <a:buNone/>
            </a:pPr>
            <a:r>
              <a:rPr lang="en-US" sz="1600" dirty="0">
                <a:solidFill>
                  <a:srgbClr val="E0D6DE"/>
                </a:solidFill>
                <a:latin typeface="Fira Sans" pitchFamily="34" charset="0"/>
                <a:ea typeface="Fira Sans" pitchFamily="34" charset="-122"/>
                <a:cs typeface="Fira Sans" pitchFamily="34" charset="-120"/>
              </a:rPr>
              <a:t>Is het te moeilijk om zelf mee om te gaan? Praat met een mentor, docent of vertrouwenspersoon.</a:t>
            </a:r>
            <a:endParaRPr lang="en-US" sz="1600" dirty="0"/>
          </a:p>
        </p:txBody>
      </p:sp>
      <p:pic>
        <p:nvPicPr>
          <p:cNvPr id="10" name="Image 3" descr="preencoded.png">    </p:cNvPr>
          <p:cNvPicPr>
            <a:picLocks noChangeAspect="1"/>
          </p:cNvPicPr>
          <p:nvPr/>
        </p:nvPicPr>
        <p:blipFill>
          <a:blip r:embed="rId4"/>
          <a:stretch>
            <a:fillRect/>
          </a:stretch>
        </p:blipFill>
        <p:spPr>
          <a:xfrm>
            <a:off x="4386620" y="5977533"/>
            <a:ext cx="520660" cy="520660"/>
          </a:xfrm>
          <a:prstGeom prst="rect">
            <a:avLst/>
          </a:prstGeom>
        </p:spPr>
      </p:pic>
      <p:sp>
        <p:nvSpPr>
          <p:cNvPr id="11" name="Text 5"/>
          <p:cNvSpPr/>
          <p:nvPr/>
        </p:nvSpPr>
        <p:spPr>
          <a:xfrm>
            <a:off x="4386620" y="6706433"/>
            <a:ext cx="2603778" cy="325398"/>
          </a:xfrm>
          <a:prstGeom prst="rect">
            <a:avLst/>
          </a:prstGeom>
          <a:noFill/>
          <a:ln/>
        </p:spPr>
        <p:txBody>
          <a:bodyPr wrap="none" lIns="0" tIns="0" rIns="0" bIns="0" rtlCol="0" anchor="t"/>
          <a:lstStyle/>
          <a:p>
            <a:pPr algn="l" indent="0" marL="0">
              <a:lnSpc>
                <a:spcPts val="2550"/>
              </a:lnSpc>
              <a:buNone/>
            </a:pPr>
            <a:r>
              <a:rPr lang="en-US" sz="2050" dirty="0">
                <a:solidFill>
                  <a:srgbClr val="E0D6DE"/>
                </a:solidFill>
                <a:latin typeface="Fira Mono" pitchFamily="34" charset="0"/>
                <a:ea typeface="Fira Mono" pitchFamily="34" charset="-122"/>
                <a:cs typeface="Fira Mono" pitchFamily="34" charset="-120"/>
              </a:rPr>
              <a:t>Samen sterker</a:t>
            </a:r>
            <a:endParaRPr lang="en-US" sz="2050" dirty="0"/>
          </a:p>
        </p:txBody>
      </p:sp>
      <p:sp>
        <p:nvSpPr>
          <p:cNvPr id="12" name="Text 6"/>
          <p:cNvSpPr/>
          <p:nvPr/>
        </p:nvSpPr>
        <p:spPr>
          <a:xfrm>
            <a:off x="4386620" y="7156728"/>
            <a:ext cx="9514761" cy="333375"/>
          </a:xfrm>
          <a:prstGeom prst="rect">
            <a:avLst/>
          </a:prstGeom>
          <a:noFill/>
          <a:ln/>
        </p:spPr>
        <p:txBody>
          <a:bodyPr wrap="none" lIns="0" tIns="0" rIns="0" bIns="0" rtlCol="0" anchor="t"/>
          <a:lstStyle/>
          <a:p>
            <a:pPr algn="l" indent="0" marL="0">
              <a:lnSpc>
                <a:spcPts val="2600"/>
              </a:lnSpc>
              <a:buNone/>
            </a:pPr>
            <a:r>
              <a:rPr lang="en-US" sz="1600" dirty="0">
                <a:solidFill>
                  <a:srgbClr val="E0D6DE"/>
                </a:solidFill>
                <a:latin typeface="Fira Sans" pitchFamily="34" charset="0"/>
                <a:ea typeface="Fira Sans" pitchFamily="34" charset="-122"/>
                <a:cs typeface="Fira Sans" pitchFamily="34" charset="-120"/>
              </a:rPr>
              <a:t>Samen met anderen kun je de kracht van roddels verminderen.</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328857"/>
            <a:ext cx="10545842"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Laat je niet uit het veld slaan</a:t>
            </a:r>
            <a:endParaRPr lang="en-US" sz="4450" dirty="0"/>
          </a:p>
        </p:txBody>
      </p:sp>
      <p:pic>
        <p:nvPicPr>
          <p:cNvPr id="3" name="Image 0" descr="preencoded.png">    </p:cNvPr>
          <p:cNvPicPr>
            <a:picLocks noChangeAspect="1"/>
          </p:cNvPicPr>
          <p:nvPr/>
        </p:nvPicPr>
        <p:blipFill>
          <a:blip r:embed="rId1"/>
          <a:stretch>
            <a:fillRect/>
          </a:stretch>
        </p:blipFill>
        <p:spPr>
          <a:xfrm>
            <a:off x="793790" y="2491264"/>
            <a:ext cx="4120753" cy="2546747"/>
          </a:xfrm>
          <a:prstGeom prst="rect">
            <a:avLst/>
          </a:prstGeom>
        </p:spPr>
      </p:pic>
      <p:sp>
        <p:nvSpPr>
          <p:cNvPr id="4" name="Text 1"/>
          <p:cNvSpPr/>
          <p:nvPr/>
        </p:nvSpPr>
        <p:spPr>
          <a:xfrm>
            <a:off x="793790" y="532149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Moeilijk moment</a:t>
            </a:r>
            <a:endParaRPr lang="en-US" sz="2200" dirty="0"/>
          </a:p>
        </p:txBody>
      </p:sp>
      <p:sp>
        <p:nvSpPr>
          <p:cNvPr id="5" name="Text 2"/>
          <p:cNvSpPr/>
          <p:nvPr/>
        </p:nvSpPr>
        <p:spPr>
          <a:xfrm>
            <a:off x="793790" y="5811917"/>
            <a:ext cx="4120753"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Het is belangrijk om te onthouden dat je niet alleen bent.</a:t>
            </a:r>
            <a:endParaRPr lang="en-US" sz="1750" dirty="0"/>
          </a:p>
        </p:txBody>
      </p:sp>
      <p:pic>
        <p:nvPicPr>
          <p:cNvPr id="6" name="Image 1" descr="preencoded.png">    </p:cNvPr>
          <p:cNvPicPr>
            <a:picLocks noChangeAspect="1"/>
          </p:cNvPicPr>
          <p:nvPr/>
        </p:nvPicPr>
        <p:blipFill>
          <a:blip r:embed="rId2"/>
          <a:stretch>
            <a:fillRect/>
          </a:stretch>
        </p:blipFill>
        <p:spPr>
          <a:xfrm>
            <a:off x="5254704" y="2491264"/>
            <a:ext cx="4120872" cy="2546866"/>
          </a:xfrm>
          <a:prstGeom prst="rect">
            <a:avLst/>
          </a:prstGeom>
        </p:spPr>
      </p:pic>
      <p:sp>
        <p:nvSpPr>
          <p:cNvPr id="7" name="Text 3"/>
          <p:cNvSpPr/>
          <p:nvPr/>
        </p:nvSpPr>
        <p:spPr>
          <a:xfrm>
            <a:off x="5254704" y="532161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Praat erover</a:t>
            </a:r>
            <a:endParaRPr lang="en-US" sz="2200" dirty="0"/>
          </a:p>
        </p:txBody>
      </p:sp>
      <p:sp>
        <p:nvSpPr>
          <p:cNvPr id="8" name="Text 4"/>
          <p:cNvSpPr/>
          <p:nvPr/>
        </p:nvSpPr>
        <p:spPr>
          <a:xfrm>
            <a:off x="5254704" y="5812036"/>
            <a:ext cx="4120872"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Praat met vrienden, familie of iemand die je vertrouwt over hoe je je voelt. Deel je zorgen en ervaringen.</a:t>
            </a:r>
            <a:endParaRPr lang="en-US" sz="1750" dirty="0"/>
          </a:p>
        </p:txBody>
      </p:sp>
      <p:pic>
        <p:nvPicPr>
          <p:cNvPr id="9" name="Image 2" descr="preencoded.png">    </p:cNvPr>
          <p:cNvPicPr>
            <a:picLocks noChangeAspect="1"/>
          </p:cNvPicPr>
          <p:nvPr/>
        </p:nvPicPr>
        <p:blipFill>
          <a:blip r:embed="rId3"/>
          <a:stretch>
            <a:fillRect/>
          </a:stretch>
        </p:blipFill>
        <p:spPr>
          <a:xfrm>
            <a:off x="9715738" y="2491264"/>
            <a:ext cx="4120753" cy="2546747"/>
          </a:xfrm>
          <a:prstGeom prst="rect">
            <a:avLst/>
          </a:prstGeom>
        </p:spPr>
      </p:pic>
      <p:sp>
        <p:nvSpPr>
          <p:cNvPr id="10" name="Text 5"/>
          <p:cNvSpPr/>
          <p:nvPr/>
        </p:nvSpPr>
        <p:spPr>
          <a:xfrm>
            <a:off x="9715738" y="532149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Sta sterk</a:t>
            </a:r>
            <a:endParaRPr lang="en-US" sz="2200" dirty="0"/>
          </a:p>
        </p:txBody>
      </p:sp>
      <p:sp>
        <p:nvSpPr>
          <p:cNvPr id="11" name="Text 6"/>
          <p:cNvSpPr/>
          <p:nvPr/>
        </p:nvSpPr>
        <p:spPr>
          <a:xfrm>
            <a:off x="9715738" y="5811917"/>
            <a:ext cx="4120753"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Laat je niet uit het veld slaan door negatieve ervaringen. Blijf sterk en focus op je eigen kracht en positiviteit.</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451390" y="1651159"/>
            <a:ext cx="9385221" cy="1417558"/>
          </a:xfrm>
          <a:prstGeom prst="rect">
            <a:avLst/>
          </a:prstGeom>
          <a:noFill/>
          <a:ln/>
        </p:spPr>
        <p:txBody>
          <a:bodyPr wrap="squar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Wees zelf het goede voorbeeld</a:t>
            </a:r>
            <a:endParaRPr lang="en-US" sz="4450" dirty="0"/>
          </a:p>
        </p:txBody>
      </p:sp>
      <p:sp>
        <p:nvSpPr>
          <p:cNvPr id="4" name="Shape 1"/>
          <p:cNvSpPr/>
          <p:nvPr/>
        </p:nvSpPr>
        <p:spPr>
          <a:xfrm>
            <a:off x="4451390" y="3664029"/>
            <a:ext cx="510302" cy="510302"/>
          </a:xfrm>
          <a:prstGeom prst="roundRect">
            <a:avLst>
              <a:gd name="adj" fmla="val 6667"/>
            </a:avLst>
          </a:prstGeom>
          <a:solidFill>
            <a:srgbClr val="2E2E2F"/>
          </a:solidFill>
          <a:ln/>
        </p:spPr>
      </p:sp>
      <p:sp>
        <p:nvSpPr>
          <p:cNvPr id="5" name="Text 2"/>
          <p:cNvSpPr/>
          <p:nvPr/>
        </p:nvSpPr>
        <p:spPr>
          <a:xfrm>
            <a:off x="4604385" y="3749040"/>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1</a:t>
            </a:r>
            <a:endParaRPr lang="en-US" sz="2650" dirty="0"/>
          </a:p>
        </p:txBody>
      </p:sp>
      <p:sp>
        <p:nvSpPr>
          <p:cNvPr id="6" name="Text 3"/>
          <p:cNvSpPr/>
          <p:nvPr/>
        </p:nvSpPr>
        <p:spPr>
          <a:xfrm>
            <a:off x="5188506" y="3664029"/>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1. Respectvol</a:t>
            </a:r>
            <a:endParaRPr lang="en-US" sz="2200" dirty="0"/>
          </a:p>
        </p:txBody>
      </p:sp>
      <p:sp>
        <p:nvSpPr>
          <p:cNvPr id="7" name="Text 4"/>
          <p:cNvSpPr/>
          <p:nvPr/>
        </p:nvSpPr>
        <p:spPr>
          <a:xfrm>
            <a:off x="5188506" y="4154448"/>
            <a:ext cx="3842147"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Spreek anderen met respect aan. Wees vriendelijk en behulpzaam.</a:t>
            </a:r>
            <a:endParaRPr lang="en-US" sz="1750" dirty="0"/>
          </a:p>
        </p:txBody>
      </p:sp>
      <p:sp>
        <p:nvSpPr>
          <p:cNvPr id="8" name="Shape 5"/>
          <p:cNvSpPr/>
          <p:nvPr/>
        </p:nvSpPr>
        <p:spPr>
          <a:xfrm>
            <a:off x="9257467" y="3664029"/>
            <a:ext cx="510302" cy="510302"/>
          </a:xfrm>
          <a:prstGeom prst="roundRect">
            <a:avLst>
              <a:gd name="adj" fmla="val 6667"/>
            </a:avLst>
          </a:prstGeom>
          <a:solidFill>
            <a:srgbClr val="2E2E2F"/>
          </a:solidFill>
          <a:ln/>
        </p:spPr>
      </p:sp>
      <p:sp>
        <p:nvSpPr>
          <p:cNvPr id="9" name="Text 6"/>
          <p:cNvSpPr/>
          <p:nvPr/>
        </p:nvSpPr>
        <p:spPr>
          <a:xfrm>
            <a:off x="9410462" y="3749040"/>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2</a:t>
            </a:r>
            <a:endParaRPr lang="en-US" sz="2650" dirty="0"/>
          </a:p>
        </p:txBody>
      </p:sp>
      <p:sp>
        <p:nvSpPr>
          <p:cNvPr id="10" name="Text 7"/>
          <p:cNvSpPr/>
          <p:nvPr/>
        </p:nvSpPr>
        <p:spPr>
          <a:xfrm>
            <a:off x="9994583" y="3664029"/>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2. Tolerant</a:t>
            </a:r>
            <a:endParaRPr lang="en-US" sz="2200" dirty="0"/>
          </a:p>
        </p:txBody>
      </p:sp>
      <p:sp>
        <p:nvSpPr>
          <p:cNvPr id="11" name="Text 8"/>
          <p:cNvSpPr/>
          <p:nvPr/>
        </p:nvSpPr>
        <p:spPr>
          <a:xfrm>
            <a:off x="9994583" y="4154448"/>
            <a:ext cx="3842147"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Accepteer dat iedereen anders is. Respecteer ieders mening.</a:t>
            </a:r>
            <a:endParaRPr lang="en-US" sz="1750" dirty="0"/>
          </a:p>
        </p:txBody>
      </p:sp>
      <p:sp>
        <p:nvSpPr>
          <p:cNvPr id="12" name="Shape 9"/>
          <p:cNvSpPr/>
          <p:nvPr/>
        </p:nvSpPr>
        <p:spPr>
          <a:xfrm>
            <a:off x="4451390" y="5362218"/>
            <a:ext cx="510302" cy="510302"/>
          </a:xfrm>
          <a:prstGeom prst="roundRect">
            <a:avLst>
              <a:gd name="adj" fmla="val 6667"/>
            </a:avLst>
          </a:prstGeom>
          <a:solidFill>
            <a:srgbClr val="2E2E2F"/>
          </a:solidFill>
          <a:ln/>
        </p:spPr>
      </p:sp>
      <p:sp>
        <p:nvSpPr>
          <p:cNvPr id="13" name="Text 10"/>
          <p:cNvSpPr/>
          <p:nvPr/>
        </p:nvSpPr>
        <p:spPr>
          <a:xfrm>
            <a:off x="4604385" y="5447228"/>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3</a:t>
            </a:r>
            <a:endParaRPr lang="en-US" sz="2650" dirty="0"/>
          </a:p>
        </p:txBody>
      </p:sp>
      <p:sp>
        <p:nvSpPr>
          <p:cNvPr id="14" name="Text 11"/>
          <p:cNvSpPr/>
          <p:nvPr/>
        </p:nvSpPr>
        <p:spPr>
          <a:xfrm>
            <a:off x="5188506" y="53622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3. Positief</a:t>
            </a:r>
            <a:endParaRPr lang="en-US" sz="2200" dirty="0"/>
          </a:p>
        </p:txBody>
      </p:sp>
      <p:sp>
        <p:nvSpPr>
          <p:cNvPr id="15" name="Text 12"/>
          <p:cNvSpPr/>
          <p:nvPr/>
        </p:nvSpPr>
        <p:spPr>
          <a:xfrm>
            <a:off x="5188506" y="5852636"/>
            <a:ext cx="3842147"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Focus op de positieve kanten van mensen. Praat goed over anderen.</a:t>
            </a:r>
            <a:endParaRPr lang="en-US" sz="1750" dirty="0"/>
          </a:p>
        </p:txBody>
      </p:sp>
      <p:sp>
        <p:nvSpPr>
          <p:cNvPr id="16" name="Shape 13"/>
          <p:cNvSpPr/>
          <p:nvPr/>
        </p:nvSpPr>
        <p:spPr>
          <a:xfrm>
            <a:off x="9257467" y="5362218"/>
            <a:ext cx="510302" cy="510302"/>
          </a:xfrm>
          <a:prstGeom prst="roundRect">
            <a:avLst>
              <a:gd name="adj" fmla="val 6667"/>
            </a:avLst>
          </a:prstGeom>
          <a:solidFill>
            <a:srgbClr val="2E2E2F"/>
          </a:solidFill>
          <a:ln/>
        </p:spPr>
      </p:sp>
      <p:sp>
        <p:nvSpPr>
          <p:cNvPr id="17" name="Text 14"/>
          <p:cNvSpPr/>
          <p:nvPr/>
        </p:nvSpPr>
        <p:spPr>
          <a:xfrm>
            <a:off x="9410462" y="5447228"/>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4</a:t>
            </a:r>
            <a:endParaRPr lang="en-US" sz="2650" dirty="0"/>
          </a:p>
        </p:txBody>
      </p:sp>
      <p:sp>
        <p:nvSpPr>
          <p:cNvPr id="18" name="Text 15"/>
          <p:cNvSpPr/>
          <p:nvPr/>
        </p:nvSpPr>
        <p:spPr>
          <a:xfrm>
            <a:off x="9994583" y="53622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4. Helpend</a:t>
            </a:r>
            <a:endParaRPr lang="en-US" sz="2200" dirty="0"/>
          </a:p>
        </p:txBody>
      </p:sp>
      <p:sp>
        <p:nvSpPr>
          <p:cNvPr id="19" name="Text 16"/>
          <p:cNvSpPr/>
          <p:nvPr/>
        </p:nvSpPr>
        <p:spPr>
          <a:xfrm>
            <a:off x="9994583" y="5852636"/>
            <a:ext cx="3842147"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Sta open voor hulp vragen en bied zelf hulp aan.</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451390" y="1625560"/>
            <a:ext cx="8164473"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Wat is pesten eigenlijk?</a:t>
            </a:r>
            <a:endParaRPr lang="en-US" sz="4450" dirty="0"/>
          </a:p>
        </p:txBody>
      </p:sp>
      <p:sp>
        <p:nvSpPr>
          <p:cNvPr id="4" name="Shape 1"/>
          <p:cNvSpPr/>
          <p:nvPr/>
        </p:nvSpPr>
        <p:spPr>
          <a:xfrm>
            <a:off x="4451390" y="2674501"/>
            <a:ext cx="4579263" cy="2032754"/>
          </a:xfrm>
          <a:prstGeom prst="roundRect">
            <a:avLst>
              <a:gd name="adj" fmla="val 1674"/>
            </a:avLst>
          </a:prstGeom>
          <a:solidFill>
            <a:srgbClr val="2E2E2F"/>
          </a:solidFill>
          <a:ln/>
        </p:spPr>
      </p:sp>
      <p:sp>
        <p:nvSpPr>
          <p:cNvPr id="5" name="Text 2"/>
          <p:cNvSpPr/>
          <p:nvPr/>
        </p:nvSpPr>
        <p:spPr>
          <a:xfrm>
            <a:off x="4678204" y="2901315"/>
            <a:ext cx="3400544"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Onvriendelijk gedrag</a:t>
            </a:r>
            <a:endParaRPr lang="en-US" sz="2200" dirty="0"/>
          </a:p>
        </p:txBody>
      </p:sp>
      <p:sp>
        <p:nvSpPr>
          <p:cNvPr id="6" name="Text 3"/>
          <p:cNvSpPr/>
          <p:nvPr/>
        </p:nvSpPr>
        <p:spPr>
          <a:xfrm>
            <a:off x="4678204" y="3391733"/>
            <a:ext cx="4125635"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is wanneer iemand je met opzet pijn doet of bang maakt. Dit kan met woorden, daden of online.</a:t>
            </a:r>
            <a:endParaRPr lang="en-US" sz="1750" dirty="0"/>
          </a:p>
        </p:txBody>
      </p:sp>
      <p:sp>
        <p:nvSpPr>
          <p:cNvPr id="7" name="Shape 4"/>
          <p:cNvSpPr/>
          <p:nvPr/>
        </p:nvSpPr>
        <p:spPr>
          <a:xfrm>
            <a:off x="9257467" y="2674501"/>
            <a:ext cx="4579263" cy="2032754"/>
          </a:xfrm>
          <a:prstGeom prst="roundRect">
            <a:avLst>
              <a:gd name="adj" fmla="val 1674"/>
            </a:avLst>
          </a:prstGeom>
          <a:solidFill>
            <a:srgbClr val="2E2E2F"/>
          </a:solidFill>
          <a:ln/>
        </p:spPr>
      </p:sp>
      <p:sp>
        <p:nvSpPr>
          <p:cNvPr id="8" name="Text 5"/>
          <p:cNvSpPr/>
          <p:nvPr/>
        </p:nvSpPr>
        <p:spPr>
          <a:xfrm>
            <a:off x="9484281" y="2901315"/>
            <a:ext cx="3400544"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Herhaaldelijk gedrag</a:t>
            </a:r>
            <a:endParaRPr lang="en-US" sz="2200" dirty="0"/>
          </a:p>
        </p:txBody>
      </p:sp>
      <p:sp>
        <p:nvSpPr>
          <p:cNvPr id="9" name="Text 6"/>
          <p:cNvSpPr/>
          <p:nvPr/>
        </p:nvSpPr>
        <p:spPr>
          <a:xfrm>
            <a:off x="9484281" y="3391733"/>
            <a:ext cx="4125635"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Het gaat om gedrag dat steeds terugkeert en niet vanzelf stopt. Het is geen eenmalige gebeurtenis.</a:t>
            </a:r>
            <a:endParaRPr lang="en-US" sz="1750" dirty="0"/>
          </a:p>
        </p:txBody>
      </p:sp>
      <p:sp>
        <p:nvSpPr>
          <p:cNvPr id="10" name="Shape 7"/>
          <p:cNvSpPr/>
          <p:nvPr/>
        </p:nvSpPr>
        <p:spPr>
          <a:xfrm>
            <a:off x="4451390" y="4934069"/>
            <a:ext cx="9385221" cy="1669852"/>
          </a:xfrm>
          <a:prstGeom prst="roundRect">
            <a:avLst>
              <a:gd name="adj" fmla="val 2038"/>
            </a:avLst>
          </a:prstGeom>
          <a:solidFill>
            <a:srgbClr val="2E2E2F"/>
          </a:solidFill>
          <a:ln/>
        </p:spPr>
      </p:sp>
      <p:sp>
        <p:nvSpPr>
          <p:cNvPr id="11" name="Text 8"/>
          <p:cNvSpPr/>
          <p:nvPr/>
        </p:nvSpPr>
        <p:spPr>
          <a:xfrm>
            <a:off x="4678204" y="5160883"/>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Machtsverschil</a:t>
            </a:r>
            <a:endParaRPr lang="en-US" sz="2200" dirty="0"/>
          </a:p>
        </p:txBody>
      </p:sp>
      <p:sp>
        <p:nvSpPr>
          <p:cNvPr id="12" name="Text 9"/>
          <p:cNvSpPr/>
          <p:nvPr/>
        </p:nvSpPr>
        <p:spPr>
          <a:xfrm>
            <a:off x="4678204" y="5651302"/>
            <a:ext cx="8931593"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heeft vaak te maken met een machtsverschil. De pestkop probeert de ander klein te maken.</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26877"/>
            <a:ext cx="7556421" cy="1417558"/>
          </a:xfrm>
          <a:prstGeom prst="rect">
            <a:avLst/>
          </a:prstGeom>
          <a:noFill/>
          <a:ln/>
        </p:spPr>
        <p:txBody>
          <a:bodyPr wrap="squar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Maak er een fijne klas van</a:t>
            </a:r>
            <a:endParaRPr lang="en-US" sz="4450" dirty="0"/>
          </a:p>
        </p:txBody>
      </p:sp>
      <p:sp>
        <p:nvSpPr>
          <p:cNvPr id="4" name="Shape 1"/>
          <p:cNvSpPr/>
          <p:nvPr/>
        </p:nvSpPr>
        <p:spPr>
          <a:xfrm>
            <a:off x="793790" y="2484596"/>
            <a:ext cx="3664863" cy="3121462"/>
          </a:xfrm>
          <a:prstGeom prst="roundRect">
            <a:avLst>
              <a:gd name="adj" fmla="val 1090"/>
            </a:avLst>
          </a:prstGeom>
          <a:solidFill>
            <a:srgbClr val="2E2E2F"/>
          </a:solidFill>
          <a:ln/>
        </p:spPr>
      </p:sp>
      <p:sp>
        <p:nvSpPr>
          <p:cNvPr id="5" name="Text 2"/>
          <p:cNvSpPr/>
          <p:nvPr/>
        </p:nvSpPr>
        <p:spPr>
          <a:xfrm>
            <a:off x="1020604" y="2711410"/>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Samenwerken</a:t>
            </a:r>
            <a:endParaRPr lang="en-US" sz="2200" dirty="0"/>
          </a:p>
        </p:txBody>
      </p:sp>
      <p:sp>
        <p:nvSpPr>
          <p:cNvPr id="6" name="Text 3"/>
          <p:cNvSpPr/>
          <p:nvPr/>
        </p:nvSpPr>
        <p:spPr>
          <a:xfrm>
            <a:off x="1020604" y="3201829"/>
            <a:ext cx="3211235"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Werk samen aan projecten en vraag hulp aan elkaar. Help elkaar met moeilijke opdrachten en deel je kennis.</a:t>
            </a:r>
            <a:endParaRPr lang="en-US" sz="1750" dirty="0"/>
          </a:p>
        </p:txBody>
      </p:sp>
      <p:sp>
        <p:nvSpPr>
          <p:cNvPr id="7" name="Shape 4"/>
          <p:cNvSpPr/>
          <p:nvPr/>
        </p:nvSpPr>
        <p:spPr>
          <a:xfrm>
            <a:off x="4685467" y="2484596"/>
            <a:ext cx="3664863" cy="3121462"/>
          </a:xfrm>
          <a:prstGeom prst="roundRect">
            <a:avLst>
              <a:gd name="adj" fmla="val 1090"/>
            </a:avLst>
          </a:prstGeom>
          <a:solidFill>
            <a:srgbClr val="2E2E2F"/>
          </a:solidFill>
          <a:ln/>
        </p:spPr>
      </p:sp>
      <p:sp>
        <p:nvSpPr>
          <p:cNvPr id="8" name="Text 5"/>
          <p:cNvSpPr/>
          <p:nvPr/>
        </p:nvSpPr>
        <p:spPr>
          <a:xfrm>
            <a:off x="4912281" y="2711410"/>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Positieve sfeer</a:t>
            </a:r>
            <a:endParaRPr lang="en-US" sz="2200" dirty="0"/>
          </a:p>
        </p:txBody>
      </p:sp>
      <p:sp>
        <p:nvSpPr>
          <p:cNvPr id="9" name="Text 6"/>
          <p:cNvSpPr/>
          <p:nvPr/>
        </p:nvSpPr>
        <p:spPr>
          <a:xfrm>
            <a:off x="4912281" y="3201829"/>
            <a:ext cx="3211235" cy="217741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Maak tijd voor plezier, grapjes en gezelligheid. Wees aardig en behulpzaam tegen elkaar. Kleine acties, zoals een complimentje, kunnen een groot verschil maken.</a:t>
            </a:r>
            <a:endParaRPr lang="en-US" sz="1750" dirty="0"/>
          </a:p>
        </p:txBody>
      </p:sp>
      <p:sp>
        <p:nvSpPr>
          <p:cNvPr id="10" name="Shape 7"/>
          <p:cNvSpPr/>
          <p:nvPr/>
        </p:nvSpPr>
        <p:spPr>
          <a:xfrm>
            <a:off x="793790" y="5832872"/>
            <a:ext cx="7556421" cy="1669852"/>
          </a:xfrm>
          <a:prstGeom prst="roundRect">
            <a:avLst>
              <a:gd name="adj" fmla="val 2038"/>
            </a:avLst>
          </a:prstGeom>
          <a:solidFill>
            <a:srgbClr val="2E2E2F"/>
          </a:solidFill>
          <a:ln/>
        </p:spPr>
      </p:sp>
      <p:sp>
        <p:nvSpPr>
          <p:cNvPr id="11" name="Text 8"/>
          <p:cNvSpPr/>
          <p:nvPr/>
        </p:nvSpPr>
        <p:spPr>
          <a:xfrm>
            <a:off x="1020604" y="6059686"/>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Respect</a:t>
            </a:r>
            <a:endParaRPr lang="en-US" sz="2200" dirty="0"/>
          </a:p>
        </p:txBody>
      </p:sp>
      <p:sp>
        <p:nvSpPr>
          <p:cNvPr id="12" name="Text 9"/>
          <p:cNvSpPr/>
          <p:nvPr/>
        </p:nvSpPr>
        <p:spPr>
          <a:xfrm>
            <a:off x="1020604" y="6550104"/>
            <a:ext cx="7102793"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Respecteer elkaars meningen en leefstijlen. Luister naar elkaar en probeer elkaar te begrijpen.</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510308"/>
            <a:ext cx="9865400"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Samenwerken en elkaar steunen</a:t>
            </a:r>
            <a:endParaRPr lang="en-US" sz="4450" dirty="0"/>
          </a:p>
        </p:txBody>
      </p:sp>
      <p:pic>
        <p:nvPicPr>
          <p:cNvPr id="3" name="Image 0" descr="preencoded.png">    </p:cNvPr>
          <p:cNvPicPr>
            <a:picLocks noChangeAspect="1"/>
          </p:cNvPicPr>
          <p:nvPr/>
        </p:nvPicPr>
        <p:blipFill>
          <a:blip r:embed="rId1"/>
          <a:stretch>
            <a:fillRect/>
          </a:stretch>
        </p:blipFill>
        <p:spPr>
          <a:xfrm>
            <a:off x="793790" y="2672715"/>
            <a:ext cx="4120753" cy="2546747"/>
          </a:xfrm>
          <a:prstGeom prst="rect">
            <a:avLst/>
          </a:prstGeom>
        </p:spPr>
      </p:pic>
      <p:sp>
        <p:nvSpPr>
          <p:cNvPr id="4" name="Text 1"/>
          <p:cNvSpPr/>
          <p:nvPr/>
        </p:nvSpPr>
        <p:spPr>
          <a:xfrm>
            <a:off x="793790" y="550295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Teamwerk</a:t>
            </a:r>
            <a:endParaRPr lang="en-US" sz="2200" dirty="0"/>
          </a:p>
        </p:txBody>
      </p:sp>
      <p:sp>
        <p:nvSpPr>
          <p:cNvPr id="5" name="Text 2"/>
          <p:cNvSpPr/>
          <p:nvPr/>
        </p:nvSpPr>
        <p:spPr>
          <a:xfrm>
            <a:off x="793790" y="5993368"/>
            <a:ext cx="4120753"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Samenwerken in de klas is belangrijk. Dit zorgt voor een fijnere sfeer.</a:t>
            </a:r>
            <a:endParaRPr lang="en-US" sz="1750" dirty="0"/>
          </a:p>
        </p:txBody>
      </p:sp>
      <p:pic>
        <p:nvPicPr>
          <p:cNvPr id="6" name="Image 1" descr="preencoded.png">    </p:cNvPr>
          <p:cNvPicPr>
            <a:picLocks noChangeAspect="1"/>
          </p:cNvPicPr>
          <p:nvPr/>
        </p:nvPicPr>
        <p:blipFill>
          <a:blip r:embed="rId2"/>
          <a:stretch>
            <a:fillRect/>
          </a:stretch>
        </p:blipFill>
        <p:spPr>
          <a:xfrm>
            <a:off x="5254704" y="2672715"/>
            <a:ext cx="4120872" cy="2546866"/>
          </a:xfrm>
          <a:prstGeom prst="rect">
            <a:avLst/>
          </a:prstGeom>
        </p:spPr>
      </p:pic>
      <p:sp>
        <p:nvSpPr>
          <p:cNvPr id="7" name="Text 3"/>
          <p:cNvSpPr/>
          <p:nvPr/>
        </p:nvSpPr>
        <p:spPr>
          <a:xfrm>
            <a:off x="5254704" y="550306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Steun</a:t>
            </a:r>
            <a:endParaRPr lang="en-US" sz="2200" dirty="0"/>
          </a:p>
        </p:txBody>
      </p:sp>
      <p:sp>
        <p:nvSpPr>
          <p:cNvPr id="8" name="Text 4"/>
          <p:cNvSpPr/>
          <p:nvPr/>
        </p:nvSpPr>
        <p:spPr>
          <a:xfrm>
            <a:off x="5254704" y="5993487"/>
            <a:ext cx="4120872"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Vraag hulp als je het nodig hebt en help anderen wanneer dat kan.</a:t>
            </a:r>
            <a:endParaRPr lang="en-US" sz="1750" dirty="0"/>
          </a:p>
        </p:txBody>
      </p:sp>
      <p:pic>
        <p:nvPicPr>
          <p:cNvPr id="9" name="Image 2" descr="preencoded.png">    </p:cNvPr>
          <p:cNvPicPr>
            <a:picLocks noChangeAspect="1"/>
          </p:cNvPicPr>
          <p:nvPr/>
        </p:nvPicPr>
        <p:blipFill>
          <a:blip r:embed="rId3"/>
          <a:stretch>
            <a:fillRect/>
          </a:stretch>
        </p:blipFill>
        <p:spPr>
          <a:xfrm>
            <a:off x="9715738" y="2672715"/>
            <a:ext cx="4120753" cy="2546747"/>
          </a:xfrm>
          <a:prstGeom prst="rect">
            <a:avLst/>
          </a:prstGeom>
        </p:spPr>
      </p:pic>
      <p:sp>
        <p:nvSpPr>
          <p:cNvPr id="10" name="Text 5"/>
          <p:cNvSpPr/>
          <p:nvPr/>
        </p:nvSpPr>
        <p:spPr>
          <a:xfrm>
            <a:off x="9715738" y="550295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Succes</a:t>
            </a:r>
            <a:endParaRPr lang="en-US" sz="2200" dirty="0"/>
          </a:p>
        </p:txBody>
      </p:sp>
      <p:sp>
        <p:nvSpPr>
          <p:cNvPr id="11" name="Text 6"/>
          <p:cNvSpPr/>
          <p:nvPr/>
        </p:nvSpPr>
        <p:spPr>
          <a:xfrm>
            <a:off x="9715738" y="5993368"/>
            <a:ext cx="4120753"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Met elkaar kunnen we alles overwinnen.</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7708" y="771763"/>
            <a:ext cx="7728585" cy="1263729"/>
          </a:xfrm>
          <a:prstGeom prst="rect">
            <a:avLst/>
          </a:prstGeom>
          <a:noFill/>
          <a:ln/>
        </p:spPr>
        <p:txBody>
          <a:bodyPr wrap="square" lIns="0" tIns="0" rIns="0" bIns="0" rtlCol="0" anchor="t"/>
          <a:lstStyle/>
          <a:p>
            <a:pPr indent="0" marL="0">
              <a:lnSpc>
                <a:spcPts val="4950"/>
              </a:lnSpc>
              <a:buNone/>
            </a:pPr>
            <a:r>
              <a:rPr lang="en-US" sz="3950" dirty="0">
                <a:solidFill>
                  <a:srgbClr val="FBF3FA"/>
                </a:solidFill>
                <a:latin typeface="Fira Mono" pitchFamily="34" charset="0"/>
                <a:ea typeface="Fira Mono" pitchFamily="34" charset="-122"/>
                <a:cs typeface="Fira Mono" pitchFamily="34" charset="-120"/>
              </a:rPr>
              <a:t>Pesten is niet stoer, het is stom</a:t>
            </a:r>
            <a:endParaRPr lang="en-US" sz="3950" dirty="0"/>
          </a:p>
        </p:txBody>
      </p:sp>
      <p:sp>
        <p:nvSpPr>
          <p:cNvPr id="4" name="Shape 1"/>
          <p:cNvSpPr/>
          <p:nvPr/>
        </p:nvSpPr>
        <p:spPr>
          <a:xfrm>
            <a:off x="707708" y="2338745"/>
            <a:ext cx="3763208" cy="2781776"/>
          </a:xfrm>
          <a:prstGeom prst="roundRect">
            <a:avLst>
              <a:gd name="adj" fmla="val 1090"/>
            </a:avLst>
          </a:prstGeom>
          <a:solidFill>
            <a:srgbClr val="2E2E2F"/>
          </a:solidFill>
          <a:ln/>
        </p:spPr>
      </p:sp>
      <p:sp>
        <p:nvSpPr>
          <p:cNvPr id="5" name="Text 2"/>
          <p:cNvSpPr/>
          <p:nvPr/>
        </p:nvSpPr>
        <p:spPr>
          <a:xfrm>
            <a:off x="909876" y="2540913"/>
            <a:ext cx="2527578" cy="315873"/>
          </a:xfrm>
          <a:prstGeom prst="rect">
            <a:avLst/>
          </a:prstGeom>
          <a:noFill/>
          <a:ln/>
        </p:spPr>
        <p:txBody>
          <a:bodyPr wrap="none" lIns="0" tIns="0" rIns="0" bIns="0" rtlCol="0" anchor="t"/>
          <a:lstStyle/>
          <a:p>
            <a:pPr indent="0" marL="0">
              <a:lnSpc>
                <a:spcPts val="2450"/>
              </a:lnSpc>
              <a:buNone/>
            </a:pPr>
            <a:r>
              <a:rPr lang="en-US" sz="1950" dirty="0">
                <a:solidFill>
                  <a:srgbClr val="E0D6DE"/>
                </a:solidFill>
                <a:latin typeface="Fira Mono" pitchFamily="34" charset="0"/>
                <a:ea typeface="Fira Mono" pitchFamily="34" charset="-122"/>
                <a:cs typeface="Fira Mono" pitchFamily="34" charset="-120"/>
              </a:rPr>
              <a:t>Geen bewondering</a:t>
            </a:r>
            <a:endParaRPr lang="en-US" sz="1950" dirty="0"/>
          </a:p>
        </p:txBody>
      </p:sp>
      <p:sp>
        <p:nvSpPr>
          <p:cNvPr id="6" name="Text 3"/>
          <p:cNvSpPr/>
          <p:nvPr/>
        </p:nvSpPr>
        <p:spPr>
          <a:xfrm>
            <a:off x="909876" y="2978110"/>
            <a:ext cx="3358872" cy="1616869"/>
          </a:xfrm>
          <a:prstGeom prst="rect">
            <a:avLst/>
          </a:prstGeom>
          <a:noFill/>
          <a:ln/>
        </p:spPr>
        <p:txBody>
          <a:bodyPr wrap="square" lIns="0" tIns="0" rIns="0" bIns="0" rtlCol="0" anchor="t"/>
          <a:lstStyle/>
          <a:p>
            <a:pPr indent="0" marL="0">
              <a:lnSpc>
                <a:spcPts val="2500"/>
              </a:lnSpc>
              <a:buNone/>
            </a:pPr>
            <a:r>
              <a:rPr lang="en-US" sz="1550" dirty="0">
                <a:solidFill>
                  <a:srgbClr val="E0D6DE"/>
                </a:solidFill>
                <a:latin typeface="Fira Sans" pitchFamily="34" charset="0"/>
                <a:ea typeface="Fira Sans" pitchFamily="34" charset="-122"/>
                <a:cs typeface="Fira Sans" pitchFamily="34" charset="-120"/>
              </a:rPr>
              <a:t>Pesten is niet cool, het is dom. Anderen zullen je niet bewonderen als je mensen pijn doet. Het maakt je niet populair. Mensen die echt cool zijn pesten nooit.</a:t>
            </a:r>
            <a:endParaRPr lang="en-US" sz="1550" dirty="0"/>
          </a:p>
        </p:txBody>
      </p:sp>
      <p:sp>
        <p:nvSpPr>
          <p:cNvPr id="7" name="Shape 4"/>
          <p:cNvSpPr/>
          <p:nvPr/>
        </p:nvSpPr>
        <p:spPr>
          <a:xfrm>
            <a:off x="4673084" y="2338745"/>
            <a:ext cx="3763208" cy="2781776"/>
          </a:xfrm>
          <a:prstGeom prst="roundRect">
            <a:avLst>
              <a:gd name="adj" fmla="val 1090"/>
            </a:avLst>
          </a:prstGeom>
          <a:solidFill>
            <a:srgbClr val="2E2E2F"/>
          </a:solidFill>
          <a:ln/>
        </p:spPr>
      </p:sp>
      <p:sp>
        <p:nvSpPr>
          <p:cNvPr id="8" name="Text 5"/>
          <p:cNvSpPr/>
          <p:nvPr/>
        </p:nvSpPr>
        <p:spPr>
          <a:xfrm>
            <a:off x="4875252" y="2540913"/>
            <a:ext cx="2527578" cy="315873"/>
          </a:xfrm>
          <a:prstGeom prst="rect">
            <a:avLst/>
          </a:prstGeom>
          <a:noFill/>
          <a:ln/>
        </p:spPr>
        <p:txBody>
          <a:bodyPr wrap="none" lIns="0" tIns="0" rIns="0" bIns="0" rtlCol="0" anchor="t"/>
          <a:lstStyle/>
          <a:p>
            <a:pPr indent="0" marL="0">
              <a:lnSpc>
                <a:spcPts val="2450"/>
              </a:lnSpc>
              <a:buNone/>
            </a:pPr>
            <a:r>
              <a:rPr lang="en-US" sz="1950" dirty="0">
                <a:solidFill>
                  <a:srgbClr val="E0D6DE"/>
                </a:solidFill>
                <a:latin typeface="Fira Mono" pitchFamily="34" charset="0"/>
                <a:ea typeface="Fira Mono" pitchFamily="34" charset="-122"/>
                <a:cs typeface="Fira Mono" pitchFamily="34" charset="-120"/>
              </a:rPr>
              <a:t>Zwakke daad</a:t>
            </a:r>
            <a:endParaRPr lang="en-US" sz="1950" dirty="0"/>
          </a:p>
        </p:txBody>
      </p:sp>
      <p:sp>
        <p:nvSpPr>
          <p:cNvPr id="9" name="Text 6"/>
          <p:cNvSpPr/>
          <p:nvPr/>
        </p:nvSpPr>
        <p:spPr>
          <a:xfrm>
            <a:off x="4875252" y="2978110"/>
            <a:ext cx="3358872" cy="1940243"/>
          </a:xfrm>
          <a:prstGeom prst="rect">
            <a:avLst/>
          </a:prstGeom>
          <a:noFill/>
          <a:ln/>
        </p:spPr>
        <p:txBody>
          <a:bodyPr wrap="square" lIns="0" tIns="0" rIns="0" bIns="0" rtlCol="0" anchor="t"/>
          <a:lstStyle/>
          <a:p>
            <a:pPr indent="0" marL="0">
              <a:lnSpc>
                <a:spcPts val="2500"/>
              </a:lnSpc>
              <a:buNone/>
            </a:pPr>
            <a:r>
              <a:rPr lang="en-US" sz="1550" dirty="0">
                <a:solidFill>
                  <a:srgbClr val="E0D6DE"/>
                </a:solidFill>
                <a:latin typeface="Fira Sans" pitchFamily="34" charset="0"/>
                <a:ea typeface="Fira Sans" pitchFamily="34" charset="-122"/>
                <a:cs typeface="Fira Sans" pitchFamily="34" charset="-120"/>
              </a:rPr>
              <a:t>Pesten is een teken van zwakte, niet van kracht. Je hebt geen zelfvertrouwen als je anderen moet vernederen om je beter te voelen. Iemand met zelfvertrouwen vernedert anderen nooit. </a:t>
            </a:r>
            <a:endParaRPr lang="en-US" sz="1550" dirty="0"/>
          </a:p>
        </p:txBody>
      </p:sp>
      <p:sp>
        <p:nvSpPr>
          <p:cNvPr id="10" name="Shape 7"/>
          <p:cNvSpPr/>
          <p:nvPr/>
        </p:nvSpPr>
        <p:spPr>
          <a:xfrm>
            <a:off x="707708" y="5322689"/>
            <a:ext cx="3763208" cy="2135029"/>
          </a:xfrm>
          <a:prstGeom prst="roundRect">
            <a:avLst>
              <a:gd name="adj" fmla="val 1421"/>
            </a:avLst>
          </a:prstGeom>
          <a:solidFill>
            <a:srgbClr val="2E2E2F"/>
          </a:solidFill>
          <a:ln/>
        </p:spPr>
      </p:sp>
      <p:sp>
        <p:nvSpPr>
          <p:cNvPr id="11" name="Text 8"/>
          <p:cNvSpPr/>
          <p:nvPr/>
        </p:nvSpPr>
        <p:spPr>
          <a:xfrm>
            <a:off x="909876" y="5524857"/>
            <a:ext cx="2527578" cy="315873"/>
          </a:xfrm>
          <a:prstGeom prst="rect">
            <a:avLst/>
          </a:prstGeom>
          <a:noFill/>
          <a:ln/>
        </p:spPr>
        <p:txBody>
          <a:bodyPr wrap="none" lIns="0" tIns="0" rIns="0" bIns="0" rtlCol="0" anchor="t"/>
          <a:lstStyle/>
          <a:p>
            <a:pPr indent="0" marL="0">
              <a:lnSpc>
                <a:spcPts val="2450"/>
              </a:lnSpc>
              <a:buNone/>
            </a:pPr>
            <a:r>
              <a:rPr lang="en-US" sz="1950" dirty="0">
                <a:solidFill>
                  <a:srgbClr val="E0D6DE"/>
                </a:solidFill>
                <a:latin typeface="Fira Mono" pitchFamily="34" charset="0"/>
                <a:ea typeface="Fira Mono" pitchFamily="34" charset="-122"/>
                <a:cs typeface="Fira Mono" pitchFamily="34" charset="-120"/>
              </a:rPr>
              <a:t>Negatieve impact</a:t>
            </a:r>
            <a:endParaRPr lang="en-US" sz="1950" dirty="0"/>
          </a:p>
        </p:txBody>
      </p:sp>
      <p:sp>
        <p:nvSpPr>
          <p:cNvPr id="12" name="Text 9"/>
          <p:cNvSpPr/>
          <p:nvPr/>
        </p:nvSpPr>
        <p:spPr>
          <a:xfrm>
            <a:off x="909876" y="5962055"/>
            <a:ext cx="3358872" cy="970121"/>
          </a:xfrm>
          <a:prstGeom prst="rect">
            <a:avLst/>
          </a:prstGeom>
          <a:noFill/>
          <a:ln/>
        </p:spPr>
        <p:txBody>
          <a:bodyPr wrap="square" lIns="0" tIns="0" rIns="0" bIns="0" rtlCol="0" anchor="t"/>
          <a:lstStyle/>
          <a:p>
            <a:pPr indent="0" marL="0">
              <a:lnSpc>
                <a:spcPts val="2500"/>
              </a:lnSpc>
              <a:buNone/>
            </a:pPr>
            <a:r>
              <a:rPr lang="en-US" sz="1550" dirty="0">
                <a:solidFill>
                  <a:srgbClr val="E0D6DE"/>
                </a:solidFill>
                <a:latin typeface="Fira Sans" pitchFamily="34" charset="0"/>
                <a:ea typeface="Fira Sans" pitchFamily="34" charset="-122"/>
                <a:cs typeface="Fira Sans" pitchFamily="34" charset="-120"/>
              </a:rPr>
              <a:t>Pesten heeft ernstige gevolgen voor het slachtoffer. Het kan trauma, angst en eenzaamheid veroorzaken.</a:t>
            </a:r>
            <a:endParaRPr lang="en-US" sz="1550" dirty="0"/>
          </a:p>
        </p:txBody>
      </p:sp>
      <p:sp>
        <p:nvSpPr>
          <p:cNvPr id="13" name="Shape 10"/>
          <p:cNvSpPr/>
          <p:nvPr/>
        </p:nvSpPr>
        <p:spPr>
          <a:xfrm>
            <a:off x="4673084" y="5322689"/>
            <a:ext cx="3763208" cy="2135029"/>
          </a:xfrm>
          <a:prstGeom prst="roundRect">
            <a:avLst>
              <a:gd name="adj" fmla="val 1421"/>
            </a:avLst>
          </a:prstGeom>
          <a:solidFill>
            <a:srgbClr val="2E2E2F"/>
          </a:solidFill>
          <a:ln/>
        </p:spPr>
      </p:sp>
      <p:sp>
        <p:nvSpPr>
          <p:cNvPr id="14" name="Text 11"/>
          <p:cNvSpPr/>
          <p:nvPr/>
        </p:nvSpPr>
        <p:spPr>
          <a:xfrm>
            <a:off x="4875252" y="5524857"/>
            <a:ext cx="2880241" cy="315873"/>
          </a:xfrm>
          <a:prstGeom prst="rect">
            <a:avLst/>
          </a:prstGeom>
          <a:noFill/>
          <a:ln/>
        </p:spPr>
        <p:txBody>
          <a:bodyPr wrap="none" lIns="0" tIns="0" rIns="0" bIns="0" rtlCol="0" anchor="t"/>
          <a:lstStyle/>
          <a:p>
            <a:pPr indent="0" marL="0">
              <a:lnSpc>
                <a:spcPts val="2450"/>
              </a:lnSpc>
              <a:buNone/>
            </a:pPr>
            <a:r>
              <a:rPr lang="en-US" sz="1950" dirty="0">
                <a:solidFill>
                  <a:srgbClr val="E0D6DE"/>
                </a:solidFill>
                <a:latin typeface="Fira Mono" pitchFamily="34" charset="0"/>
                <a:ea typeface="Fira Mono" pitchFamily="34" charset="-122"/>
                <a:cs typeface="Fira Mono" pitchFamily="34" charset="-120"/>
              </a:rPr>
              <a:t>Gebrek aan empathie</a:t>
            </a:r>
            <a:endParaRPr lang="en-US" sz="1950" dirty="0"/>
          </a:p>
        </p:txBody>
      </p:sp>
      <p:sp>
        <p:nvSpPr>
          <p:cNvPr id="15" name="Text 12"/>
          <p:cNvSpPr/>
          <p:nvPr/>
        </p:nvSpPr>
        <p:spPr>
          <a:xfrm>
            <a:off x="4875252" y="5962055"/>
            <a:ext cx="3358872" cy="1293495"/>
          </a:xfrm>
          <a:prstGeom prst="rect">
            <a:avLst/>
          </a:prstGeom>
          <a:noFill/>
          <a:ln/>
        </p:spPr>
        <p:txBody>
          <a:bodyPr wrap="square" lIns="0" tIns="0" rIns="0" bIns="0" rtlCol="0" anchor="t"/>
          <a:lstStyle/>
          <a:p>
            <a:pPr indent="0" marL="0">
              <a:lnSpc>
                <a:spcPts val="2500"/>
              </a:lnSpc>
              <a:buNone/>
            </a:pPr>
            <a:r>
              <a:rPr lang="en-US" sz="1550" dirty="0">
                <a:solidFill>
                  <a:srgbClr val="E0D6DE"/>
                </a:solidFill>
                <a:latin typeface="Fira Sans" pitchFamily="34" charset="0"/>
                <a:ea typeface="Fira Sans" pitchFamily="34" charset="-122"/>
                <a:cs typeface="Fira Sans" pitchFamily="34" charset="-120"/>
              </a:rPr>
              <a:t>Omdat anderen jou pijn aandoen thuis (of ergens anders), maakt het niet oké dat jij jouw pijn en frustraties op een ander richt. </a:t>
            </a:r>
            <a:endParaRPr lang="en-US" sz="15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372570" y="641033"/>
            <a:ext cx="9191982" cy="638413"/>
          </a:xfrm>
          <a:prstGeom prst="rect">
            <a:avLst/>
          </a:prstGeom>
          <a:noFill/>
          <a:ln/>
        </p:spPr>
        <p:txBody>
          <a:bodyPr wrap="none" lIns="0" tIns="0" rIns="0" bIns="0" rtlCol="0" anchor="t"/>
          <a:lstStyle/>
          <a:p>
            <a:pPr indent="0" marL="0">
              <a:lnSpc>
                <a:spcPts val="5000"/>
              </a:lnSpc>
              <a:buNone/>
            </a:pPr>
            <a:r>
              <a:rPr lang="en-US" sz="4000" dirty="0">
                <a:solidFill>
                  <a:srgbClr val="FBF3FA"/>
                </a:solidFill>
                <a:latin typeface="Fira Mono" pitchFamily="34" charset="0"/>
                <a:ea typeface="Fira Mono" pitchFamily="34" charset="-122"/>
                <a:cs typeface="Fira Mono" pitchFamily="34" charset="-120"/>
              </a:rPr>
              <a:t>Leer van elkaar en groei samen</a:t>
            </a:r>
            <a:endParaRPr lang="en-US" sz="4000" dirty="0"/>
          </a:p>
        </p:txBody>
      </p:sp>
      <p:pic>
        <p:nvPicPr>
          <p:cNvPr id="4" name="Image 1" descr="preencoded.png">    </p:cNvPr>
          <p:cNvPicPr>
            <a:picLocks noChangeAspect="1"/>
          </p:cNvPicPr>
          <p:nvPr/>
        </p:nvPicPr>
        <p:blipFill>
          <a:blip r:embed="rId2"/>
          <a:stretch>
            <a:fillRect/>
          </a:stretch>
        </p:blipFill>
        <p:spPr>
          <a:xfrm>
            <a:off x="4372570" y="1585793"/>
            <a:ext cx="510659" cy="510659"/>
          </a:xfrm>
          <a:prstGeom prst="rect">
            <a:avLst/>
          </a:prstGeom>
        </p:spPr>
      </p:pic>
      <p:sp>
        <p:nvSpPr>
          <p:cNvPr id="5" name="Text 1"/>
          <p:cNvSpPr/>
          <p:nvPr/>
        </p:nvSpPr>
        <p:spPr>
          <a:xfrm>
            <a:off x="4372570" y="2300645"/>
            <a:ext cx="2553772" cy="319207"/>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Fira Mono" pitchFamily="34" charset="0"/>
                <a:ea typeface="Fira Mono" pitchFamily="34" charset="-122"/>
                <a:cs typeface="Fira Mono" pitchFamily="34" charset="-120"/>
              </a:rPr>
              <a:t>Leer van elkaar</a:t>
            </a:r>
            <a:endParaRPr lang="en-US" sz="2000" dirty="0"/>
          </a:p>
        </p:txBody>
      </p:sp>
      <p:sp>
        <p:nvSpPr>
          <p:cNvPr id="6" name="Text 2"/>
          <p:cNvSpPr/>
          <p:nvPr/>
        </p:nvSpPr>
        <p:spPr>
          <a:xfrm>
            <a:off x="4372570" y="2742367"/>
            <a:ext cx="9542859" cy="653653"/>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Fira Sans" pitchFamily="34" charset="0"/>
                <a:ea typeface="Fira Sans" pitchFamily="34" charset="-122"/>
                <a:cs typeface="Fira Sans" pitchFamily="34" charset="-120"/>
              </a:rPr>
              <a:t>Praten met elkaar kan veel leren. Luister goed naar elkaar en leer van elkaars ervaringen en perspectieven.</a:t>
            </a:r>
            <a:endParaRPr lang="en-US" sz="1600" dirty="0"/>
          </a:p>
        </p:txBody>
      </p:sp>
      <p:pic>
        <p:nvPicPr>
          <p:cNvPr id="7" name="Image 2" descr="preencoded.png">    </p:cNvPr>
          <p:cNvPicPr>
            <a:picLocks noChangeAspect="1"/>
          </p:cNvPicPr>
          <p:nvPr/>
        </p:nvPicPr>
        <p:blipFill>
          <a:blip r:embed="rId3"/>
          <a:stretch>
            <a:fillRect/>
          </a:stretch>
        </p:blipFill>
        <p:spPr>
          <a:xfrm>
            <a:off x="4372570" y="4008834"/>
            <a:ext cx="510659" cy="510659"/>
          </a:xfrm>
          <a:prstGeom prst="rect">
            <a:avLst/>
          </a:prstGeom>
        </p:spPr>
      </p:pic>
      <p:sp>
        <p:nvSpPr>
          <p:cNvPr id="8" name="Text 3"/>
          <p:cNvSpPr/>
          <p:nvPr/>
        </p:nvSpPr>
        <p:spPr>
          <a:xfrm>
            <a:off x="4372570" y="4723686"/>
            <a:ext cx="2553772" cy="319207"/>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Fira Mono" pitchFamily="34" charset="0"/>
                <a:ea typeface="Fira Mono" pitchFamily="34" charset="-122"/>
                <a:cs typeface="Fira Mono" pitchFamily="34" charset="-120"/>
              </a:rPr>
              <a:t>Groei samen</a:t>
            </a:r>
            <a:endParaRPr lang="en-US" sz="2000" dirty="0"/>
          </a:p>
        </p:txBody>
      </p:sp>
      <p:sp>
        <p:nvSpPr>
          <p:cNvPr id="9" name="Text 4"/>
          <p:cNvSpPr/>
          <p:nvPr/>
        </p:nvSpPr>
        <p:spPr>
          <a:xfrm>
            <a:off x="4372570" y="5165408"/>
            <a:ext cx="9542859" cy="326827"/>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Fira Sans" pitchFamily="34" charset="0"/>
                <a:ea typeface="Fira Sans" pitchFamily="34" charset="-122"/>
                <a:cs typeface="Fira Sans" pitchFamily="34" charset="-120"/>
              </a:rPr>
              <a:t>Samen maken we de klas een fijnere plek. Steun elkaar en help elkaar groeien.</a:t>
            </a:r>
            <a:endParaRPr lang="en-US" sz="1600" dirty="0"/>
          </a:p>
        </p:txBody>
      </p:sp>
      <p:pic>
        <p:nvPicPr>
          <p:cNvPr id="10" name="Image 3" descr="preencoded.png">    </p:cNvPr>
          <p:cNvPicPr>
            <a:picLocks noChangeAspect="1"/>
          </p:cNvPicPr>
          <p:nvPr/>
        </p:nvPicPr>
        <p:blipFill>
          <a:blip r:embed="rId4"/>
          <a:stretch>
            <a:fillRect/>
          </a:stretch>
        </p:blipFill>
        <p:spPr>
          <a:xfrm>
            <a:off x="4372570" y="6105049"/>
            <a:ext cx="510659" cy="510659"/>
          </a:xfrm>
          <a:prstGeom prst="rect">
            <a:avLst/>
          </a:prstGeom>
        </p:spPr>
      </p:pic>
      <p:sp>
        <p:nvSpPr>
          <p:cNvPr id="11" name="Text 5"/>
          <p:cNvSpPr/>
          <p:nvPr/>
        </p:nvSpPr>
        <p:spPr>
          <a:xfrm>
            <a:off x="4372570" y="6819900"/>
            <a:ext cx="2553772" cy="319207"/>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Fira Mono" pitchFamily="34" charset="0"/>
                <a:ea typeface="Fira Mono" pitchFamily="34" charset="-122"/>
                <a:cs typeface="Fira Mono" pitchFamily="34" charset="-120"/>
              </a:rPr>
              <a:t>Vertrouwen</a:t>
            </a:r>
            <a:endParaRPr lang="en-US" sz="2000" dirty="0"/>
          </a:p>
        </p:txBody>
      </p:sp>
      <p:sp>
        <p:nvSpPr>
          <p:cNvPr id="12" name="Text 6"/>
          <p:cNvSpPr/>
          <p:nvPr/>
        </p:nvSpPr>
        <p:spPr>
          <a:xfrm>
            <a:off x="4372570" y="7261622"/>
            <a:ext cx="9542859" cy="326827"/>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Fira Sans" pitchFamily="34" charset="0"/>
                <a:ea typeface="Fira Sans" pitchFamily="34" charset="-122"/>
                <a:cs typeface="Fira Sans" pitchFamily="34" charset="-120"/>
              </a:rPr>
              <a:t>Wees open en eerlijk met elkaar. Bouw vertrouwen op, want samen staan we sterker.</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932980"/>
            <a:ext cx="7556421" cy="2934653"/>
          </a:xfrm>
          <a:prstGeom prst="rect">
            <a:avLst/>
          </a:prstGeom>
          <a:noFill/>
          <a:ln/>
        </p:spPr>
        <p:txBody>
          <a:bodyPr wrap="square" lIns="0" tIns="0" rIns="0" bIns="0" rtlCol="0" anchor="t"/>
          <a:lstStyle/>
          <a:p>
            <a:pPr indent="0" marL="0">
              <a:lnSpc>
                <a:spcPts val="7700"/>
              </a:lnSpc>
              <a:buNone/>
            </a:pPr>
            <a:r>
              <a:rPr lang="en-US" sz="6150" dirty="0">
                <a:solidFill>
                  <a:srgbClr val="FBF3FA"/>
                </a:solidFill>
                <a:latin typeface="Fira Mono" pitchFamily="34" charset="0"/>
                <a:ea typeface="Fira Mono" pitchFamily="34" charset="-122"/>
                <a:cs typeface="Fira Mono" pitchFamily="34" charset="-120"/>
              </a:rPr>
              <a:t>Conclusie: Jij kunt het verschil maken</a:t>
            </a:r>
            <a:endParaRPr lang="en-US" sz="6150" dirty="0"/>
          </a:p>
        </p:txBody>
      </p:sp>
      <p:sp>
        <p:nvSpPr>
          <p:cNvPr id="4" name="Text 1"/>
          <p:cNvSpPr/>
          <p:nvPr/>
        </p:nvSpPr>
        <p:spPr>
          <a:xfrm>
            <a:off x="793790" y="5207794"/>
            <a:ext cx="7556421"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is niet acceptabel, maar je kunt er iets aan doen. Kleine acties kunnen een groot verschil maken. Kies ervoor om aardig te zijn, op te komen voor anderen en een fijne sfeer te creëren.</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294573"/>
            <a:ext cx="7556421" cy="1956435"/>
          </a:xfrm>
          <a:prstGeom prst="rect">
            <a:avLst/>
          </a:prstGeom>
          <a:noFill/>
          <a:ln/>
        </p:spPr>
        <p:txBody>
          <a:bodyPr wrap="square" lIns="0" tIns="0" rIns="0" bIns="0" rtlCol="0" anchor="t"/>
          <a:lstStyle/>
          <a:p>
            <a:pPr indent="0" marL="0">
              <a:lnSpc>
                <a:spcPts val="7700"/>
              </a:lnSpc>
              <a:buNone/>
            </a:pPr>
            <a:r>
              <a:rPr lang="en-US" sz="6150" dirty="0">
                <a:solidFill>
                  <a:srgbClr val="FBF3FA"/>
                </a:solidFill>
                <a:latin typeface="Fira Mono" pitchFamily="34" charset="0"/>
                <a:ea typeface="Fira Mono" pitchFamily="34" charset="-122"/>
                <a:cs typeface="Fira Mono" pitchFamily="34" charset="-120"/>
              </a:rPr>
              <a:t>Bedankt voor jullie aandacht!</a:t>
            </a:r>
            <a:endParaRPr lang="en-US" sz="6150" dirty="0"/>
          </a:p>
        </p:txBody>
      </p:sp>
      <p:sp>
        <p:nvSpPr>
          <p:cNvPr id="4" name="Text 1"/>
          <p:cNvSpPr/>
          <p:nvPr/>
        </p:nvSpPr>
        <p:spPr>
          <a:xfrm>
            <a:off x="793790" y="4591169"/>
            <a:ext cx="7556421"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We hopen dat jullie wat hebben geleerd over pesten en hoe jullie een positieve klas kunnen creëren.</a:t>
            </a:r>
            <a:endParaRPr lang="en-US" sz="1750" dirty="0"/>
          </a:p>
        </p:txBody>
      </p:sp>
      <p:sp>
        <p:nvSpPr>
          <p:cNvPr id="5" name="Text 2"/>
          <p:cNvSpPr/>
          <p:nvPr/>
        </p:nvSpPr>
        <p:spPr>
          <a:xfrm>
            <a:off x="793790" y="5572125"/>
            <a:ext cx="7556421" cy="362903"/>
          </a:xfrm>
          <a:prstGeom prst="rect">
            <a:avLst/>
          </a:prstGeom>
          <a:noFill/>
          <a:ln/>
        </p:spPr>
        <p:txBody>
          <a:bodyPr wrap="non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Voor meer tips &amp; informatie ga naar www.stoppestennu.nl</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925354"/>
            <a:ext cx="9385221" cy="1417558"/>
          </a:xfrm>
          <a:prstGeom prst="rect">
            <a:avLst/>
          </a:prstGeom>
          <a:noFill/>
          <a:ln/>
        </p:spPr>
        <p:txBody>
          <a:bodyPr wrap="squar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Verschillende vormen van pesten</a:t>
            </a:r>
            <a:endParaRPr lang="en-US" sz="4450" dirty="0"/>
          </a:p>
        </p:txBody>
      </p:sp>
      <p:sp>
        <p:nvSpPr>
          <p:cNvPr id="4" name="Shape 1"/>
          <p:cNvSpPr/>
          <p:nvPr/>
        </p:nvSpPr>
        <p:spPr>
          <a:xfrm>
            <a:off x="793790" y="2938224"/>
            <a:ext cx="510302" cy="510302"/>
          </a:xfrm>
          <a:prstGeom prst="roundRect">
            <a:avLst>
              <a:gd name="adj" fmla="val 6667"/>
            </a:avLst>
          </a:prstGeom>
          <a:solidFill>
            <a:srgbClr val="2E2E2F"/>
          </a:solidFill>
          <a:ln/>
        </p:spPr>
      </p:sp>
      <p:sp>
        <p:nvSpPr>
          <p:cNvPr id="5" name="Text 2"/>
          <p:cNvSpPr/>
          <p:nvPr/>
        </p:nvSpPr>
        <p:spPr>
          <a:xfrm>
            <a:off x="946785" y="3023235"/>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1</a:t>
            </a:r>
            <a:endParaRPr lang="en-US" sz="2650" dirty="0"/>
          </a:p>
        </p:txBody>
      </p:sp>
      <p:sp>
        <p:nvSpPr>
          <p:cNvPr id="6" name="Text 3"/>
          <p:cNvSpPr/>
          <p:nvPr/>
        </p:nvSpPr>
        <p:spPr>
          <a:xfrm>
            <a:off x="1530906" y="2938224"/>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Fysiek pesten</a:t>
            </a:r>
            <a:endParaRPr lang="en-US" sz="2200" dirty="0"/>
          </a:p>
        </p:txBody>
      </p:sp>
      <p:sp>
        <p:nvSpPr>
          <p:cNvPr id="7" name="Text 4"/>
          <p:cNvSpPr/>
          <p:nvPr/>
        </p:nvSpPr>
        <p:spPr>
          <a:xfrm>
            <a:off x="1530906" y="3428643"/>
            <a:ext cx="3842147"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Dit is pesten door middel van slaan, schoppen, duwen, of iemand vastpakken. Dit kan zowel direct als indirect gebeuren.</a:t>
            </a:r>
            <a:endParaRPr lang="en-US" sz="1750" dirty="0"/>
          </a:p>
        </p:txBody>
      </p:sp>
      <p:sp>
        <p:nvSpPr>
          <p:cNvPr id="8" name="Shape 5"/>
          <p:cNvSpPr/>
          <p:nvPr/>
        </p:nvSpPr>
        <p:spPr>
          <a:xfrm>
            <a:off x="5599867" y="2938224"/>
            <a:ext cx="510302" cy="510302"/>
          </a:xfrm>
          <a:prstGeom prst="roundRect">
            <a:avLst>
              <a:gd name="adj" fmla="val 6667"/>
            </a:avLst>
          </a:prstGeom>
          <a:solidFill>
            <a:srgbClr val="2E2E2F"/>
          </a:solidFill>
          <a:ln/>
        </p:spPr>
      </p:sp>
      <p:sp>
        <p:nvSpPr>
          <p:cNvPr id="9" name="Text 6"/>
          <p:cNvSpPr/>
          <p:nvPr/>
        </p:nvSpPr>
        <p:spPr>
          <a:xfrm>
            <a:off x="5752862" y="3023235"/>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2</a:t>
            </a:r>
            <a:endParaRPr lang="en-US" sz="2650" dirty="0"/>
          </a:p>
        </p:txBody>
      </p:sp>
      <p:sp>
        <p:nvSpPr>
          <p:cNvPr id="10" name="Text 7"/>
          <p:cNvSpPr/>
          <p:nvPr/>
        </p:nvSpPr>
        <p:spPr>
          <a:xfrm>
            <a:off x="6336983" y="2938224"/>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Psychisch pesten</a:t>
            </a:r>
            <a:endParaRPr lang="en-US" sz="2200" dirty="0"/>
          </a:p>
        </p:txBody>
      </p:sp>
      <p:sp>
        <p:nvSpPr>
          <p:cNvPr id="11" name="Text 8"/>
          <p:cNvSpPr/>
          <p:nvPr/>
        </p:nvSpPr>
        <p:spPr>
          <a:xfrm>
            <a:off x="6336983" y="3428643"/>
            <a:ext cx="3842147"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Dit is pesten door middel van bedreigingen, schelden, beledigen, roddelen, of iemand buitensluiten.</a:t>
            </a:r>
            <a:endParaRPr lang="en-US" sz="1750" dirty="0"/>
          </a:p>
        </p:txBody>
      </p:sp>
      <p:sp>
        <p:nvSpPr>
          <p:cNvPr id="12" name="Shape 9"/>
          <p:cNvSpPr/>
          <p:nvPr/>
        </p:nvSpPr>
        <p:spPr>
          <a:xfrm>
            <a:off x="793790" y="5362218"/>
            <a:ext cx="510302" cy="510302"/>
          </a:xfrm>
          <a:prstGeom prst="roundRect">
            <a:avLst>
              <a:gd name="adj" fmla="val 6667"/>
            </a:avLst>
          </a:prstGeom>
          <a:solidFill>
            <a:srgbClr val="2E2E2F"/>
          </a:solidFill>
          <a:ln/>
        </p:spPr>
      </p:sp>
      <p:sp>
        <p:nvSpPr>
          <p:cNvPr id="13" name="Text 10"/>
          <p:cNvSpPr/>
          <p:nvPr/>
        </p:nvSpPr>
        <p:spPr>
          <a:xfrm>
            <a:off x="946785" y="5447228"/>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3</a:t>
            </a:r>
            <a:endParaRPr lang="en-US" sz="2650" dirty="0"/>
          </a:p>
        </p:txBody>
      </p:sp>
      <p:sp>
        <p:nvSpPr>
          <p:cNvPr id="14" name="Text 11"/>
          <p:cNvSpPr/>
          <p:nvPr/>
        </p:nvSpPr>
        <p:spPr>
          <a:xfrm>
            <a:off x="1530906" y="53622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Cyberpesten</a:t>
            </a:r>
            <a:endParaRPr lang="en-US" sz="2200" dirty="0"/>
          </a:p>
        </p:txBody>
      </p:sp>
      <p:sp>
        <p:nvSpPr>
          <p:cNvPr id="15" name="Text 12"/>
          <p:cNvSpPr/>
          <p:nvPr/>
        </p:nvSpPr>
        <p:spPr>
          <a:xfrm>
            <a:off x="1530906" y="5852636"/>
            <a:ext cx="3842147"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Dit is pesten via digitale media zoals e-mail, sms, sociale media of apps. Het kan gaan om het verspreiden van vervelende berichten of foto's.</a:t>
            </a:r>
            <a:endParaRPr lang="en-US" sz="1750" dirty="0"/>
          </a:p>
        </p:txBody>
      </p:sp>
      <p:sp>
        <p:nvSpPr>
          <p:cNvPr id="16" name="Shape 13"/>
          <p:cNvSpPr/>
          <p:nvPr/>
        </p:nvSpPr>
        <p:spPr>
          <a:xfrm>
            <a:off x="5599867" y="5362218"/>
            <a:ext cx="510302" cy="510302"/>
          </a:xfrm>
          <a:prstGeom prst="roundRect">
            <a:avLst>
              <a:gd name="adj" fmla="val 6667"/>
            </a:avLst>
          </a:prstGeom>
          <a:solidFill>
            <a:srgbClr val="2E2E2F"/>
          </a:solidFill>
          <a:ln/>
        </p:spPr>
      </p:sp>
      <p:sp>
        <p:nvSpPr>
          <p:cNvPr id="17" name="Text 14"/>
          <p:cNvSpPr/>
          <p:nvPr/>
        </p:nvSpPr>
        <p:spPr>
          <a:xfrm>
            <a:off x="5752862" y="5447228"/>
            <a:ext cx="204192" cy="34028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Fira Mono" pitchFamily="34" charset="0"/>
                <a:ea typeface="Fira Mono" pitchFamily="34" charset="-122"/>
                <a:cs typeface="Fira Mono" pitchFamily="34" charset="-120"/>
              </a:rPr>
              <a:t>4</a:t>
            </a:r>
            <a:endParaRPr lang="en-US" sz="2650" dirty="0"/>
          </a:p>
        </p:txBody>
      </p:sp>
      <p:sp>
        <p:nvSpPr>
          <p:cNvPr id="18" name="Text 15"/>
          <p:cNvSpPr/>
          <p:nvPr/>
        </p:nvSpPr>
        <p:spPr>
          <a:xfrm>
            <a:off x="6336983" y="536221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E0D6DE"/>
                </a:solidFill>
                <a:latin typeface="Fira Mono" pitchFamily="34" charset="0"/>
                <a:ea typeface="Fira Mono" pitchFamily="34" charset="-122"/>
                <a:cs typeface="Fira Mono" pitchFamily="34" charset="-120"/>
              </a:rPr>
              <a:t>Sociaal pesten</a:t>
            </a:r>
            <a:endParaRPr lang="en-US" sz="2200" dirty="0"/>
          </a:p>
        </p:txBody>
      </p:sp>
      <p:sp>
        <p:nvSpPr>
          <p:cNvPr id="19" name="Text 16"/>
          <p:cNvSpPr/>
          <p:nvPr/>
        </p:nvSpPr>
        <p:spPr>
          <a:xfrm>
            <a:off x="6336983" y="5852636"/>
            <a:ext cx="3842147"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Dit is pesten door middel van iemand buitensluiten, roddelen, of iemand een onaangenaam gevoel geven.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40093" y="758190"/>
            <a:ext cx="9198412" cy="660916"/>
          </a:xfrm>
          <a:prstGeom prst="rect">
            <a:avLst/>
          </a:prstGeom>
          <a:noFill/>
          <a:ln/>
        </p:spPr>
        <p:txBody>
          <a:bodyPr wrap="none" lIns="0" tIns="0" rIns="0" bIns="0" rtlCol="0" anchor="t"/>
          <a:lstStyle/>
          <a:p>
            <a:pPr indent="0" marL="0">
              <a:lnSpc>
                <a:spcPts val="5200"/>
              </a:lnSpc>
              <a:buNone/>
            </a:pPr>
            <a:r>
              <a:rPr lang="en-US" sz="4150" dirty="0">
                <a:solidFill>
                  <a:srgbClr val="FBF3FA"/>
                </a:solidFill>
                <a:latin typeface="Fira Mono" pitchFamily="34" charset="0"/>
                <a:ea typeface="Fira Mono" pitchFamily="34" charset="-122"/>
                <a:cs typeface="Fira Mono" pitchFamily="34" charset="-120"/>
              </a:rPr>
              <a:t>Waarom pesten sommige mensen?</a:t>
            </a:r>
            <a:endParaRPr lang="en-US" sz="4150" dirty="0"/>
          </a:p>
        </p:txBody>
      </p:sp>
      <p:pic>
        <p:nvPicPr>
          <p:cNvPr id="4" name="Image 1" descr="preencoded.png">    </p:cNvPr>
          <p:cNvPicPr>
            <a:picLocks noChangeAspect="1"/>
          </p:cNvPicPr>
          <p:nvPr/>
        </p:nvPicPr>
        <p:blipFill>
          <a:blip r:embed="rId2"/>
          <a:stretch>
            <a:fillRect/>
          </a:stretch>
        </p:blipFill>
        <p:spPr>
          <a:xfrm>
            <a:off x="740093" y="1736288"/>
            <a:ext cx="528638" cy="528638"/>
          </a:xfrm>
          <a:prstGeom prst="rect">
            <a:avLst/>
          </a:prstGeom>
        </p:spPr>
      </p:pic>
      <p:sp>
        <p:nvSpPr>
          <p:cNvPr id="5" name="Text 1"/>
          <p:cNvSpPr/>
          <p:nvPr/>
        </p:nvSpPr>
        <p:spPr>
          <a:xfrm>
            <a:off x="740093" y="2476381"/>
            <a:ext cx="2643426" cy="330398"/>
          </a:xfrm>
          <a:prstGeom prst="rect">
            <a:avLst/>
          </a:prstGeom>
          <a:noFill/>
          <a:ln/>
        </p:spPr>
        <p:txBody>
          <a:bodyPr wrap="none" lIns="0" tIns="0" rIns="0" bIns="0" rtlCol="0" anchor="t"/>
          <a:lstStyle/>
          <a:p>
            <a:pPr algn="l" indent="0" marL="0">
              <a:lnSpc>
                <a:spcPts val="2600"/>
              </a:lnSpc>
              <a:buNone/>
            </a:pPr>
            <a:r>
              <a:rPr lang="en-US" sz="2050" dirty="0">
                <a:solidFill>
                  <a:srgbClr val="E0D6DE"/>
                </a:solidFill>
                <a:latin typeface="Fira Mono" pitchFamily="34" charset="0"/>
                <a:ea typeface="Fira Mono" pitchFamily="34" charset="-122"/>
                <a:cs typeface="Fira Mono" pitchFamily="34" charset="-120"/>
              </a:rPr>
              <a:t>Onzekerheid</a:t>
            </a:r>
            <a:endParaRPr lang="en-US" sz="2050" dirty="0"/>
          </a:p>
        </p:txBody>
      </p:sp>
      <p:sp>
        <p:nvSpPr>
          <p:cNvPr id="6" name="Text 2"/>
          <p:cNvSpPr/>
          <p:nvPr/>
        </p:nvSpPr>
        <p:spPr>
          <a:xfrm>
            <a:off x="740093" y="2933581"/>
            <a:ext cx="4587716" cy="1353026"/>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Fira Sans" pitchFamily="34" charset="0"/>
                <a:ea typeface="Fira Sans" pitchFamily="34" charset="-122"/>
                <a:cs typeface="Fira Sans" pitchFamily="34" charset="-120"/>
              </a:rPr>
              <a:t>Sommige mensen pesten omdat ze zich onzeker voelen. Ze proberen hun eigen onzekerheid te verbergen door anderen te kleineren.</a:t>
            </a:r>
            <a:endParaRPr lang="en-US" sz="1650" dirty="0"/>
          </a:p>
        </p:txBody>
      </p:sp>
      <p:pic>
        <p:nvPicPr>
          <p:cNvPr id="7" name="Image 2" descr="preencoded.png">    </p:cNvPr>
          <p:cNvPicPr>
            <a:picLocks noChangeAspect="1"/>
          </p:cNvPicPr>
          <p:nvPr/>
        </p:nvPicPr>
        <p:blipFill>
          <a:blip r:embed="rId3"/>
          <a:stretch>
            <a:fillRect/>
          </a:stretch>
        </p:blipFill>
        <p:spPr>
          <a:xfrm>
            <a:off x="5644991" y="1736288"/>
            <a:ext cx="528638" cy="528638"/>
          </a:xfrm>
          <a:prstGeom prst="rect">
            <a:avLst/>
          </a:prstGeom>
        </p:spPr>
      </p:pic>
      <p:sp>
        <p:nvSpPr>
          <p:cNvPr id="8" name="Text 3"/>
          <p:cNvSpPr/>
          <p:nvPr/>
        </p:nvSpPr>
        <p:spPr>
          <a:xfrm>
            <a:off x="5644991" y="2476381"/>
            <a:ext cx="2643426" cy="330398"/>
          </a:xfrm>
          <a:prstGeom prst="rect">
            <a:avLst/>
          </a:prstGeom>
          <a:noFill/>
          <a:ln/>
        </p:spPr>
        <p:txBody>
          <a:bodyPr wrap="none" lIns="0" tIns="0" rIns="0" bIns="0" rtlCol="0" anchor="t"/>
          <a:lstStyle/>
          <a:p>
            <a:pPr algn="l" indent="0" marL="0">
              <a:lnSpc>
                <a:spcPts val="2600"/>
              </a:lnSpc>
              <a:buNone/>
            </a:pPr>
            <a:r>
              <a:rPr lang="en-US" sz="2050" dirty="0">
                <a:solidFill>
                  <a:srgbClr val="E0D6DE"/>
                </a:solidFill>
                <a:latin typeface="Fira Mono" pitchFamily="34" charset="0"/>
                <a:ea typeface="Fira Mono" pitchFamily="34" charset="-122"/>
                <a:cs typeface="Fira Mono" pitchFamily="34" charset="-120"/>
              </a:rPr>
              <a:t>Populariteit</a:t>
            </a:r>
            <a:endParaRPr lang="en-US" sz="2050" dirty="0"/>
          </a:p>
        </p:txBody>
      </p:sp>
      <p:sp>
        <p:nvSpPr>
          <p:cNvPr id="9" name="Text 4"/>
          <p:cNvSpPr/>
          <p:nvPr/>
        </p:nvSpPr>
        <p:spPr>
          <a:xfrm>
            <a:off x="5644991" y="2933581"/>
            <a:ext cx="4587716" cy="1014770"/>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Fira Sans" pitchFamily="34" charset="0"/>
                <a:ea typeface="Fira Sans" pitchFamily="34" charset="-122"/>
                <a:cs typeface="Fira Sans" pitchFamily="34" charset="-120"/>
              </a:rPr>
              <a:t>Soms pesten mensen om erbij te horen of om populair te zijn. Ze willen graag geaccepteerd worden door de groep.</a:t>
            </a:r>
            <a:endParaRPr lang="en-US" sz="1650" dirty="0"/>
          </a:p>
        </p:txBody>
      </p:sp>
      <p:pic>
        <p:nvPicPr>
          <p:cNvPr id="10" name="Image 3" descr="preencoded.png">    </p:cNvPr>
          <p:cNvPicPr>
            <a:picLocks noChangeAspect="1"/>
          </p:cNvPicPr>
          <p:nvPr/>
        </p:nvPicPr>
        <p:blipFill>
          <a:blip r:embed="rId4"/>
          <a:stretch>
            <a:fillRect/>
          </a:stretch>
        </p:blipFill>
        <p:spPr>
          <a:xfrm>
            <a:off x="740093" y="4920972"/>
            <a:ext cx="528638" cy="528638"/>
          </a:xfrm>
          <a:prstGeom prst="rect">
            <a:avLst/>
          </a:prstGeom>
        </p:spPr>
      </p:pic>
      <p:sp>
        <p:nvSpPr>
          <p:cNvPr id="11" name="Text 5"/>
          <p:cNvSpPr/>
          <p:nvPr/>
        </p:nvSpPr>
        <p:spPr>
          <a:xfrm>
            <a:off x="740093" y="5661065"/>
            <a:ext cx="2643426" cy="330398"/>
          </a:xfrm>
          <a:prstGeom prst="rect">
            <a:avLst/>
          </a:prstGeom>
          <a:noFill/>
          <a:ln/>
        </p:spPr>
        <p:txBody>
          <a:bodyPr wrap="none" lIns="0" tIns="0" rIns="0" bIns="0" rtlCol="0" anchor="t"/>
          <a:lstStyle/>
          <a:p>
            <a:pPr algn="l" indent="0" marL="0">
              <a:lnSpc>
                <a:spcPts val="2600"/>
              </a:lnSpc>
              <a:buNone/>
            </a:pPr>
            <a:r>
              <a:rPr lang="en-US" sz="2050" dirty="0">
                <a:solidFill>
                  <a:srgbClr val="E0D6DE"/>
                </a:solidFill>
                <a:latin typeface="Fira Mono" pitchFamily="34" charset="0"/>
                <a:ea typeface="Fira Mono" pitchFamily="34" charset="-122"/>
                <a:cs typeface="Fira Mono" pitchFamily="34" charset="-120"/>
              </a:rPr>
              <a:t>Frustratie</a:t>
            </a:r>
            <a:endParaRPr lang="en-US" sz="2050" dirty="0"/>
          </a:p>
        </p:txBody>
      </p:sp>
      <p:sp>
        <p:nvSpPr>
          <p:cNvPr id="12" name="Text 6"/>
          <p:cNvSpPr/>
          <p:nvPr/>
        </p:nvSpPr>
        <p:spPr>
          <a:xfrm>
            <a:off x="740093" y="6118265"/>
            <a:ext cx="4587716" cy="1014770"/>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Fira Sans" pitchFamily="34" charset="0"/>
                <a:ea typeface="Fira Sans" pitchFamily="34" charset="-122"/>
                <a:cs typeface="Fira Sans" pitchFamily="34" charset="-120"/>
              </a:rPr>
              <a:t>Pesten kan ook een manier zijn om frustratie te uiten. Mensen die gefrustreerd zijn, kunnen hun emoties uiten door anderen te pesten.</a:t>
            </a:r>
            <a:endParaRPr lang="en-US" sz="1650" dirty="0"/>
          </a:p>
        </p:txBody>
      </p:sp>
      <p:pic>
        <p:nvPicPr>
          <p:cNvPr id="13" name="Image 4" descr="preencoded.png">    </p:cNvPr>
          <p:cNvPicPr>
            <a:picLocks noChangeAspect="1"/>
          </p:cNvPicPr>
          <p:nvPr/>
        </p:nvPicPr>
        <p:blipFill>
          <a:blip r:embed="rId5"/>
          <a:stretch>
            <a:fillRect/>
          </a:stretch>
        </p:blipFill>
        <p:spPr>
          <a:xfrm>
            <a:off x="5644991" y="4920972"/>
            <a:ext cx="528638" cy="528638"/>
          </a:xfrm>
          <a:prstGeom prst="rect">
            <a:avLst/>
          </a:prstGeom>
        </p:spPr>
      </p:pic>
      <p:sp>
        <p:nvSpPr>
          <p:cNvPr id="14" name="Text 7"/>
          <p:cNvSpPr/>
          <p:nvPr/>
        </p:nvSpPr>
        <p:spPr>
          <a:xfrm>
            <a:off x="5644991" y="5661065"/>
            <a:ext cx="3013353" cy="330398"/>
          </a:xfrm>
          <a:prstGeom prst="rect">
            <a:avLst/>
          </a:prstGeom>
          <a:noFill/>
          <a:ln/>
        </p:spPr>
        <p:txBody>
          <a:bodyPr wrap="none" lIns="0" tIns="0" rIns="0" bIns="0" rtlCol="0" anchor="t"/>
          <a:lstStyle/>
          <a:p>
            <a:pPr algn="l" indent="0" marL="0">
              <a:lnSpc>
                <a:spcPts val="2600"/>
              </a:lnSpc>
              <a:buNone/>
            </a:pPr>
            <a:r>
              <a:rPr lang="en-US" sz="2050" dirty="0">
                <a:solidFill>
                  <a:srgbClr val="E0D6DE"/>
                </a:solidFill>
                <a:latin typeface="Fira Mono" pitchFamily="34" charset="0"/>
                <a:ea typeface="Fira Mono" pitchFamily="34" charset="-122"/>
                <a:cs typeface="Fira Mono" pitchFamily="34" charset="-120"/>
              </a:rPr>
              <a:t>Gebrek aan empathie</a:t>
            </a:r>
            <a:endParaRPr lang="en-US" sz="2050" dirty="0"/>
          </a:p>
        </p:txBody>
      </p:sp>
      <p:sp>
        <p:nvSpPr>
          <p:cNvPr id="15" name="Text 8"/>
          <p:cNvSpPr/>
          <p:nvPr/>
        </p:nvSpPr>
        <p:spPr>
          <a:xfrm>
            <a:off x="5644991" y="6118265"/>
            <a:ext cx="4587716" cy="1353026"/>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Fira Sans" pitchFamily="34" charset="0"/>
                <a:ea typeface="Fira Sans" pitchFamily="34" charset="-122"/>
                <a:cs typeface="Fira Sans" pitchFamily="34" charset="-120"/>
              </a:rPr>
              <a:t>Sommige pesters hebben moeite met het begrijpen van de gevoelens van anderen. Ze denken niet na over de gevolgen van hun daden.</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49548"/>
            <a:ext cx="11566327"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Hoe voelt het om gepest te worden?</a:t>
            </a:r>
            <a:endParaRPr lang="en-US" sz="4450" dirty="0"/>
          </a:p>
        </p:txBody>
      </p:sp>
      <p:sp>
        <p:nvSpPr>
          <p:cNvPr id="3" name="Text 1"/>
          <p:cNvSpPr/>
          <p:nvPr/>
        </p:nvSpPr>
        <p:spPr>
          <a:xfrm>
            <a:off x="793790" y="2402562"/>
            <a:ext cx="6244709" cy="1814513"/>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Gepest worden is een vervelende ervaring. Je kunt je onzeker, verlegen en alleen voelen. Je zelfvertrouwen kan dalen en je kunt last krijgen van angst en depressie. De wereld lijkt kleiner te worden en je hebt weinig zin in dingen die je normaal gesproken leuk vindt.</a:t>
            </a:r>
            <a:endParaRPr lang="en-US" sz="1750" dirty="0"/>
          </a:p>
        </p:txBody>
      </p:sp>
      <p:sp>
        <p:nvSpPr>
          <p:cNvPr id="4" name="Text 2"/>
          <p:cNvSpPr/>
          <p:nvPr/>
        </p:nvSpPr>
        <p:spPr>
          <a:xfrm>
            <a:off x="793790" y="4421148"/>
            <a:ext cx="6244709"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Het is belangrijk om te weten dat je niet alleen bent. Veel mensen worden gepest en er zijn manieren om hulp te krijgen. Praat erover met iemand die je vertrouwt, zoals een vriend, familielid of leraar.</a:t>
            </a:r>
            <a:endParaRPr lang="en-US" sz="1750" dirty="0"/>
          </a:p>
        </p:txBody>
      </p:sp>
      <p:pic>
        <p:nvPicPr>
          <p:cNvPr id="5" name="Image 0" descr="preencoded.png">    </p:cNvPr>
          <p:cNvPicPr>
            <a:picLocks noChangeAspect="1"/>
          </p:cNvPicPr>
          <p:nvPr/>
        </p:nvPicPr>
        <p:blipFill>
          <a:blip r:embed="rId1"/>
          <a:stretch>
            <a:fillRect/>
          </a:stretch>
        </p:blipFill>
        <p:spPr>
          <a:xfrm>
            <a:off x="7599521" y="2453640"/>
            <a:ext cx="6244709" cy="43712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38206"/>
            <a:ext cx="7556421" cy="1417558"/>
          </a:xfrm>
          <a:prstGeom prst="rect">
            <a:avLst/>
          </a:prstGeom>
          <a:noFill/>
          <a:ln/>
        </p:spPr>
        <p:txBody>
          <a:bodyPr wrap="squar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Impact van pesten op slachtoffers</a:t>
            </a:r>
            <a:endParaRPr lang="en-US" sz="4450" dirty="0"/>
          </a:p>
        </p:txBody>
      </p:sp>
      <p:sp>
        <p:nvSpPr>
          <p:cNvPr id="4" name="Text 1"/>
          <p:cNvSpPr/>
          <p:nvPr/>
        </p:nvSpPr>
        <p:spPr>
          <a:xfrm>
            <a:off x="793790" y="3595926"/>
            <a:ext cx="7556421" cy="1451610"/>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kan een enorme impact hebben op slachtoffers. Het kan leiden tot gevoelens van angst, schaamte en eenzaamheid. Slachtoffers kunnen zich onzeker en depressief voelen. Ze kunnen problemen krijgen met slapen, concentreren en sociale contacten.</a:t>
            </a:r>
            <a:endParaRPr lang="en-US" sz="1750" dirty="0"/>
          </a:p>
        </p:txBody>
      </p:sp>
      <p:sp>
        <p:nvSpPr>
          <p:cNvPr id="5" name="Text 2"/>
          <p:cNvSpPr/>
          <p:nvPr/>
        </p:nvSpPr>
        <p:spPr>
          <a:xfrm>
            <a:off x="793790" y="5302687"/>
            <a:ext cx="7556421" cy="1088708"/>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Pesten kan ook leiden tot lichamelijke klachten, zoals hoofdpijn, buikpijn en vermoeidheid. In ernstige gevallen kan pesten zelfs leiden tot zelfmoordgedachten of pogingen tot zelfmoord.</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52024"/>
            <a:ext cx="7143988"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Hoe herken je pesten?</a:t>
            </a:r>
            <a:endParaRPr lang="en-US" sz="4450" dirty="0"/>
          </a:p>
        </p:txBody>
      </p:sp>
      <p:pic>
        <p:nvPicPr>
          <p:cNvPr id="3" name="Image 0" descr="preencoded.png">    </p:cNvPr>
          <p:cNvPicPr>
            <a:picLocks noChangeAspect="1"/>
          </p:cNvPicPr>
          <p:nvPr/>
        </p:nvPicPr>
        <p:blipFill>
          <a:blip r:embed="rId1"/>
          <a:stretch>
            <a:fillRect/>
          </a:stretch>
        </p:blipFill>
        <p:spPr>
          <a:xfrm>
            <a:off x="793790" y="2114431"/>
            <a:ext cx="3005495" cy="1857494"/>
          </a:xfrm>
          <a:prstGeom prst="rect">
            <a:avLst/>
          </a:prstGeom>
        </p:spPr>
      </p:pic>
      <p:sp>
        <p:nvSpPr>
          <p:cNvPr id="4" name="Text 1"/>
          <p:cNvSpPr/>
          <p:nvPr/>
        </p:nvSpPr>
        <p:spPr>
          <a:xfrm>
            <a:off x="793790" y="4255413"/>
            <a:ext cx="3005495"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Eenzaam en geïsoleerd</a:t>
            </a:r>
            <a:endParaRPr lang="en-US" sz="2200" dirty="0"/>
          </a:p>
        </p:txBody>
      </p:sp>
      <p:sp>
        <p:nvSpPr>
          <p:cNvPr id="5" name="Text 2"/>
          <p:cNvSpPr/>
          <p:nvPr/>
        </p:nvSpPr>
        <p:spPr>
          <a:xfrm>
            <a:off x="793790" y="5100161"/>
            <a:ext cx="3005495" cy="1814513"/>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Wordt iemand vaak alleen gelaten? Zit iemand tijdens de pauze alleen? Deze signalen kunnen wijzen op pesten.</a:t>
            </a:r>
            <a:endParaRPr lang="en-US" sz="1750" dirty="0"/>
          </a:p>
        </p:txBody>
      </p:sp>
      <p:pic>
        <p:nvPicPr>
          <p:cNvPr id="6" name="Image 1" descr="preencoded.png">    </p:cNvPr>
          <p:cNvPicPr>
            <a:picLocks noChangeAspect="1"/>
          </p:cNvPicPr>
          <p:nvPr/>
        </p:nvPicPr>
        <p:blipFill>
          <a:blip r:embed="rId2"/>
          <a:stretch>
            <a:fillRect/>
          </a:stretch>
        </p:blipFill>
        <p:spPr>
          <a:xfrm>
            <a:off x="4139446" y="2114431"/>
            <a:ext cx="3005614" cy="1857494"/>
          </a:xfrm>
          <a:prstGeom prst="rect">
            <a:avLst/>
          </a:prstGeom>
        </p:spPr>
      </p:pic>
      <p:sp>
        <p:nvSpPr>
          <p:cNvPr id="7" name="Text 3"/>
          <p:cNvSpPr/>
          <p:nvPr/>
        </p:nvSpPr>
        <p:spPr>
          <a:xfrm>
            <a:off x="4139446" y="4255413"/>
            <a:ext cx="3005614"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Lichamelijke letsels</a:t>
            </a:r>
            <a:endParaRPr lang="en-US" sz="2200" dirty="0"/>
          </a:p>
        </p:txBody>
      </p:sp>
      <p:sp>
        <p:nvSpPr>
          <p:cNvPr id="8" name="Text 4"/>
          <p:cNvSpPr/>
          <p:nvPr/>
        </p:nvSpPr>
        <p:spPr>
          <a:xfrm>
            <a:off x="4139446" y="5100161"/>
            <a:ext cx="3005614" cy="217741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Let op zichtbare verwondingen zoals blauwe plekken, krassen of kneuzingen. Dit kan duiden op fysiek geweld tijdens pesten.</a:t>
            </a:r>
            <a:endParaRPr lang="en-US" sz="1750" dirty="0"/>
          </a:p>
        </p:txBody>
      </p:sp>
      <p:pic>
        <p:nvPicPr>
          <p:cNvPr id="9" name="Image 2" descr="preencoded.png">    </p:cNvPr>
          <p:cNvPicPr>
            <a:picLocks noChangeAspect="1"/>
          </p:cNvPicPr>
          <p:nvPr/>
        </p:nvPicPr>
        <p:blipFill>
          <a:blip r:embed="rId3"/>
          <a:stretch>
            <a:fillRect/>
          </a:stretch>
        </p:blipFill>
        <p:spPr>
          <a:xfrm>
            <a:off x="7485221" y="2114431"/>
            <a:ext cx="3005614" cy="1857494"/>
          </a:xfrm>
          <a:prstGeom prst="rect">
            <a:avLst/>
          </a:prstGeom>
        </p:spPr>
      </p:pic>
      <p:sp>
        <p:nvSpPr>
          <p:cNvPr id="10" name="Text 5"/>
          <p:cNvSpPr/>
          <p:nvPr/>
        </p:nvSpPr>
        <p:spPr>
          <a:xfrm>
            <a:off x="7485221" y="4255413"/>
            <a:ext cx="3005614"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Roddelen en uitsluiting</a:t>
            </a:r>
            <a:endParaRPr lang="en-US" sz="2200" dirty="0"/>
          </a:p>
        </p:txBody>
      </p:sp>
      <p:sp>
        <p:nvSpPr>
          <p:cNvPr id="11" name="Text 6"/>
          <p:cNvSpPr/>
          <p:nvPr/>
        </p:nvSpPr>
        <p:spPr>
          <a:xfrm>
            <a:off x="7485221" y="5100161"/>
            <a:ext cx="3005614" cy="1814513"/>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Wordt iemand vaak negatief besproken? Wordt iemand bewust buitengesloten of genegeerd? Dit kan wijzen op pesten.</a:t>
            </a:r>
            <a:endParaRPr lang="en-US" sz="1750" dirty="0"/>
          </a:p>
        </p:txBody>
      </p:sp>
      <p:pic>
        <p:nvPicPr>
          <p:cNvPr id="12" name="Image 3" descr="preencoded.png">    </p:cNvPr>
          <p:cNvPicPr>
            <a:picLocks noChangeAspect="1"/>
          </p:cNvPicPr>
          <p:nvPr/>
        </p:nvPicPr>
        <p:blipFill>
          <a:blip r:embed="rId4"/>
          <a:stretch>
            <a:fillRect/>
          </a:stretch>
        </p:blipFill>
        <p:spPr>
          <a:xfrm>
            <a:off x="10830997" y="2114431"/>
            <a:ext cx="3005614" cy="1857494"/>
          </a:xfrm>
          <a:prstGeom prst="rect">
            <a:avLst/>
          </a:prstGeom>
        </p:spPr>
      </p:pic>
      <p:sp>
        <p:nvSpPr>
          <p:cNvPr id="13" name="Text 7"/>
          <p:cNvSpPr/>
          <p:nvPr/>
        </p:nvSpPr>
        <p:spPr>
          <a:xfrm>
            <a:off x="10830997" y="425541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Fira Mono" pitchFamily="34" charset="0"/>
                <a:ea typeface="Fira Mono" pitchFamily="34" charset="-122"/>
                <a:cs typeface="Fira Mono" pitchFamily="34" charset="-120"/>
              </a:rPr>
              <a:t>Veranderd gedrag</a:t>
            </a:r>
            <a:endParaRPr lang="en-US" sz="2200" dirty="0"/>
          </a:p>
        </p:txBody>
      </p:sp>
      <p:sp>
        <p:nvSpPr>
          <p:cNvPr id="14" name="Text 8"/>
          <p:cNvSpPr/>
          <p:nvPr/>
        </p:nvSpPr>
        <p:spPr>
          <a:xfrm>
            <a:off x="10830997" y="4745831"/>
            <a:ext cx="3005614"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ira Sans" pitchFamily="34" charset="0"/>
                <a:ea typeface="Fira Sans" pitchFamily="34" charset="-122"/>
                <a:cs typeface="Fira Sans" pitchFamily="34" charset="-120"/>
              </a:rPr>
              <a:t>Heeft iemand moeite met concentreren? Is iemand angstig of somber? Dit kan een teken zijn van pesten.</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636389" y="500896"/>
            <a:ext cx="9700022" cy="1136333"/>
          </a:xfrm>
          <a:prstGeom prst="rect">
            <a:avLst/>
          </a:prstGeom>
          <a:noFill/>
          <a:ln/>
        </p:spPr>
        <p:txBody>
          <a:bodyPr wrap="square" lIns="0" tIns="0" rIns="0" bIns="0" rtlCol="0" anchor="t"/>
          <a:lstStyle/>
          <a:p>
            <a:pPr indent="0" marL="0">
              <a:lnSpc>
                <a:spcPts val="4450"/>
              </a:lnSpc>
              <a:buNone/>
            </a:pPr>
            <a:r>
              <a:rPr lang="en-US" sz="3550" dirty="0">
                <a:solidFill>
                  <a:srgbClr val="FBF3FA"/>
                </a:solidFill>
                <a:latin typeface="Fira Mono" pitchFamily="34" charset="0"/>
                <a:ea typeface="Fira Mono" pitchFamily="34" charset="-122"/>
                <a:cs typeface="Fira Mono" pitchFamily="34" charset="-120"/>
              </a:rPr>
              <a:t>Wat kun je doen als je ziet dat iemand wordt gepest?</a:t>
            </a:r>
            <a:endParaRPr lang="en-US" sz="3550" dirty="0"/>
          </a:p>
        </p:txBody>
      </p:sp>
      <p:pic>
        <p:nvPicPr>
          <p:cNvPr id="4" name="Image 1" descr="preencoded.png">    </p:cNvPr>
          <p:cNvPicPr>
            <a:picLocks noChangeAspect="1"/>
          </p:cNvPicPr>
          <p:nvPr/>
        </p:nvPicPr>
        <p:blipFill>
          <a:blip r:embed="rId2"/>
          <a:stretch>
            <a:fillRect/>
          </a:stretch>
        </p:blipFill>
        <p:spPr>
          <a:xfrm>
            <a:off x="636389" y="1909882"/>
            <a:ext cx="909161" cy="1454706"/>
          </a:xfrm>
          <a:prstGeom prst="rect">
            <a:avLst/>
          </a:prstGeom>
        </p:spPr>
      </p:pic>
      <p:sp>
        <p:nvSpPr>
          <p:cNvPr id="5" name="Text 1"/>
          <p:cNvSpPr/>
          <p:nvPr/>
        </p:nvSpPr>
        <p:spPr>
          <a:xfrm>
            <a:off x="1818203" y="2091690"/>
            <a:ext cx="2726174" cy="284083"/>
          </a:xfrm>
          <a:prstGeom prst="rect">
            <a:avLst/>
          </a:prstGeom>
          <a:noFill/>
          <a:ln/>
        </p:spPr>
        <p:txBody>
          <a:bodyPr wrap="none" lIns="0" tIns="0" rIns="0" bIns="0" rtlCol="0" anchor="t"/>
          <a:lstStyle/>
          <a:p>
            <a:pPr algn="l" indent="0" marL="0">
              <a:lnSpc>
                <a:spcPts val="2200"/>
              </a:lnSpc>
              <a:buNone/>
            </a:pPr>
            <a:r>
              <a:rPr lang="en-US" sz="1750" dirty="0">
                <a:solidFill>
                  <a:srgbClr val="E0D6DE"/>
                </a:solidFill>
                <a:latin typeface="Fira Mono" pitchFamily="34" charset="0"/>
                <a:ea typeface="Fira Mono" pitchFamily="34" charset="-122"/>
                <a:cs typeface="Fira Mono" pitchFamily="34" charset="-120"/>
              </a:rPr>
              <a:t>Spreek de pester aan</a:t>
            </a:r>
            <a:endParaRPr lang="en-US" sz="1750" dirty="0"/>
          </a:p>
        </p:txBody>
      </p:sp>
      <p:sp>
        <p:nvSpPr>
          <p:cNvPr id="6" name="Text 2"/>
          <p:cNvSpPr/>
          <p:nvPr/>
        </p:nvSpPr>
        <p:spPr>
          <a:xfrm>
            <a:off x="1818203" y="2484834"/>
            <a:ext cx="8518208" cy="290870"/>
          </a:xfrm>
          <a:prstGeom prst="rect">
            <a:avLst/>
          </a:prstGeom>
          <a:noFill/>
          <a:ln/>
        </p:spPr>
        <p:txBody>
          <a:bodyPr wrap="non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Laat de pester weten dat je zijn gedrag niet accepteert. Zeg duidelijk dat pesten niet oké is.</a:t>
            </a:r>
            <a:endParaRPr lang="en-US" sz="1400" dirty="0"/>
          </a:p>
        </p:txBody>
      </p:sp>
      <p:pic>
        <p:nvPicPr>
          <p:cNvPr id="7" name="Image 2" descr="preencoded.png">    </p:cNvPr>
          <p:cNvPicPr>
            <a:picLocks noChangeAspect="1"/>
          </p:cNvPicPr>
          <p:nvPr/>
        </p:nvPicPr>
        <p:blipFill>
          <a:blip r:embed="rId3"/>
          <a:stretch>
            <a:fillRect/>
          </a:stretch>
        </p:blipFill>
        <p:spPr>
          <a:xfrm>
            <a:off x="636389" y="3364587"/>
            <a:ext cx="909161" cy="1454706"/>
          </a:xfrm>
          <a:prstGeom prst="rect">
            <a:avLst/>
          </a:prstGeom>
        </p:spPr>
      </p:pic>
      <p:sp>
        <p:nvSpPr>
          <p:cNvPr id="8" name="Text 3"/>
          <p:cNvSpPr/>
          <p:nvPr/>
        </p:nvSpPr>
        <p:spPr>
          <a:xfrm>
            <a:off x="1818203" y="3546396"/>
            <a:ext cx="2862382" cy="284083"/>
          </a:xfrm>
          <a:prstGeom prst="rect">
            <a:avLst/>
          </a:prstGeom>
          <a:noFill/>
          <a:ln/>
        </p:spPr>
        <p:txBody>
          <a:bodyPr wrap="none" lIns="0" tIns="0" rIns="0" bIns="0" rtlCol="0" anchor="t"/>
          <a:lstStyle/>
          <a:p>
            <a:pPr algn="l" indent="0" marL="0">
              <a:lnSpc>
                <a:spcPts val="2200"/>
              </a:lnSpc>
              <a:buNone/>
            </a:pPr>
            <a:r>
              <a:rPr lang="en-US" sz="1750" dirty="0">
                <a:solidFill>
                  <a:srgbClr val="E0D6DE"/>
                </a:solidFill>
                <a:latin typeface="Fira Mono" pitchFamily="34" charset="0"/>
                <a:ea typeface="Fira Mono" pitchFamily="34" charset="-122"/>
                <a:cs typeface="Fira Mono" pitchFamily="34" charset="-120"/>
              </a:rPr>
              <a:t>Steun het slachtoffer</a:t>
            </a:r>
            <a:endParaRPr lang="en-US" sz="1750" dirty="0"/>
          </a:p>
        </p:txBody>
      </p:sp>
      <p:sp>
        <p:nvSpPr>
          <p:cNvPr id="9" name="Text 4"/>
          <p:cNvSpPr/>
          <p:nvPr/>
        </p:nvSpPr>
        <p:spPr>
          <a:xfrm>
            <a:off x="1818203" y="3939540"/>
            <a:ext cx="8518208" cy="581739"/>
          </a:xfrm>
          <a:prstGeom prst="rect">
            <a:avLst/>
          </a:prstGeom>
          <a:noFill/>
          <a:ln/>
        </p:spPr>
        <p:txBody>
          <a:bodyPr wrap="squar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Maak contact met het slachtoffer en laat hem of haar weten dat je er bent voor hem. Toon empathie en laat hem of haar weten dat hij of zij niet alleen is.</a:t>
            </a:r>
            <a:endParaRPr lang="en-US" sz="1400" dirty="0"/>
          </a:p>
        </p:txBody>
      </p:sp>
      <p:pic>
        <p:nvPicPr>
          <p:cNvPr id="10" name="Image 3" descr="preencoded.png">    </p:cNvPr>
          <p:cNvPicPr>
            <a:picLocks noChangeAspect="1"/>
          </p:cNvPicPr>
          <p:nvPr/>
        </p:nvPicPr>
        <p:blipFill>
          <a:blip r:embed="rId4"/>
          <a:stretch>
            <a:fillRect/>
          </a:stretch>
        </p:blipFill>
        <p:spPr>
          <a:xfrm>
            <a:off x="636389" y="4819293"/>
            <a:ext cx="909161" cy="1454706"/>
          </a:xfrm>
          <a:prstGeom prst="rect">
            <a:avLst/>
          </a:prstGeom>
        </p:spPr>
      </p:pic>
      <p:sp>
        <p:nvSpPr>
          <p:cNvPr id="11" name="Text 5"/>
          <p:cNvSpPr/>
          <p:nvPr/>
        </p:nvSpPr>
        <p:spPr>
          <a:xfrm>
            <a:off x="1818203" y="5001101"/>
            <a:ext cx="3680222" cy="284083"/>
          </a:xfrm>
          <a:prstGeom prst="rect">
            <a:avLst/>
          </a:prstGeom>
          <a:noFill/>
          <a:ln/>
        </p:spPr>
        <p:txBody>
          <a:bodyPr wrap="none" lIns="0" tIns="0" rIns="0" bIns="0" rtlCol="0" anchor="t"/>
          <a:lstStyle/>
          <a:p>
            <a:pPr algn="l" indent="0" marL="0">
              <a:lnSpc>
                <a:spcPts val="2200"/>
              </a:lnSpc>
              <a:buNone/>
            </a:pPr>
            <a:r>
              <a:rPr lang="en-US" sz="1750" dirty="0">
                <a:solidFill>
                  <a:srgbClr val="E0D6DE"/>
                </a:solidFill>
                <a:latin typeface="Fira Mono" pitchFamily="34" charset="0"/>
                <a:ea typeface="Fira Mono" pitchFamily="34" charset="-122"/>
                <a:cs typeface="Fira Mono" pitchFamily="34" charset="-120"/>
              </a:rPr>
              <a:t>Meld het aan een volwassene</a:t>
            </a:r>
            <a:endParaRPr lang="en-US" sz="1750" dirty="0"/>
          </a:p>
        </p:txBody>
      </p:sp>
      <p:sp>
        <p:nvSpPr>
          <p:cNvPr id="12" name="Text 6"/>
          <p:cNvSpPr/>
          <p:nvPr/>
        </p:nvSpPr>
        <p:spPr>
          <a:xfrm>
            <a:off x="1818203" y="5394246"/>
            <a:ext cx="8518208" cy="581739"/>
          </a:xfrm>
          <a:prstGeom prst="rect">
            <a:avLst/>
          </a:prstGeom>
          <a:noFill/>
          <a:ln/>
        </p:spPr>
        <p:txBody>
          <a:bodyPr wrap="squar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Praat met een docent, mentor of andere vertrouwenspersoon over wat er is gebeurd. Zij kunnen je helpen om de situatie te de-escaleren.</a:t>
            </a:r>
            <a:endParaRPr lang="en-US" sz="1400" dirty="0"/>
          </a:p>
        </p:txBody>
      </p:sp>
      <p:pic>
        <p:nvPicPr>
          <p:cNvPr id="13" name="Image 4" descr="preencoded.png">    </p:cNvPr>
          <p:cNvPicPr>
            <a:picLocks noChangeAspect="1"/>
          </p:cNvPicPr>
          <p:nvPr/>
        </p:nvPicPr>
        <p:blipFill>
          <a:blip r:embed="rId5"/>
          <a:stretch>
            <a:fillRect/>
          </a:stretch>
        </p:blipFill>
        <p:spPr>
          <a:xfrm>
            <a:off x="636389" y="6273998"/>
            <a:ext cx="909161" cy="1454706"/>
          </a:xfrm>
          <a:prstGeom prst="rect">
            <a:avLst/>
          </a:prstGeom>
        </p:spPr>
      </p:pic>
      <p:sp>
        <p:nvSpPr>
          <p:cNvPr id="14" name="Text 7"/>
          <p:cNvSpPr/>
          <p:nvPr/>
        </p:nvSpPr>
        <p:spPr>
          <a:xfrm>
            <a:off x="1818203" y="6455807"/>
            <a:ext cx="2862382" cy="284083"/>
          </a:xfrm>
          <a:prstGeom prst="rect">
            <a:avLst/>
          </a:prstGeom>
          <a:noFill/>
          <a:ln/>
        </p:spPr>
        <p:txBody>
          <a:bodyPr wrap="none" lIns="0" tIns="0" rIns="0" bIns="0" rtlCol="0" anchor="t"/>
          <a:lstStyle/>
          <a:p>
            <a:pPr algn="l" indent="0" marL="0">
              <a:lnSpc>
                <a:spcPts val="2200"/>
              </a:lnSpc>
              <a:buNone/>
            </a:pPr>
            <a:r>
              <a:rPr lang="en-US" sz="1750" dirty="0">
                <a:solidFill>
                  <a:srgbClr val="E0D6DE"/>
                </a:solidFill>
                <a:latin typeface="Fira Mono" pitchFamily="34" charset="0"/>
                <a:ea typeface="Fira Mono" pitchFamily="34" charset="-122"/>
                <a:cs typeface="Fira Mono" pitchFamily="34" charset="-120"/>
              </a:rPr>
              <a:t>Praat met je vrienden</a:t>
            </a:r>
            <a:endParaRPr lang="en-US" sz="1750" dirty="0"/>
          </a:p>
        </p:txBody>
      </p:sp>
      <p:sp>
        <p:nvSpPr>
          <p:cNvPr id="15" name="Text 8"/>
          <p:cNvSpPr/>
          <p:nvPr/>
        </p:nvSpPr>
        <p:spPr>
          <a:xfrm>
            <a:off x="1818203" y="6848951"/>
            <a:ext cx="8518208" cy="581739"/>
          </a:xfrm>
          <a:prstGeom prst="rect">
            <a:avLst/>
          </a:prstGeom>
          <a:noFill/>
          <a:ln/>
        </p:spPr>
        <p:txBody>
          <a:bodyPr wrap="square" lIns="0" tIns="0" rIns="0" bIns="0" rtlCol="0" anchor="t"/>
          <a:lstStyle/>
          <a:p>
            <a:pPr algn="l" indent="0" marL="0">
              <a:lnSpc>
                <a:spcPts val="2250"/>
              </a:lnSpc>
              <a:buNone/>
            </a:pPr>
            <a:r>
              <a:rPr lang="en-US" sz="1400" dirty="0">
                <a:solidFill>
                  <a:srgbClr val="E0D6DE"/>
                </a:solidFill>
                <a:latin typeface="Fira Sans" pitchFamily="34" charset="0"/>
                <a:ea typeface="Fira Sans" pitchFamily="34" charset="-122"/>
                <a:cs typeface="Fira Sans" pitchFamily="34" charset="-120"/>
              </a:rPr>
              <a:t>Spreek met je vrienden over hoe je pesten kunt stoppen en hoe je kunt opkomen voor anderen. Samen sta je sterker.</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256473"/>
            <a:ext cx="6463546" cy="708779"/>
          </a:xfrm>
          <a:prstGeom prst="rect">
            <a:avLst/>
          </a:prstGeom>
          <a:noFill/>
          <a:ln/>
        </p:spPr>
        <p:txBody>
          <a:bodyPr wrap="none" lIns="0" tIns="0" rIns="0" bIns="0" rtlCol="0" anchor="t"/>
          <a:lstStyle/>
          <a:p>
            <a:pPr indent="0" marL="0">
              <a:lnSpc>
                <a:spcPts val="5550"/>
              </a:lnSpc>
              <a:buNone/>
            </a:pPr>
            <a:r>
              <a:rPr lang="en-US" sz="4450" dirty="0">
                <a:solidFill>
                  <a:srgbClr val="FBF3FA"/>
                </a:solidFill>
                <a:latin typeface="Fira Mono" pitchFamily="34" charset="0"/>
                <a:ea typeface="Fira Mono" pitchFamily="34" charset="-122"/>
                <a:cs typeface="Fira Mono" pitchFamily="34" charset="-120"/>
              </a:rPr>
              <a:t>Opkomen voor elkaar</a:t>
            </a:r>
            <a:endParaRPr lang="en-US" sz="4450" dirty="0"/>
          </a:p>
        </p:txBody>
      </p:sp>
      <p:sp>
        <p:nvSpPr>
          <p:cNvPr id="3" name="Text 1"/>
          <p:cNvSpPr/>
          <p:nvPr/>
        </p:nvSpPr>
        <p:spPr>
          <a:xfrm>
            <a:off x="793790" y="3532227"/>
            <a:ext cx="2890480" cy="354330"/>
          </a:xfrm>
          <a:prstGeom prst="rect">
            <a:avLst/>
          </a:prstGeom>
          <a:noFill/>
          <a:ln/>
        </p:spPr>
        <p:txBody>
          <a:bodyPr wrap="none" lIns="0" tIns="0" rIns="0" bIns="0" rtlCol="0" anchor="t"/>
          <a:lstStyle/>
          <a:p>
            <a:pPr indent="0" marL="0">
              <a:lnSpc>
                <a:spcPts val="2750"/>
              </a:lnSpc>
              <a:buNone/>
            </a:pPr>
            <a:r>
              <a:rPr lang="en-US" sz="2200" dirty="0">
                <a:solidFill>
                  <a:srgbClr val="FBF3FA"/>
                </a:solidFill>
                <a:latin typeface="Fira Mono" pitchFamily="34" charset="0"/>
                <a:ea typeface="Fira Mono" pitchFamily="34" charset="-122"/>
                <a:cs typeface="Fira Mono" pitchFamily="34" charset="-120"/>
              </a:rPr>
              <a:t>Wat betekent dit?</a:t>
            </a:r>
            <a:endParaRPr lang="en-US" sz="2200" dirty="0"/>
          </a:p>
        </p:txBody>
      </p:sp>
      <p:sp>
        <p:nvSpPr>
          <p:cNvPr id="4" name="Text 2"/>
          <p:cNvSpPr/>
          <p:nvPr/>
        </p:nvSpPr>
        <p:spPr>
          <a:xfrm>
            <a:off x="793790" y="4113371"/>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Het betekent dat je elkaar steunt als je ziet dat iemand gepest wordt.</a:t>
            </a:r>
            <a:endParaRPr lang="en-US" sz="1750" dirty="0"/>
          </a:p>
        </p:txBody>
      </p:sp>
      <p:sp>
        <p:nvSpPr>
          <p:cNvPr id="5" name="Text 3"/>
          <p:cNvSpPr/>
          <p:nvPr/>
        </p:nvSpPr>
        <p:spPr>
          <a:xfrm>
            <a:off x="793790" y="5043249"/>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Je durft op te staan voor diegene die gepest wordt en laat de pester weten dat zijn gedrag niet oké is.</a:t>
            </a:r>
            <a:endParaRPr lang="en-US" sz="1750" dirty="0"/>
          </a:p>
        </p:txBody>
      </p:sp>
      <p:sp>
        <p:nvSpPr>
          <p:cNvPr id="6" name="Text 4"/>
          <p:cNvSpPr/>
          <p:nvPr/>
        </p:nvSpPr>
        <p:spPr>
          <a:xfrm>
            <a:off x="7599521" y="3532227"/>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BF3FA"/>
                </a:solidFill>
                <a:latin typeface="Fira Mono" pitchFamily="34" charset="0"/>
                <a:ea typeface="Fira Mono" pitchFamily="34" charset="-122"/>
                <a:cs typeface="Fira Mono" pitchFamily="34" charset="-120"/>
              </a:rPr>
              <a:t>Hoe doe je dat?</a:t>
            </a:r>
            <a:endParaRPr lang="en-US" sz="2200" dirty="0"/>
          </a:p>
        </p:txBody>
      </p:sp>
      <p:sp>
        <p:nvSpPr>
          <p:cNvPr id="7" name="Text 5"/>
          <p:cNvSpPr/>
          <p:nvPr/>
        </p:nvSpPr>
        <p:spPr>
          <a:xfrm>
            <a:off x="7599521" y="4113371"/>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Je kunt de pester zeggen dat je niet vindt dat hij/zij diegene moet pesten.</a:t>
            </a:r>
            <a:endParaRPr lang="en-US" sz="1750" dirty="0"/>
          </a:p>
        </p:txBody>
      </p:sp>
      <p:sp>
        <p:nvSpPr>
          <p:cNvPr id="8" name="Text 6"/>
          <p:cNvSpPr/>
          <p:nvPr/>
        </p:nvSpPr>
        <p:spPr>
          <a:xfrm>
            <a:off x="7599521" y="5043249"/>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E0D6DE"/>
                </a:solidFill>
                <a:latin typeface="Fira Sans" pitchFamily="34" charset="0"/>
                <a:ea typeface="Fira Sans" pitchFamily="34" charset="-122"/>
                <a:cs typeface="Fira Sans" pitchFamily="34" charset="-120"/>
              </a:rPr>
              <a:t>Je kunt ook de persoon die gepest wordt steunen en hem/haar laten weten dat je er bent.</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2024-09-22T15:34:50Z</dcterms:created>
  <dcterms:modified xsi:type="dcterms:W3CDTF">2024-09-22T15:34:50Z</dcterms:modified>
</cp:coreProperties>
</file>