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notesMasterIdLst>
    <p:notesMasterId r:id="rId28"/>
  </p:notesMasterIdLst>
  <p:sldSz cx="14630400" cy="8229600"/>
  <p:notesSz cx="8229600" cy="14630400"/>
  <p:embeddedFontLst>
    <p:embeddedFont>
      <p:font typeface="Spline Sans"/>
      <p:regular r:id="rId33"/>
    </p:embeddedFont>
    <p:embeddedFont>
      <p:font typeface="Spline Sans"/>
      <p:regular r:id="rId34"/>
    </p:embeddedFont>
    <p:embeddedFont>
      <p:font typeface="Barlow"/>
      <p:regular r:id="rId35"/>
    </p:embeddedFont>
    <p:embeddedFont>
      <p:font typeface="Barlow"/>
      <p:regular r:id="rId36"/>
    </p:embeddedFont>
    <p:embeddedFont>
      <p:font typeface="Barlow"/>
      <p:regular r:id="rId37"/>
    </p:embeddedFont>
    <p:embeddedFont>
      <p:font typeface="Barlow"/>
      <p:regular r:id="rId38"/>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33" Type="http://schemas.openxmlformats.org/officeDocument/2006/relationships/font" Target="fonts/font1.fntdata"/><Relationship Id="rId34" Type="http://schemas.openxmlformats.org/officeDocument/2006/relationships/font" Target="fonts/font2.fntdata"/><Relationship Id="rId35" Type="http://schemas.openxmlformats.org/officeDocument/2006/relationships/font" Target="fonts/font3.fntdata"/><Relationship Id="rId36" Type="http://schemas.openxmlformats.org/officeDocument/2006/relationships/font" Target="fonts/font4.fntdata"/><Relationship Id="rId37" Type="http://schemas.openxmlformats.org/officeDocument/2006/relationships/font" Target="fonts/font5.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image" Target="../media/image-1022-1.png"/><Relationship Id="rId2"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image" Target="../media/image-1023-1.png"/><Relationship Id="rId2"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image" Target="../media/image-1024-1.png"/><Relationship Id="rId2"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image" Target="../media/image-1025-1.png"/><Relationship Id="rId2"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image" Target="../media/image-1026-1.png"/><Relationship Id="rId2"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image" Target="../media/image-1027-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5.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slideLayout" Target="../slideLayouts/slideLayout17.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slideLayout" Target="../slideLayouts/slideLayout19.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slideLayout" Target="../slideLayouts/slideLayout3.xml"/><Relationship Id="rId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slideLayout" Target="../slideLayouts/slideLayout22.xml"/><Relationship Id="rId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slideLayout" Target="../slideLayouts/slideLayout23.xml"/><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slideLayout" Target="../slideLayouts/slideLayout24.xml"/><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slideLayout" Target="../slideLayouts/slideLayout25.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slideLayout" Target="../slideLayouts/slideLayout26.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27.xml"/><Relationship Id="rId3"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4.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64037" y="2035969"/>
            <a:ext cx="7415927" cy="1892618"/>
          </a:xfrm>
          <a:prstGeom prst="rect">
            <a:avLst/>
          </a:prstGeom>
          <a:noFill/>
          <a:ln/>
        </p:spPr>
        <p:txBody>
          <a:bodyPr wrap="square" lIns="0" tIns="0" rIns="0" bIns="0" rtlCol="0" anchor="t"/>
          <a:lstStyle/>
          <a:p>
            <a:pPr indent="0" marL="0">
              <a:lnSpc>
                <a:spcPts val="7450"/>
              </a:lnSpc>
              <a:buNone/>
            </a:pPr>
            <a:r>
              <a:rPr lang="en-US" sz="5950" b="1" dirty="0">
                <a:solidFill>
                  <a:srgbClr val="F0FCFF"/>
                </a:solidFill>
                <a:latin typeface="Spline Sans" pitchFamily="34" charset="0"/>
                <a:ea typeface="Spline Sans" pitchFamily="34" charset="-122"/>
                <a:cs typeface="Spline Sans" pitchFamily="34" charset="-120"/>
              </a:rPr>
              <a:t>Pesten en roddelen op school</a:t>
            </a:r>
            <a:endParaRPr lang="en-US" sz="5950" dirty="0"/>
          </a:p>
        </p:txBody>
      </p:sp>
      <p:sp>
        <p:nvSpPr>
          <p:cNvPr id="4" name="Text 1"/>
          <p:cNvSpPr/>
          <p:nvPr/>
        </p:nvSpPr>
        <p:spPr>
          <a:xfrm>
            <a:off x="864037" y="4298871"/>
            <a:ext cx="7415927" cy="118514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Pesten is heel vervelend. Het kan je onzeker maken en je laten twijfelen aan jezelf. Roddelen is ook niet leuk. Het kan mensen kwetsen en een onveilige sfeer creëren in de klas.</a:t>
            </a:r>
            <a:endParaRPr lang="en-US" sz="1900" dirty="0"/>
          </a:p>
        </p:txBody>
      </p:sp>
      <p:sp>
        <p:nvSpPr>
          <p:cNvPr id="5" name="Shape 2"/>
          <p:cNvSpPr/>
          <p:nvPr/>
        </p:nvSpPr>
        <p:spPr>
          <a:xfrm>
            <a:off x="864037" y="5780127"/>
            <a:ext cx="394930" cy="394930"/>
          </a:xfrm>
          <a:prstGeom prst="roundRect">
            <a:avLst>
              <a:gd name="adj" fmla="val 23151155"/>
            </a:avLst>
          </a:prstGeom>
          <a:solidFill>
            <a:srgbClr val="079F00"/>
          </a:solidFill>
          <a:ln w="7620">
            <a:solidFill>
              <a:srgbClr val="FFFFFF"/>
            </a:solidFill>
            <a:prstDash val="solid"/>
          </a:ln>
        </p:spPr>
      </p:sp>
      <p:sp>
        <p:nvSpPr>
          <p:cNvPr id="6" name="Text 3"/>
          <p:cNvSpPr/>
          <p:nvPr/>
        </p:nvSpPr>
        <p:spPr>
          <a:xfrm>
            <a:off x="1002149" y="5928836"/>
            <a:ext cx="118705" cy="97512"/>
          </a:xfrm>
          <a:prstGeom prst="rect">
            <a:avLst/>
          </a:prstGeom>
          <a:noFill/>
          <a:ln/>
        </p:spPr>
        <p:txBody>
          <a:bodyPr wrap="none" lIns="0" tIns="0" rIns="0" bIns="0" rtlCol="0" anchor="t"/>
          <a:lstStyle/>
          <a:p>
            <a:pPr algn="ctr" indent="0" marL="0">
              <a:lnSpc>
                <a:spcPts val="750"/>
              </a:lnSpc>
              <a:buNone/>
            </a:pPr>
            <a:r>
              <a:rPr lang="en-US" sz="750" dirty="0">
                <a:solidFill>
                  <a:srgbClr val="FFFFFF"/>
                </a:solidFill>
                <a:latin typeface="Barlow" pitchFamily="34" charset="0"/>
                <a:ea typeface="Barlow" pitchFamily="34" charset="-122"/>
                <a:cs typeface="Barlow" pitchFamily="34" charset="-120"/>
              </a:rPr>
              <a:t>PB</a:t>
            </a:r>
            <a:endParaRPr lang="en-US" sz="750" dirty="0"/>
          </a:p>
        </p:txBody>
      </p:sp>
      <p:sp>
        <p:nvSpPr>
          <p:cNvPr id="7" name="Text 4"/>
          <p:cNvSpPr/>
          <p:nvPr/>
        </p:nvSpPr>
        <p:spPr>
          <a:xfrm>
            <a:off x="1382316" y="5761673"/>
            <a:ext cx="2631281" cy="431959"/>
          </a:xfrm>
          <a:prstGeom prst="rect">
            <a:avLst/>
          </a:prstGeom>
          <a:noFill/>
          <a:ln/>
        </p:spPr>
        <p:txBody>
          <a:bodyPr wrap="none" lIns="0" tIns="0" rIns="0" bIns="0" rtlCol="0" anchor="t"/>
          <a:lstStyle/>
          <a:p>
            <a:pPr algn="l" indent="0" marL="0">
              <a:lnSpc>
                <a:spcPts val="3400"/>
              </a:lnSpc>
              <a:buNone/>
            </a:pPr>
            <a:r>
              <a:rPr lang="en-US" sz="2400" b="1" dirty="0">
                <a:solidFill>
                  <a:srgbClr val="E0E4E6"/>
                </a:solidFill>
                <a:latin typeface="Barlow" pitchFamily="34" charset="0"/>
                <a:ea typeface="Barlow" pitchFamily="34" charset="-122"/>
                <a:cs typeface="Barlow" pitchFamily="34" charset="-120"/>
              </a:rPr>
              <a:t>by Patricia Bolwerk</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8229600"/>
          </a:xfrm>
          <a:prstGeom prst="rect">
            <a:avLst/>
          </a:prstGeom>
        </p:spPr>
      </p:pic>
      <p:sp>
        <p:nvSpPr>
          <p:cNvPr id="3" name="Text 0"/>
          <p:cNvSpPr/>
          <p:nvPr/>
        </p:nvSpPr>
        <p:spPr>
          <a:xfrm>
            <a:off x="4454485" y="943927"/>
            <a:ext cx="8630841" cy="632460"/>
          </a:xfrm>
          <a:prstGeom prst="rect">
            <a:avLst/>
          </a:prstGeom>
          <a:noFill/>
          <a:ln/>
        </p:spPr>
        <p:txBody>
          <a:bodyPr wrap="none" lIns="0" tIns="0" rIns="0" bIns="0" rtlCol="0" anchor="t"/>
          <a:lstStyle/>
          <a:p>
            <a:pPr indent="0" marL="0">
              <a:lnSpc>
                <a:spcPts val="4950"/>
              </a:lnSpc>
              <a:buNone/>
            </a:pPr>
            <a:r>
              <a:rPr lang="en-US" sz="3950" b="1" dirty="0">
                <a:solidFill>
                  <a:srgbClr val="F0FCFF"/>
                </a:solidFill>
                <a:latin typeface="Spline Sans" pitchFamily="34" charset="0"/>
                <a:ea typeface="Spline Sans" pitchFamily="34" charset="-122"/>
                <a:cs typeface="Spline Sans" pitchFamily="34" charset="-120"/>
              </a:rPr>
              <a:t>Positieve aandacht geven aan elkaar</a:t>
            </a:r>
            <a:endParaRPr lang="en-US" sz="3950" dirty="0"/>
          </a:p>
        </p:txBody>
      </p:sp>
      <p:pic>
        <p:nvPicPr>
          <p:cNvPr id="4" name="Image 1" descr="preencoded.png">    </p:cNvPr>
          <p:cNvPicPr>
            <a:picLocks noChangeAspect="1"/>
          </p:cNvPicPr>
          <p:nvPr/>
        </p:nvPicPr>
        <p:blipFill>
          <a:blip r:embed="rId2"/>
          <a:stretch>
            <a:fillRect/>
          </a:stretch>
        </p:blipFill>
        <p:spPr>
          <a:xfrm>
            <a:off x="4454485" y="1917859"/>
            <a:ext cx="569238" cy="569238"/>
          </a:xfrm>
          <a:prstGeom prst="rect">
            <a:avLst/>
          </a:prstGeom>
        </p:spPr>
      </p:pic>
      <p:sp>
        <p:nvSpPr>
          <p:cNvPr id="5" name="Text 1"/>
          <p:cNvSpPr/>
          <p:nvPr/>
        </p:nvSpPr>
        <p:spPr>
          <a:xfrm>
            <a:off x="4454485" y="2714744"/>
            <a:ext cx="2536508" cy="316230"/>
          </a:xfrm>
          <a:prstGeom prst="rect">
            <a:avLst/>
          </a:prstGeom>
          <a:noFill/>
          <a:ln/>
        </p:spPr>
        <p:txBody>
          <a:bodyPr wrap="none" lIns="0" tIns="0" rIns="0" bIns="0" rtlCol="0" anchor="t"/>
          <a:lstStyle/>
          <a:p>
            <a:pPr algn="l" indent="0" marL="0">
              <a:lnSpc>
                <a:spcPts val="2450"/>
              </a:lnSpc>
              <a:buNone/>
            </a:pPr>
            <a:r>
              <a:rPr lang="en-US" sz="1950" b="1" dirty="0">
                <a:solidFill>
                  <a:srgbClr val="E0E4E6"/>
                </a:solidFill>
                <a:latin typeface="Spline Sans" pitchFamily="34" charset="0"/>
                <a:ea typeface="Spline Sans" pitchFamily="34" charset="-122"/>
                <a:cs typeface="Spline Sans" pitchFamily="34" charset="-120"/>
              </a:rPr>
              <a:t>Complimenten geven</a:t>
            </a:r>
            <a:endParaRPr lang="en-US" sz="1950" dirty="0"/>
          </a:p>
        </p:txBody>
      </p:sp>
      <p:sp>
        <p:nvSpPr>
          <p:cNvPr id="6" name="Text 2"/>
          <p:cNvSpPr/>
          <p:nvPr/>
        </p:nvSpPr>
        <p:spPr>
          <a:xfrm>
            <a:off x="4454485" y="3167539"/>
            <a:ext cx="4518779" cy="1092637"/>
          </a:xfrm>
          <a:prstGeom prst="rect">
            <a:avLst/>
          </a:prstGeom>
          <a:noFill/>
          <a:ln/>
        </p:spPr>
        <p:txBody>
          <a:bodyPr wrap="squar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Zeg iets aardigs tegen je klasgenoten. Laat ze weten wat je van ze vindt. Ze zullen zich gewaardeerd voelen.</a:t>
            </a:r>
            <a:endParaRPr lang="en-US" sz="1750" dirty="0"/>
          </a:p>
        </p:txBody>
      </p:sp>
      <p:pic>
        <p:nvPicPr>
          <p:cNvPr id="7" name="Image 2" descr="preencoded.png">    </p:cNvPr>
          <p:cNvPicPr>
            <a:picLocks noChangeAspect="1"/>
          </p:cNvPicPr>
          <p:nvPr/>
        </p:nvPicPr>
        <p:blipFill>
          <a:blip r:embed="rId3"/>
          <a:stretch>
            <a:fillRect/>
          </a:stretch>
        </p:blipFill>
        <p:spPr>
          <a:xfrm>
            <a:off x="9314736" y="1917859"/>
            <a:ext cx="569238" cy="569238"/>
          </a:xfrm>
          <a:prstGeom prst="rect">
            <a:avLst/>
          </a:prstGeom>
        </p:spPr>
      </p:pic>
      <p:sp>
        <p:nvSpPr>
          <p:cNvPr id="8" name="Text 3"/>
          <p:cNvSpPr/>
          <p:nvPr/>
        </p:nvSpPr>
        <p:spPr>
          <a:xfrm>
            <a:off x="9314736" y="2714744"/>
            <a:ext cx="2529959" cy="316230"/>
          </a:xfrm>
          <a:prstGeom prst="rect">
            <a:avLst/>
          </a:prstGeom>
          <a:noFill/>
          <a:ln/>
        </p:spPr>
        <p:txBody>
          <a:bodyPr wrap="none" lIns="0" tIns="0" rIns="0" bIns="0" rtlCol="0" anchor="t"/>
          <a:lstStyle/>
          <a:p>
            <a:pPr algn="l" indent="0" marL="0">
              <a:lnSpc>
                <a:spcPts val="2450"/>
              </a:lnSpc>
              <a:buNone/>
            </a:pPr>
            <a:r>
              <a:rPr lang="en-US" sz="1950" b="1" dirty="0">
                <a:solidFill>
                  <a:srgbClr val="E0E4E6"/>
                </a:solidFill>
                <a:latin typeface="Spline Sans" pitchFamily="34" charset="0"/>
                <a:ea typeface="Spline Sans" pitchFamily="34" charset="-122"/>
                <a:cs typeface="Spline Sans" pitchFamily="34" charset="-120"/>
              </a:rPr>
              <a:t>Aanmoedigen</a:t>
            </a:r>
            <a:endParaRPr lang="en-US" sz="1950" dirty="0"/>
          </a:p>
        </p:txBody>
      </p:sp>
      <p:sp>
        <p:nvSpPr>
          <p:cNvPr id="9" name="Text 4"/>
          <p:cNvSpPr/>
          <p:nvPr/>
        </p:nvSpPr>
        <p:spPr>
          <a:xfrm>
            <a:off x="9314736" y="3167539"/>
            <a:ext cx="4518779" cy="1092637"/>
          </a:xfrm>
          <a:prstGeom prst="rect">
            <a:avLst/>
          </a:prstGeom>
          <a:noFill/>
          <a:ln/>
        </p:spPr>
        <p:txBody>
          <a:bodyPr wrap="squar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Steun elkaar bij moeilijke taken. Laat zien dat je in ze gelooft. Het motiveert ze om hun best te doen.</a:t>
            </a:r>
            <a:endParaRPr lang="en-US" sz="1750" dirty="0"/>
          </a:p>
        </p:txBody>
      </p:sp>
      <p:pic>
        <p:nvPicPr>
          <p:cNvPr id="10" name="Image 3" descr="preencoded.png">    </p:cNvPr>
          <p:cNvPicPr>
            <a:picLocks noChangeAspect="1"/>
          </p:cNvPicPr>
          <p:nvPr/>
        </p:nvPicPr>
        <p:blipFill>
          <a:blip r:embed="rId4"/>
          <a:stretch>
            <a:fillRect/>
          </a:stretch>
        </p:blipFill>
        <p:spPr>
          <a:xfrm>
            <a:off x="4454485" y="4943237"/>
            <a:ext cx="569238" cy="569238"/>
          </a:xfrm>
          <a:prstGeom prst="rect">
            <a:avLst/>
          </a:prstGeom>
        </p:spPr>
      </p:pic>
      <p:sp>
        <p:nvSpPr>
          <p:cNvPr id="11" name="Text 5"/>
          <p:cNvSpPr/>
          <p:nvPr/>
        </p:nvSpPr>
        <p:spPr>
          <a:xfrm>
            <a:off x="4454485" y="5740122"/>
            <a:ext cx="2529959" cy="316230"/>
          </a:xfrm>
          <a:prstGeom prst="rect">
            <a:avLst/>
          </a:prstGeom>
          <a:noFill/>
          <a:ln/>
        </p:spPr>
        <p:txBody>
          <a:bodyPr wrap="none" lIns="0" tIns="0" rIns="0" bIns="0" rtlCol="0" anchor="t"/>
          <a:lstStyle/>
          <a:p>
            <a:pPr algn="l" indent="0" marL="0">
              <a:lnSpc>
                <a:spcPts val="2450"/>
              </a:lnSpc>
              <a:buNone/>
            </a:pPr>
            <a:r>
              <a:rPr lang="en-US" sz="1950" b="1" dirty="0">
                <a:solidFill>
                  <a:srgbClr val="E0E4E6"/>
                </a:solidFill>
                <a:latin typeface="Spline Sans" pitchFamily="34" charset="0"/>
                <a:ea typeface="Spline Sans" pitchFamily="34" charset="-122"/>
                <a:cs typeface="Spline Sans" pitchFamily="34" charset="-120"/>
              </a:rPr>
              <a:t>Plezier maken</a:t>
            </a:r>
            <a:endParaRPr lang="en-US" sz="1950" dirty="0"/>
          </a:p>
        </p:txBody>
      </p:sp>
      <p:sp>
        <p:nvSpPr>
          <p:cNvPr id="12" name="Text 6"/>
          <p:cNvSpPr/>
          <p:nvPr/>
        </p:nvSpPr>
        <p:spPr>
          <a:xfrm>
            <a:off x="4454485" y="6192917"/>
            <a:ext cx="4518779" cy="1092637"/>
          </a:xfrm>
          <a:prstGeom prst="rect">
            <a:avLst/>
          </a:prstGeom>
          <a:noFill/>
          <a:ln/>
        </p:spPr>
        <p:txBody>
          <a:bodyPr wrap="squar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Lach  en maak plezier tijdens de pauze op een manier die voor </a:t>
            </a:r>
            <a:pPr algn="l" indent="0" marL="0">
              <a:lnSpc>
                <a:spcPts val="2850"/>
              </a:lnSpc>
              <a:buNone/>
            </a:pPr>
            <a:r>
              <a:rPr lang="en-US" sz="1750" u="sng" dirty="0">
                <a:solidFill>
                  <a:srgbClr val="E0E4E6"/>
                </a:solidFill>
                <a:latin typeface="Barlow" pitchFamily="34" charset="0"/>
                <a:ea typeface="Barlow" pitchFamily="34" charset="-122"/>
                <a:cs typeface="Barlow" pitchFamily="34" charset="-120"/>
              </a:rPr>
              <a:t>iedereen</a:t>
            </a:r>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 leuk is. Het maakt de sfeer in de klas gezelliger.</a:t>
            </a:r>
            <a:endParaRPr lang="en-US" sz="1750" dirty="0"/>
          </a:p>
        </p:txBody>
      </p:sp>
      <p:pic>
        <p:nvPicPr>
          <p:cNvPr id="13" name="Image 4" descr="preencoded.png">    </p:cNvPr>
          <p:cNvPicPr>
            <a:picLocks noChangeAspect="1"/>
          </p:cNvPicPr>
          <p:nvPr/>
        </p:nvPicPr>
        <p:blipFill>
          <a:blip r:embed="rId5"/>
          <a:stretch>
            <a:fillRect/>
          </a:stretch>
        </p:blipFill>
        <p:spPr>
          <a:xfrm>
            <a:off x="9314736" y="4943237"/>
            <a:ext cx="569238" cy="569238"/>
          </a:xfrm>
          <a:prstGeom prst="rect">
            <a:avLst/>
          </a:prstGeom>
        </p:spPr>
      </p:pic>
      <p:sp>
        <p:nvSpPr>
          <p:cNvPr id="14" name="Text 7"/>
          <p:cNvSpPr/>
          <p:nvPr/>
        </p:nvSpPr>
        <p:spPr>
          <a:xfrm>
            <a:off x="9314736" y="5740122"/>
            <a:ext cx="2529959" cy="316230"/>
          </a:xfrm>
          <a:prstGeom prst="rect">
            <a:avLst/>
          </a:prstGeom>
          <a:noFill/>
          <a:ln/>
        </p:spPr>
        <p:txBody>
          <a:bodyPr wrap="none" lIns="0" tIns="0" rIns="0" bIns="0" rtlCol="0" anchor="t"/>
          <a:lstStyle/>
          <a:p>
            <a:pPr algn="l" indent="0" marL="0">
              <a:lnSpc>
                <a:spcPts val="2450"/>
              </a:lnSpc>
              <a:buNone/>
            </a:pPr>
            <a:r>
              <a:rPr lang="en-US" sz="1950" b="1" dirty="0">
                <a:solidFill>
                  <a:srgbClr val="E0E4E6"/>
                </a:solidFill>
                <a:latin typeface="Spline Sans" pitchFamily="34" charset="0"/>
                <a:ea typeface="Spline Sans" pitchFamily="34" charset="-122"/>
                <a:cs typeface="Spline Sans" pitchFamily="34" charset="-120"/>
              </a:rPr>
              <a:t>Elkaar feliciteren</a:t>
            </a:r>
            <a:endParaRPr lang="en-US" sz="1950" dirty="0"/>
          </a:p>
        </p:txBody>
      </p:sp>
      <p:sp>
        <p:nvSpPr>
          <p:cNvPr id="15" name="Text 8"/>
          <p:cNvSpPr/>
          <p:nvPr/>
        </p:nvSpPr>
        <p:spPr>
          <a:xfrm>
            <a:off x="9314736" y="6192917"/>
            <a:ext cx="4518779" cy="728424"/>
          </a:xfrm>
          <a:prstGeom prst="rect">
            <a:avLst/>
          </a:prstGeom>
          <a:noFill/>
          <a:ln/>
        </p:spPr>
        <p:txBody>
          <a:bodyPr wrap="square" lIns="0" tIns="0" rIns="0" bIns="0" rtlCol="0" anchor="t"/>
          <a:lstStyle/>
          <a:p>
            <a:pPr algn="l" indent="0" marL="0">
              <a:lnSpc>
                <a:spcPts val="2850"/>
              </a:lnSpc>
              <a:buNone/>
            </a:pPr>
            <a:r>
              <a:rPr lang="en-US" sz="1750" dirty="0">
                <a:solidFill>
                  <a:srgbClr val="E0E4E6"/>
                </a:solidFill>
                <a:latin typeface="Barlow" pitchFamily="34" charset="0"/>
                <a:ea typeface="Barlow" pitchFamily="34" charset="-122"/>
                <a:cs typeface="Barlow" pitchFamily="34" charset="-120"/>
              </a:rPr>
              <a:t>Zeg gefeliciteerd als iemand iets goed doet. Het laat zien dat je blij bent voor elkaar.</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64037" y="889635"/>
            <a:ext cx="7415927" cy="1371600"/>
          </a:xfrm>
          <a:prstGeom prst="rect">
            <a:avLst/>
          </a:prstGeom>
          <a:noFill/>
          <a:ln/>
        </p:spPr>
        <p:txBody>
          <a:bodyPr wrap="square" lIns="0" tIns="0" rIns="0" bIns="0" rtlCol="0" anchor="t"/>
          <a:lstStyle/>
          <a:p>
            <a:pPr indent="0" marL="0">
              <a:lnSpc>
                <a:spcPts val="5400"/>
              </a:lnSpc>
              <a:buNone/>
            </a:pPr>
            <a:r>
              <a:rPr lang="en-US" sz="4300" b="1" dirty="0">
                <a:solidFill>
                  <a:srgbClr val="F0FCFF"/>
                </a:solidFill>
                <a:latin typeface="Spline Sans" pitchFamily="34" charset="0"/>
                <a:ea typeface="Spline Sans" pitchFamily="34" charset="-122"/>
                <a:cs typeface="Spline Sans" pitchFamily="34" charset="-120"/>
              </a:rPr>
              <a:t>Samen spelen en activiteiten doen</a:t>
            </a:r>
            <a:endParaRPr lang="en-US" sz="4300" dirty="0"/>
          </a:p>
        </p:txBody>
      </p:sp>
      <p:sp>
        <p:nvSpPr>
          <p:cNvPr id="4" name="Shape 1"/>
          <p:cNvSpPr/>
          <p:nvPr/>
        </p:nvSpPr>
        <p:spPr>
          <a:xfrm>
            <a:off x="864037" y="2631519"/>
            <a:ext cx="3584615" cy="2625804"/>
          </a:xfrm>
          <a:prstGeom prst="roundRect">
            <a:avLst>
              <a:gd name="adj" fmla="val 14104"/>
            </a:avLst>
          </a:prstGeom>
          <a:solidFill>
            <a:srgbClr val="0A081B"/>
          </a:solidFill>
          <a:ln w="30480">
            <a:solidFill>
              <a:srgbClr val="16FFBB"/>
            </a:solidFill>
            <a:prstDash val="solid"/>
          </a:ln>
        </p:spPr>
      </p:sp>
      <p:sp>
        <p:nvSpPr>
          <p:cNvPr id="5" name="Text 2"/>
          <p:cNvSpPr/>
          <p:nvPr/>
        </p:nvSpPr>
        <p:spPr>
          <a:xfrm>
            <a:off x="1141333" y="2908816"/>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Tijd voor plezier</a:t>
            </a:r>
            <a:endParaRPr lang="en-US" sz="2150" dirty="0"/>
          </a:p>
        </p:txBody>
      </p:sp>
      <p:sp>
        <p:nvSpPr>
          <p:cNvPr id="6" name="Text 3"/>
          <p:cNvSpPr/>
          <p:nvPr/>
        </p:nvSpPr>
        <p:spPr>
          <a:xfrm>
            <a:off x="1141333" y="3399830"/>
            <a:ext cx="3030022" cy="158019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Maak samen tijd voor leuke activiteiten. Spelen en lachen zijn essentieel voor een fijne sfeer.</a:t>
            </a:r>
            <a:endParaRPr lang="en-US" sz="1900" dirty="0"/>
          </a:p>
        </p:txBody>
      </p:sp>
      <p:sp>
        <p:nvSpPr>
          <p:cNvPr id="7" name="Shape 4"/>
          <p:cNvSpPr/>
          <p:nvPr/>
        </p:nvSpPr>
        <p:spPr>
          <a:xfrm>
            <a:off x="4695468" y="2631519"/>
            <a:ext cx="3584615" cy="2625804"/>
          </a:xfrm>
          <a:prstGeom prst="roundRect">
            <a:avLst>
              <a:gd name="adj" fmla="val 14104"/>
            </a:avLst>
          </a:prstGeom>
          <a:solidFill>
            <a:srgbClr val="0A081B"/>
          </a:solidFill>
          <a:ln w="30480">
            <a:solidFill>
              <a:srgbClr val="29DDDA"/>
            </a:solidFill>
            <a:prstDash val="solid"/>
          </a:ln>
        </p:spPr>
      </p:sp>
      <p:sp>
        <p:nvSpPr>
          <p:cNvPr id="8" name="Text 5"/>
          <p:cNvSpPr/>
          <p:nvPr/>
        </p:nvSpPr>
        <p:spPr>
          <a:xfrm>
            <a:off x="4972764" y="2908816"/>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Gedeelde hobby's</a:t>
            </a:r>
            <a:endParaRPr lang="en-US" sz="2150" dirty="0"/>
          </a:p>
        </p:txBody>
      </p:sp>
      <p:sp>
        <p:nvSpPr>
          <p:cNvPr id="9" name="Text 6"/>
          <p:cNvSpPr/>
          <p:nvPr/>
        </p:nvSpPr>
        <p:spPr>
          <a:xfrm>
            <a:off x="4972764" y="3399830"/>
            <a:ext cx="3030022" cy="158019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Ontdek gemeenschappelijke hobby's en deel ze met elkaar. Doe samen iets wat jullie allemaal leuk vinden.</a:t>
            </a:r>
            <a:endParaRPr lang="en-US" sz="1900" dirty="0"/>
          </a:p>
        </p:txBody>
      </p:sp>
      <p:sp>
        <p:nvSpPr>
          <p:cNvPr id="10" name="Shape 7"/>
          <p:cNvSpPr/>
          <p:nvPr/>
        </p:nvSpPr>
        <p:spPr>
          <a:xfrm>
            <a:off x="864037" y="5504140"/>
            <a:ext cx="7415927" cy="1835706"/>
          </a:xfrm>
          <a:prstGeom prst="roundRect">
            <a:avLst>
              <a:gd name="adj" fmla="val 20174"/>
            </a:avLst>
          </a:prstGeom>
          <a:solidFill>
            <a:srgbClr val="0A081B"/>
          </a:solidFill>
          <a:ln w="30480">
            <a:solidFill>
              <a:srgbClr val="37A7E7"/>
            </a:solidFill>
            <a:prstDash val="solid"/>
          </a:ln>
        </p:spPr>
      </p:sp>
      <p:sp>
        <p:nvSpPr>
          <p:cNvPr id="11" name="Text 8"/>
          <p:cNvSpPr/>
          <p:nvPr/>
        </p:nvSpPr>
        <p:spPr>
          <a:xfrm>
            <a:off x="1141333" y="5781437"/>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Samenwerken</a:t>
            </a:r>
            <a:endParaRPr lang="en-US" sz="2150" dirty="0"/>
          </a:p>
        </p:txBody>
      </p:sp>
      <p:sp>
        <p:nvSpPr>
          <p:cNvPr id="12" name="Text 9"/>
          <p:cNvSpPr/>
          <p:nvPr/>
        </p:nvSpPr>
        <p:spPr>
          <a:xfrm>
            <a:off x="1141333" y="6272451"/>
            <a:ext cx="6861334" cy="790099"/>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Werk samen aan een project of spel. Door samen te werken leren jullie elkaar beter kennen en ontwikkelen jullie teamspirit.</a:t>
            </a:r>
            <a:endParaRPr lang="en-US" sz="1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64037" y="2464832"/>
            <a:ext cx="11193661" cy="685800"/>
          </a:xfrm>
          <a:prstGeom prst="rect">
            <a:avLst/>
          </a:prstGeom>
          <a:noFill/>
          <a:ln/>
        </p:spPr>
        <p:txBody>
          <a:bodyPr wrap="none" lIns="0" tIns="0" rIns="0" bIns="0" rtlCol="0" anchor="t"/>
          <a:lstStyle/>
          <a:p>
            <a:pPr indent="0" marL="0">
              <a:lnSpc>
                <a:spcPts val="5400"/>
              </a:lnSpc>
              <a:buNone/>
            </a:pPr>
            <a:r>
              <a:rPr lang="en-US" sz="4300" b="1" dirty="0">
                <a:solidFill>
                  <a:srgbClr val="F0FCFF"/>
                </a:solidFill>
                <a:latin typeface="Spline Sans" pitchFamily="34" charset="0"/>
                <a:ea typeface="Spline Sans" pitchFamily="34" charset="-122"/>
                <a:cs typeface="Spline Sans" pitchFamily="34" charset="-120"/>
              </a:rPr>
              <a:t>Luisteren naar elkaar en elkaar respecteren</a:t>
            </a:r>
            <a:endParaRPr lang="en-US" sz="4300" dirty="0"/>
          </a:p>
        </p:txBody>
      </p:sp>
      <p:sp>
        <p:nvSpPr>
          <p:cNvPr id="3" name="Text 1"/>
          <p:cNvSpPr/>
          <p:nvPr/>
        </p:nvSpPr>
        <p:spPr>
          <a:xfrm>
            <a:off x="864037" y="3767733"/>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F0FCFF"/>
                </a:solidFill>
                <a:latin typeface="Spline Sans" pitchFamily="34" charset="0"/>
                <a:ea typeface="Spline Sans" pitchFamily="34" charset="-122"/>
                <a:cs typeface="Spline Sans" pitchFamily="34" charset="-120"/>
              </a:rPr>
              <a:t>Goed luisteren</a:t>
            </a:r>
            <a:endParaRPr lang="en-US" sz="2150" dirty="0"/>
          </a:p>
        </p:txBody>
      </p:sp>
      <p:sp>
        <p:nvSpPr>
          <p:cNvPr id="4" name="Text 2"/>
          <p:cNvSpPr/>
          <p:nvPr/>
        </p:nvSpPr>
        <p:spPr>
          <a:xfrm>
            <a:off x="864037" y="4357449"/>
            <a:ext cx="6150054" cy="118514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Als je naar iemand luistert, geef je aan dat je om diegene geeft. Als je aandacht hebt voor wat iemand te zeggen heeft, creëer je een veilige en open sfeer.</a:t>
            </a:r>
            <a:endParaRPr lang="en-US" sz="1900" dirty="0"/>
          </a:p>
        </p:txBody>
      </p:sp>
      <p:sp>
        <p:nvSpPr>
          <p:cNvPr id="5" name="Text 3"/>
          <p:cNvSpPr/>
          <p:nvPr/>
        </p:nvSpPr>
        <p:spPr>
          <a:xfrm>
            <a:off x="7623929" y="3767733"/>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F0FCFF"/>
                </a:solidFill>
                <a:latin typeface="Spline Sans" pitchFamily="34" charset="0"/>
                <a:ea typeface="Spline Sans" pitchFamily="34" charset="-122"/>
                <a:cs typeface="Spline Sans" pitchFamily="34" charset="-120"/>
              </a:rPr>
              <a:t>Respecteer iedereen</a:t>
            </a:r>
            <a:endParaRPr lang="en-US" sz="2150" dirty="0"/>
          </a:p>
        </p:txBody>
      </p:sp>
      <p:sp>
        <p:nvSpPr>
          <p:cNvPr id="6" name="Text 4"/>
          <p:cNvSpPr/>
          <p:nvPr/>
        </p:nvSpPr>
        <p:spPr>
          <a:xfrm>
            <a:off x="7623929" y="4357449"/>
            <a:ext cx="6150054" cy="118514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Iedereen is anders en heeft zijn eigen mening. Wees geduldig met elkaar, accepteer elkaars verschillen en behandel iedereen met respect.</a:t>
            </a:r>
            <a:endParaRPr lang="en-US" sz="1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842248" y="856655"/>
            <a:ext cx="9288304" cy="1337072"/>
          </a:xfrm>
          <a:prstGeom prst="rect">
            <a:avLst/>
          </a:prstGeom>
          <a:noFill/>
          <a:ln/>
        </p:spPr>
        <p:txBody>
          <a:bodyPr wrap="square" lIns="0" tIns="0" rIns="0" bIns="0" rtlCol="0" anchor="t"/>
          <a:lstStyle/>
          <a:p>
            <a:pPr indent="0" marL="0">
              <a:lnSpc>
                <a:spcPts val="5250"/>
              </a:lnSpc>
              <a:buNone/>
            </a:pPr>
            <a:r>
              <a:rPr lang="en-US" sz="4200" b="1" dirty="0">
                <a:solidFill>
                  <a:srgbClr val="F0FCFF"/>
                </a:solidFill>
                <a:latin typeface="Spline Sans" pitchFamily="34" charset="0"/>
                <a:ea typeface="Spline Sans" pitchFamily="34" charset="-122"/>
                <a:cs typeface="Spline Sans" pitchFamily="34" charset="-120"/>
              </a:rPr>
              <a:t>Praten over pesten met leraren en ouders</a:t>
            </a:r>
            <a:endParaRPr lang="en-US" sz="4200" dirty="0"/>
          </a:p>
        </p:txBody>
      </p:sp>
      <p:sp>
        <p:nvSpPr>
          <p:cNvPr id="4" name="Shape 1"/>
          <p:cNvSpPr/>
          <p:nvPr/>
        </p:nvSpPr>
        <p:spPr>
          <a:xfrm>
            <a:off x="842248" y="2825234"/>
            <a:ext cx="541377" cy="541377"/>
          </a:xfrm>
          <a:prstGeom prst="roundRect">
            <a:avLst>
              <a:gd name="adj" fmla="val 66677"/>
            </a:avLst>
          </a:prstGeom>
          <a:solidFill>
            <a:srgbClr val="0A081B"/>
          </a:solidFill>
          <a:ln w="22860">
            <a:solidFill>
              <a:srgbClr val="16FFBB"/>
            </a:solidFill>
            <a:prstDash val="solid"/>
          </a:ln>
        </p:spPr>
      </p:sp>
      <p:sp>
        <p:nvSpPr>
          <p:cNvPr id="5" name="Text 2"/>
          <p:cNvSpPr/>
          <p:nvPr/>
        </p:nvSpPr>
        <p:spPr>
          <a:xfrm>
            <a:off x="1043464" y="2935486"/>
            <a:ext cx="138827" cy="320873"/>
          </a:xfrm>
          <a:prstGeom prst="rect">
            <a:avLst/>
          </a:prstGeom>
          <a:noFill/>
          <a:ln/>
        </p:spPr>
        <p:txBody>
          <a:bodyPr wrap="none" lIns="0" tIns="0" rIns="0" bIns="0" rtlCol="0" anchor="t"/>
          <a:lstStyle/>
          <a:p>
            <a:pPr algn="ctr" indent="0" marL="0">
              <a:lnSpc>
                <a:spcPts val="2500"/>
              </a:lnSpc>
              <a:buNone/>
            </a:pPr>
            <a:r>
              <a:rPr lang="en-US" sz="2500" b="1" dirty="0">
                <a:solidFill>
                  <a:srgbClr val="E0E4E6"/>
                </a:solidFill>
                <a:latin typeface="Spline Sans" pitchFamily="34" charset="0"/>
                <a:ea typeface="Spline Sans" pitchFamily="34" charset="-122"/>
                <a:cs typeface="Spline Sans" pitchFamily="34" charset="-120"/>
              </a:rPr>
              <a:t>1</a:t>
            </a:r>
            <a:endParaRPr lang="en-US" sz="2500" dirty="0"/>
          </a:p>
        </p:txBody>
      </p:sp>
      <p:sp>
        <p:nvSpPr>
          <p:cNvPr id="6" name="Text 3"/>
          <p:cNvSpPr/>
          <p:nvPr/>
        </p:nvSpPr>
        <p:spPr>
          <a:xfrm>
            <a:off x="1624251" y="2825234"/>
            <a:ext cx="2673787" cy="334208"/>
          </a:xfrm>
          <a:prstGeom prst="rect">
            <a:avLst/>
          </a:prstGeom>
          <a:noFill/>
          <a:ln/>
        </p:spPr>
        <p:txBody>
          <a:bodyPr wrap="none" lIns="0" tIns="0" rIns="0" bIns="0" rtlCol="0" anchor="t"/>
          <a:lstStyle/>
          <a:p>
            <a:pPr indent="0" marL="0">
              <a:lnSpc>
                <a:spcPts val="2600"/>
              </a:lnSpc>
              <a:buNone/>
            </a:pPr>
            <a:r>
              <a:rPr lang="en-US" sz="2100" b="1" dirty="0">
                <a:solidFill>
                  <a:srgbClr val="E0E4E6"/>
                </a:solidFill>
                <a:latin typeface="Spline Sans" pitchFamily="34" charset="0"/>
                <a:ea typeface="Spline Sans" pitchFamily="34" charset="-122"/>
                <a:cs typeface="Spline Sans" pitchFamily="34" charset="-120"/>
              </a:rPr>
              <a:t>Vertel je verhaal</a:t>
            </a:r>
            <a:endParaRPr lang="en-US" sz="2100" dirty="0"/>
          </a:p>
        </p:txBody>
      </p:sp>
      <p:sp>
        <p:nvSpPr>
          <p:cNvPr id="7" name="Text 4"/>
          <p:cNvSpPr/>
          <p:nvPr/>
        </p:nvSpPr>
        <p:spPr>
          <a:xfrm>
            <a:off x="1624251" y="3303746"/>
            <a:ext cx="3741896" cy="1539716"/>
          </a:xfrm>
          <a:prstGeom prst="rect">
            <a:avLst/>
          </a:prstGeom>
          <a:noFill/>
          <a:ln/>
        </p:spPr>
        <p:txBody>
          <a:bodyPr wrap="square" lIns="0" tIns="0" rIns="0" bIns="0" rtlCol="0" anchor="t"/>
          <a:lstStyle/>
          <a:p>
            <a:pPr indent="0" marL="0">
              <a:lnSpc>
                <a:spcPts val="3000"/>
              </a:lnSpc>
              <a:buNone/>
            </a:pPr>
            <a:r>
              <a:rPr lang="en-US" sz="1850" dirty="0">
                <a:solidFill>
                  <a:srgbClr val="E0E4E6"/>
                </a:solidFill>
                <a:latin typeface="Barlow" pitchFamily="34" charset="0"/>
                <a:ea typeface="Barlow" pitchFamily="34" charset="-122"/>
                <a:cs typeface="Barlow" pitchFamily="34" charset="-120"/>
              </a:rPr>
              <a:t>Praat met een leraar of ouder over wat er gebeurt. Wees eerlijk en duidelijk over hoe je je voelt en wat er gebeurd is.</a:t>
            </a:r>
            <a:endParaRPr lang="en-US" sz="1850" dirty="0"/>
          </a:p>
        </p:txBody>
      </p:sp>
      <p:sp>
        <p:nvSpPr>
          <p:cNvPr id="8" name="Shape 5"/>
          <p:cNvSpPr/>
          <p:nvPr/>
        </p:nvSpPr>
        <p:spPr>
          <a:xfrm>
            <a:off x="5606772" y="2825234"/>
            <a:ext cx="541377" cy="541377"/>
          </a:xfrm>
          <a:prstGeom prst="roundRect">
            <a:avLst>
              <a:gd name="adj" fmla="val 66677"/>
            </a:avLst>
          </a:prstGeom>
          <a:solidFill>
            <a:srgbClr val="0A081B"/>
          </a:solidFill>
          <a:ln w="22860">
            <a:solidFill>
              <a:srgbClr val="29DDDA"/>
            </a:solidFill>
            <a:prstDash val="solid"/>
          </a:ln>
        </p:spPr>
      </p:sp>
      <p:sp>
        <p:nvSpPr>
          <p:cNvPr id="9" name="Text 6"/>
          <p:cNvSpPr/>
          <p:nvPr/>
        </p:nvSpPr>
        <p:spPr>
          <a:xfrm>
            <a:off x="5788223" y="2935486"/>
            <a:ext cx="178356" cy="320873"/>
          </a:xfrm>
          <a:prstGeom prst="rect">
            <a:avLst/>
          </a:prstGeom>
          <a:noFill/>
          <a:ln/>
        </p:spPr>
        <p:txBody>
          <a:bodyPr wrap="none" lIns="0" tIns="0" rIns="0" bIns="0" rtlCol="0" anchor="t"/>
          <a:lstStyle/>
          <a:p>
            <a:pPr algn="ctr" indent="0" marL="0">
              <a:lnSpc>
                <a:spcPts val="2500"/>
              </a:lnSpc>
              <a:buNone/>
            </a:pPr>
            <a:r>
              <a:rPr lang="en-US" sz="2500" b="1" dirty="0">
                <a:solidFill>
                  <a:srgbClr val="E0E4E6"/>
                </a:solidFill>
                <a:latin typeface="Spline Sans" pitchFamily="34" charset="0"/>
                <a:ea typeface="Spline Sans" pitchFamily="34" charset="-122"/>
                <a:cs typeface="Spline Sans" pitchFamily="34" charset="-120"/>
              </a:rPr>
              <a:t>2</a:t>
            </a:r>
            <a:endParaRPr lang="en-US" sz="2500" dirty="0"/>
          </a:p>
        </p:txBody>
      </p:sp>
      <p:sp>
        <p:nvSpPr>
          <p:cNvPr id="10" name="Text 7"/>
          <p:cNvSpPr/>
          <p:nvPr/>
        </p:nvSpPr>
        <p:spPr>
          <a:xfrm>
            <a:off x="6388775" y="2825234"/>
            <a:ext cx="2673787" cy="334208"/>
          </a:xfrm>
          <a:prstGeom prst="rect">
            <a:avLst/>
          </a:prstGeom>
          <a:noFill/>
          <a:ln/>
        </p:spPr>
        <p:txBody>
          <a:bodyPr wrap="none" lIns="0" tIns="0" rIns="0" bIns="0" rtlCol="0" anchor="t"/>
          <a:lstStyle/>
          <a:p>
            <a:pPr indent="0" marL="0">
              <a:lnSpc>
                <a:spcPts val="2600"/>
              </a:lnSpc>
              <a:buNone/>
            </a:pPr>
            <a:r>
              <a:rPr lang="en-US" sz="2100" b="1" dirty="0">
                <a:solidFill>
                  <a:srgbClr val="E0E4E6"/>
                </a:solidFill>
                <a:latin typeface="Spline Sans" pitchFamily="34" charset="0"/>
                <a:ea typeface="Spline Sans" pitchFamily="34" charset="-122"/>
                <a:cs typeface="Spline Sans" pitchFamily="34" charset="-120"/>
              </a:rPr>
              <a:t>Zoek steun</a:t>
            </a:r>
            <a:endParaRPr lang="en-US" sz="2100" dirty="0"/>
          </a:p>
        </p:txBody>
      </p:sp>
      <p:sp>
        <p:nvSpPr>
          <p:cNvPr id="11" name="Text 8"/>
          <p:cNvSpPr/>
          <p:nvPr/>
        </p:nvSpPr>
        <p:spPr>
          <a:xfrm>
            <a:off x="6388775" y="3303746"/>
            <a:ext cx="3741896" cy="1154787"/>
          </a:xfrm>
          <a:prstGeom prst="rect">
            <a:avLst/>
          </a:prstGeom>
          <a:noFill/>
          <a:ln/>
        </p:spPr>
        <p:txBody>
          <a:bodyPr wrap="square" lIns="0" tIns="0" rIns="0" bIns="0" rtlCol="0" anchor="t"/>
          <a:lstStyle/>
          <a:p>
            <a:pPr indent="0" marL="0">
              <a:lnSpc>
                <a:spcPts val="3000"/>
              </a:lnSpc>
              <a:buNone/>
            </a:pPr>
            <a:r>
              <a:rPr lang="en-US" sz="1850" dirty="0">
                <a:solidFill>
                  <a:srgbClr val="E0E4E6"/>
                </a:solidFill>
                <a:latin typeface="Barlow" pitchFamily="34" charset="0"/>
                <a:ea typeface="Barlow" pitchFamily="34" charset="-122"/>
                <a:cs typeface="Barlow" pitchFamily="34" charset="-120"/>
              </a:rPr>
              <a:t>Ze kunnen je helpen en samen kunnen jullie bedenken wat je kunt doen om de situatie te verbeteren.</a:t>
            </a:r>
            <a:endParaRPr lang="en-US" sz="1850" dirty="0"/>
          </a:p>
        </p:txBody>
      </p:sp>
      <p:sp>
        <p:nvSpPr>
          <p:cNvPr id="12" name="Shape 9"/>
          <p:cNvSpPr/>
          <p:nvPr/>
        </p:nvSpPr>
        <p:spPr>
          <a:xfrm>
            <a:off x="842248" y="5354717"/>
            <a:ext cx="541377" cy="541377"/>
          </a:xfrm>
          <a:prstGeom prst="roundRect">
            <a:avLst>
              <a:gd name="adj" fmla="val 66677"/>
            </a:avLst>
          </a:prstGeom>
          <a:solidFill>
            <a:srgbClr val="0A081B"/>
          </a:solidFill>
          <a:ln w="22860">
            <a:solidFill>
              <a:srgbClr val="37A7E7"/>
            </a:solidFill>
            <a:prstDash val="solid"/>
          </a:ln>
        </p:spPr>
      </p:sp>
      <p:sp>
        <p:nvSpPr>
          <p:cNvPr id="13" name="Text 10"/>
          <p:cNvSpPr/>
          <p:nvPr/>
        </p:nvSpPr>
        <p:spPr>
          <a:xfrm>
            <a:off x="1018937" y="5464969"/>
            <a:ext cx="187881" cy="320873"/>
          </a:xfrm>
          <a:prstGeom prst="rect">
            <a:avLst/>
          </a:prstGeom>
          <a:noFill/>
          <a:ln/>
        </p:spPr>
        <p:txBody>
          <a:bodyPr wrap="none" lIns="0" tIns="0" rIns="0" bIns="0" rtlCol="0" anchor="t"/>
          <a:lstStyle/>
          <a:p>
            <a:pPr algn="ctr" indent="0" marL="0">
              <a:lnSpc>
                <a:spcPts val="2500"/>
              </a:lnSpc>
              <a:buNone/>
            </a:pPr>
            <a:r>
              <a:rPr lang="en-US" sz="2500" b="1" dirty="0">
                <a:solidFill>
                  <a:srgbClr val="E0E4E6"/>
                </a:solidFill>
                <a:latin typeface="Spline Sans" pitchFamily="34" charset="0"/>
                <a:ea typeface="Spline Sans" pitchFamily="34" charset="-122"/>
                <a:cs typeface="Spline Sans" pitchFamily="34" charset="-120"/>
              </a:rPr>
              <a:t>3</a:t>
            </a:r>
            <a:endParaRPr lang="en-US" sz="2500" dirty="0"/>
          </a:p>
        </p:txBody>
      </p:sp>
      <p:sp>
        <p:nvSpPr>
          <p:cNvPr id="14" name="Text 11"/>
          <p:cNvSpPr/>
          <p:nvPr/>
        </p:nvSpPr>
        <p:spPr>
          <a:xfrm>
            <a:off x="1624251" y="5354717"/>
            <a:ext cx="2673787" cy="334208"/>
          </a:xfrm>
          <a:prstGeom prst="rect">
            <a:avLst/>
          </a:prstGeom>
          <a:noFill/>
          <a:ln/>
        </p:spPr>
        <p:txBody>
          <a:bodyPr wrap="none" lIns="0" tIns="0" rIns="0" bIns="0" rtlCol="0" anchor="t"/>
          <a:lstStyle/>
          <a:p>
            <a:pPr indent="0" marL="0">
              <a:lnSpc>
                <a:spcPts val="2600"/>
              </a:lnSpc>
              <a:buNone/>
            </a:pPr>
            <a:r>
              <a:rPr lang="en-US" sz="2100" b="1" dirty="0">
                <a:solidFill>
                  <a:srgbClr val="E0E4E6"/>
                </a:solidFill>
                <a:latin typeface="Spline Sans" pitchFamily="34" charset="0"/>
                <a:ea typeface="Spline Sans" pitchFamily="34" charset="-122"/>
                <a:cs typeface="Spline Sans" pitchFamily="34" charset="-120"/>
              </a:rPr>
              <a:t>Werk samen</a:t>
            </a:r>
            <a:endParaRPr lang="en-US" sz="2100" dirty="0"/>
          </a:p>
        </p:txBody>
      </p:sp>
      <p:sp>
        <p:nvSpPr>
          <p:cNvPr id="15" name="Text 12"/>
          <p:cNvSpPr/>
          <p:nvPr/>
        </p:nvSpPr>
        <p:spPr>
          <a:xfrm>
            <a:off x="1624251" y="5833229"/>
            <a:ext cx="3741896" cy="1154787"/>
          </a:xfrm>
          <a:prstGeom prst="rect">
            <a:avLst/>
          </a:prstGeom>
          <a:noFill/>
          <a:ln/>
        </p:spPr>
        <p:txBody>
          <a:bodyPr wrap="square" lIns="0" tIns="0" rIns="0" bIns="0" rtlCol="0" anchor="t"/>
          <a:lstStyle/>
          <a:p>
            <a:pPr indent="0" marL="0">
              <a:lnSpc>
                <a:spcPts val="3000"/>
              </a:lnSpc>
              <a:buNone/>
            </a:pPr>
            <a:r>
              <a:rPr lang="en-US" sz="1850" dirty="0">
                <a:solidFill>
                  <a:srgbClr val="E0E4E6"/>
                </a:solidFill>
                <a:latin typeface="Barlow" pitchFamily="34" charset="0"/>
                <a:ea typeface="Barlow" pitchFamily="34" charset="-122"/>
                <a:cs typeface="Barlow" pitchFamily="34" charset="-120"/>
              </a:rPr>
              <a:t>Leraren en ouders kunnen samen met jou werken aan oplossingen om pesten te stoppen.</a:t>
            </a:r>
            <a:endParaRPr lang="en-US" sz="1850" dirty="0"/>
          </a:p>
        </p:txBody>
      </p:sp>
      <p:sp>
        <p:nvSpPr>
          <p:cNvPr id="16" name="Shape 13"/>
          <p:cNvSpPr/>
          <p:nvPr/>
        </p:nvSpPr>
        <p:spPr>
          <a:xfrm>
            <a:off x="5606772" y="5354717"/>
            <a:ext cx="541377" cy="541377"/>
          </a:xfrm>
          <a:prstGeom prst="roundRect">
            <a:avLst>
              <a:gd name="adj" fmla="val 66677"/>
            </a:avLst>
          </a:prstGeom>
          <a:solidFill>
            <a:srgbClr val="0A081B"/>
          </a:solidFill>
          <a:ln w="22860">
            <a:solidFill>
              <a:srgbClr val="091231"/>
            </a:solidFill>
            <a:prstDash val="solid"/>
          </a:ln>
        </p:spPr>
      </p:sp>
      <p:sp>
        <p:nvSpPr>
          <p:cNvPr id="17" name="Text 14"/>
          <p:cNvSpPr/>
          <p:nvPr/>
        </p:nvSpPr>
        <p:spPr>
          <a:xfrm>
            <a:off x="5786795" y="5464969"/>
            <a:ext cx="181332" cy="320873"/>
          </a:xfrm>
          <a:prstGeom prst="rect">
            <a:avLst/>
          </a:prstGeom>
          <a:noFill/>
          <a:ln/>
        </p:spPr>
        <p:txBody>
          <a:bodyPr wrap="none" lIns="0" tIns="0" rIns="0" bIns="0" rtlCol="0" anchor="t"/>
          <a:lstStyle/>
          <a:p>
            <a:pPr algn="ctr" indent="0" marL="0">
              <a:lnSpc>
                <a:spcPts val="2500"/>
              </a:lnSpc>
              <a:buNone/>
            </a:pPr>
            <a:r>
              <a:rPr lang="en-US" sz="2500" b="1" dirty="0">
                <a:solidFill>
                  <a:srgbClr val="E0E4E6"/>
                </a:solidFill>
                <a:latin typeface="Spline Sans" pitchFamily="34" charset="0"/>
                <a:ea typeface="Spline Sans" pitchFamily="34" charset="-122"/>
                <a:cs typeface="Spline Sans" pitchFamily="34" charset="-120"/>
              </a:rPr>
              <a:t>4</a:t>
            </a:r>
            <a:endParaRPr lang="en-US" sz="2500" dirty="0"/>
          </a:p>
        </p:txBody>
      </p:sp>
      <p:sp>
        <p:nvSpPr>
          <p:cNvPr id="18" name="Text 15"/>
          <p:cNvSpPr/>
          <p:nvPr/>
        </p:nvSpPr>
        <p:spPr>
          <a:xfrm>
            <a:off x="6388775" y="5354717"/>
            <a:ext cx="2673787" cy="334208"/>
          </a:xfrm>
          <a:prstGeom prst="rect">
            <a:avLst/>
          </a:prstGeom>
          <a:noFill/>
          <a:ln/>
        </p:spPr>
        <p:txBody>
          <a:bodyPr wrap="none" lIns="0" tIns="0" rIns="0" bIns="0" rtlCol="0" anchor="t"/>
          <a:lstStyle/>
          <a:p>
            <a:pPr indent="0" marL="0">
              <a:lnSpc>
                <a:spcPts val="2600"/>
              </a:lnSpc>
              <a:buNone/>
            </a:pPr>
            <a:r>
              <a:rPr lang="en-US" sz="2100" b="1" dirty="0">
                <a:solidFill>
                  <a:srgbClr val="E0E4E6"/>
                </a:solidFill>
                <a:latin typeface="Spline Sans" pitchFamily="34" charset="0"/>
                <a:ea typeface="Spline Sans" pitchFamily="34" charset="-122"/>
                <a:cs typeface="Spline Sans" pitchFamily="34" charset="-120"/>
              </a:rPr>
              <a:t>Zoek hulp</a:t>
            </a:r>
            <a:endParaRPr lang="en-US" sz="2100" dirty="0"/>
          </a:p>
        </p:txBody>
      </p:sp>
      <p:sp>
        <p:nvSpPr>
          <p:cNvPr id="19" name="Text 16"/>
          <p:cNvSpPr/>
          <p:nvPr/>
        </p:nvSpPr>
        <p:spPr>
          <a:xfrm>
            <a:off x="6388775" y="5833229"/>
            <a:ext cx="3741896" cy="1539716"/>
          </a:xfrm>
          <a:prstGeom prst="rect">
            <a:avLst/>
          </a:prstGeom>
          <a:noFill/>
          <a:ln/>
        </p:spPr>
        <p:txBody>
          <a:bodyPr wrap="square" lIns="0" tIns="0" rIns="0" bIns="0" rtlCol="0" anchor="t"/>
          <a:lstStyle/>
          <a:p>
            <a:pPr indent="0" marL="0">
              <a:lnSpc>
                <a:spcPts val="3000"/>
              </a:lnSpc>
              <a:buNone/>
            </a:pPr>
            <a:r>
              <a:rPr lang="en-US" sz="1850" dirty="0">
                <a:solidFill>
                  <a:srgbClr val="E0E4E6"/>
                </a:solidFill>
                <a:latin typeface="Barlow" pitchFamily="34" charset="0"/>
                <a:ea typeface="Barlow" pitchFamily="34" charset="-122"/>
                <a:cs typeface="Barlow" pitchFamily="34" charset="-120"/>
              </a:rPr>
              <a:t>Als je je niet veilig voelt of als het probleem ernstig is, zoek dan extra hulp bij een vertrouwenspersoon of een professional.</a:t>
            </a:r>
            <a:endParaRPr lang="en-US" sz="18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864037" y="1279922"/>
            <a:ext cx="9684425" cy="685800"/>
          </a:xfrm>
          <a:prstGeom prst="rect">
            <a:avLst/>
          </a:prstGeom>
          <a:noFill/>
          <a:ln/>
        </p:spPr>
        <p:txBody>
          <a:bodyPr wrap="none" lIns="0" tIns="0" rIns="0" bIns="0" rtlCol="0" anchor="t"/>
          <a:lstStyle/>
          <a:p>
            <a:pPr indent="0" marL="0">
              <a:lnSpc>
                <a:spcPts val="5400"/>
              </a:lnSpc>
              <a:buNone/>
            </a:pPr>
            <a:r>
              <a:rPr lang="en-US" sz="4300" b="1" dirty="0">
                <a:solidFill>
                  <a:srgbClr val="F0FCFF"/>
                </a:solidFill>
                <a:latin typeface="Spline Sans" pitchFamily="34" charset="0"/>
                <a:ea typeface="Spline Sans" pitchFamily="34" charset="-122"/>
                <a:cs typeface="Spline Sans" pitchFamily="34" charset="-120"/>
              </a:rPr>
              <a:t>Klassenregels opstellen tegen pesten</a:t>
            </a:r>
            <a:endParaRPr lang="en-US" sz="4300" dirty="0"/>
          </a:p>
        </p:txBody>
      </p:sp>
      <p:pic>
        <p:nvPicPr>
          <p:cNvPr id="3" name="Image 0" descr="preencoded.png">    </p:cNvPr>
          <p:cNvPicPr>
            <a:picLocks noChangeAspect="1"/>
          </p:cNvPicPr>
          <p:nvPr/>
        </p:nvPicPr>
        <p:blipFill>
          <a:blip r:embed="rId1"/>
          <a:stretch>
            <a:fillRect/>
          </a:stretch>
        </p:blipFill>
        <p:spPr>
          <a:xfrm>
            <a:off x="864037" y="2459474"/>
            <a:ext cx="4053840" cy="2505432"/>
          </a:xfrm>
          <a:prstGeom prst="rect">
            <a:avLst/>
          </a:prstGeom>
        </p:spPr>
      </p:pic>
      <p:sp>
        <p:nvSpPr>
          <p:cNvPr id="4" name="Text 1"/>
          <p:cNvSpPr/>
          <p:nvPr/>
        </p:nvSpPr>
        <p:spPr>
          <a:xfrm>
            <a:off x="864037" y="5273516"/>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Samen beslissen</a:t>
            </a:r>
            <a:endParaRPr lang="en-US" sz="2150" dirty="0"/>
          </a:p>
        </p:txBody>
      </p:sp>
      <p:sp>
        <p:nvSpPr>
          <p:cNvPr id="5" name="Text 2"/>
          <p:cNvSpPr/>
          <p:nvPr/>
        </p:nvSpPr>
        <p:spPr>
          <a:xfrm>
            <a:off x="864037" y="5764530"/>
            <a:ext cx="4053840" cy="118514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Maak samen met je klasgenoten afspraken over wat je allemaal wel en niet wilt in de klas.</a:t>
            </a:r>
            <a:endParaRPr lang="en-US" sz="1900" dirty="0"/>
          </a:p>
        </p:txBody>
      </p:sp>
      <p:pic>
        <p:nvPicPr>
          <p:cNvPr id="6" name="Image 1" descr="preencoded.png">    </p:cNvPr>
          <p:cNvPicPr>
            <a:picLocks noChangeAspect="1"/>
          </p:cNvPicPr>
          <p:nvPr/>
        </p:nvPicPr>
        <p:blipFill>
          <a:blip r:embed="rId2"/>
          <a:stretch>
            <a:fillRect/>
          </a:stretch>
        </p:blipFill>
        <p:spPr>
          <a:xfrm>
            <a:off x="5288161" y="2459474"/>
            <a:ext cx="4053959" cy="2505432"/>
          </a:xfrm>
          <a:prstGeom prst="rect">
            <a:avLst/>
          </a:prstGeom>
        </p:spPr>
      </p:pic>
      <p:sp>
        <p:nvSpPr>
          <p:cNvPr id="7" name="Text 3"/>
          <p:cNvSpPr/>
          <p:nvPr/>
        </p:nvSpPr>
        <p:spPr>
          <a:xfrm>
            <a:off x="5288161" y="5273516"/>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Regels opschrijven</a:t>
            </a:r>
            <a:endParaRPr lang="en-US" sz="2150" dirty="0"/>
          </a:p>
        </p:txBody>
      </p:sp>
      <p:sp>
        <p:nvSpPr>
          <p:cNvPr id="8" name="Text 4"/>
          <p:cNvSpPr/>
          <p:nvPr/>
        </p:nvSpPr>
        <p:spPr>
          <a:xfrm>
            <a:off x="5288161" y="5764530"/>
            <a:ext cx="4053959" cy="118514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Schrijf alle regels duidelijk op en hang ze ergens in de klas op waar iedereen ze kan zien.</a:t>
            </a:r>
            <a:endParaRPr lang="en-US" sz="1900" dirty="0"/>
          </a:p>
        </p:txBody>
      </p:sp>
      <p:pic>
        <p:nvPicPr>
          <p:cNvPr id="9" name="Image 2" descr="preencoded.png">    </p:cNvPr>
          <p:cNvPicPr>
            <a:picLocks noChangeAspect="1"/>
          </p:cNvPicPr>
          <p:nvPr/>
        </p:nvPicPr>
        <p:blipFill>
          <a:blip r:embed="rId3"/>
          <a:stretch>
            <a:fillRect/>
          </a:stretch>
        </p:blipFill>
        <p:spPr>
          <a:xfrm>
            <a:off x="9712404" y="2459474"/>
            <a:ext cx="4053840" cy="2505432"/>
          </a:xfrm>
          <a:prstGeom prst="rect">
            <a:avLst/>
          </a:prstGeom>
        </p:spPr>
      </p:pic>
      <p:sp>
        <p:nvSpPr>
          <p:cNvPr id="10" name="Text 5"/>
          <p:cNvSpPr/>
          <p:nvPr/>
        </p:nvSpPr>
        <p:spPr>
          <a:xfrm>
            <a:off x="9712404" y="5273516"/>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Regels naleven</a:t>
            </a:r>
            <a:endParaRPr lang="en-US" sz="2150" dirty="0"/>
          </a:p>
        </p:txBody>
      </p:sp>
      <p:sp>
        <p:nvSpPr>
          <p:cNvPr id="11" name="Text 6"/>
          <p:cNvSpPr/>
          <p:nvPr/>
        </p:nvSpPr>
        <p:spPr>
          <a:xfrm>
            <a:off x="9712404" y="5764530"/>
            <a:ext cx="4053840" cy="118514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Iedereen moet zich aan de regels houden. Zo zorg je samen voor een fijne en veilige klas.</a:t>
            </a:r>
            <a:endParaRPr lang="en-US" sz="1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842248" y="664131"/>
            <a:ext cx="9288304" cy="1337072"/>
          </a:xfrm>
          <a:prstGeom prst="rect">
            <a:avLst/>
          </a:prstGeom>
          <a:noFill/>
          <a:ln/>
        </p:spPr>
        <p:txBody>
          <a:bodyPr wrap="square" lIns="0" tIns="0" rIns="0" bIns="0" rtlCol="0" anchor="t"/>
          <a:lstStyle/>
          <a:p>
            <a:pPr indent="0" marL="0">
              <a:lnSpc>
                <a:spcPts val="5250"/>
              </a:lnSpc>
              <a:buNone/>
            </a:pPr>
            <a:r>
              <a:rPr lang="en-US" sz="4200" b="1" dirty="0">
                <a:solidFill>
                  <a:srgbClr val="F0FCFF"/>
                </a:solidFill>
                <a:latin typeface="Spline Sans" pitchFamily="34" charset="0"/>
                <a:ea typeface="Spline Sans" pitchFamily="34" charset="-122"/>
                <a:cs typeface="Spline Sans" pitchFamily="34" charset="-120"/>
              </a:rPr>
              <a:t>Elkaar steunen en voor elkaar opkomen</a:t>
            </a:r>
            <a:endParaRPr lang="en-US" sz="4200" dirty="0"/>
          </a:p>
        </p:txBody>
      </p:sp>
      <p:sp>
        <p:nvSpPr>
          <p:cNvPr id="4" name="Shape 1"/>
          <p:cNvSpPr/>
          <p:nvPr/>
        </p:nvSpPr>
        <p:spPr>
          <a:xfrm>
            <a:off x="842248" y="2632710"/>
            <a:ext cx="541377" cy="541377"/>
          </a:xfrm>
          <a:prstGeom prst="roundRect">
            <a:avLst>
              <a:gd name="adj" fmla="val 66677"/>
            </a:avLst>
          </a:prstGeom>
          <a:solidFill>
            <a:srgbClr val="0A081B"/>
          </a:solidFill>
          <a:ln w="22860">
            <a:solidFill>
              <a:srgbClr val="16FFBB"/>
            </a:solidFill>
            <a:prstDash val="solid"/>
          </a:ln>
        </p:spPr>
      </p:sp>
      <p:sp>
        <p:nvSpPr>
          <p:cNvPr id="5" name="Text 2"/>
          <p:cNvSpPr/>
          <p:nvPr/>
        </p:nvSpPr>
        <p:spPr>
          <a:xfrm>
            <a:off x="1043464" y="2742962"/>
            <a:ext cx="138827" cy="320873"/>
          </a:xfrm>
          <a:prstGeom prst="rect">
            <a:avLst/>
          </a:prstGeom>
          <a:noFill/>
          <a:ln/>
        </p:spPr>
        <p:txBody>
          <a:bodyPr wrap="none" lIns="0" tIns="0" rIns="0" bIns="0" rtlCol="0" anchor="t"/>
          <a:lstStyle/>
          <a:p>
            <a:pPr algn="ctr" indent="0" marL="0">
              <a:lnSpc>
                <a:spcPts val="2500"/>
              </a:lnSpc>
              <a:buNone/>
            </a:pPr>
            <a:r>
              <a:rPr lang="en-US" sz="2500" b="1" dirty="0">
                <a:solidFill>
                  <a:srgbClr val="E0E4E6"/>
                </a:solidFill>
                <a:latin typeface="Spline Sans" pitchFamily="34" charset="0"/>
                <a:ea typeface="Spline Sans" pitchFamily="34" charset="-122"/>
                <a:cs typeface="Spline Sans" pitchFamily="34" charset="-120"/>
              </a:rPr>
              <a:t>1</a:t>
            </a:r>
            <a:endParaRPr lang="en-US" sz="2500" dirty="0"/>
          </a:p>
        </p:txBody>
      </p:sp>
      <p:sp>
        <p:nvSpPr>
          <p:cNvPr id="6" name="Text 3"/>
          <p:cNvSpPr/>
          <p:nvPr/>
        </p:nvSpPr>
        <p:spPr>
          <a:xfrm>
            <a:off x="1624251" y="2632710"/>
            <a:ext cx="2673787" cy="334208"/>
          </a:xfrm>
          <a:prstGeom prst="rect">
            <a:avLst/>
          </a:prstGeom>
          <a:noFill/>
          <a:ln/>
        </p:spPr>
        <p:txBody>
          <a:bodyPr wrap="none" lIns="0" tIns="0" rIns="0" bIns="0" rtlCol="0" anchor="t"/>
          <a:lstStyle/>
          <a:p>
            <a:pPr indent="0" marL="0">
              <a:lnSpc>
                <a:spcPts val="2600"/>
              </a:lnSpc>
              <a:buNone/>
            </a:pPr>
            <a:r>
              <a:rPr lang="en-US" sz="2100" b="1" dirty="0">
                <a:solidFill>
                  <a:srgbClr val="E0E4E6"/>
                </a:solidFill>
                <a:latin typeface="Spline Sans" pitchFamily="34" charset="0"/>
                <a:ea typeface="Spline Sans" pitchFamily="34" charset="-122"/>
                <a:cs typeface="Spline Sans" pitchFamily="34" charset="-120"/>
              </a:rPr>
              <a:t>1. Vriend zijn</a:t>
            </a:r>
            <a:endParaRPr lang="en-US" sz="2100" dirty="0"/>
          </a:p>
        </p:txBody>
      </p:sp>
      <p:sp>
        <p:nvSpPr>
          <p:cNvPr id="7" name="Text 4"/>
          <p:cNvSpPr/>
          <p:nvPr/>
        </p:nvSpPr>
        <p:spPr>
          <a:xfrm>
            <a:off x="1624251" y="3111222"/>
            <a:ext cx="3741896" cy="1924645"/>
          </a:xfrm>
          <a:prstGeom prst="rect">
            <a:avLst/>
          </a:prstGeom>
          <a:noFill/>
          <a:ln/>
        </p:spPr>
        <p:txBody>
          <a:bodyPr wrap="square" lIns="0" tIns="0" rIns="0" bIns="0" rtlCol="0" anchor="t"/>
          <a:lstStyle/>
          <a:p>
            <a:pPr indent="0" marL="0">
              <a:lnSpc>
                <a:spcPts val="3000"/>
              </a:lnSpc>
              <a:buNone/>
            </a:pPr>
            <a:r>
              <a:rPr lang="en-US" sz="1850" dirty="0">
                <a:solidFill>
                  <a:srgbClr val="E0E4E6"/>
                </a:solidFill>
                <a:latin typeface="Barlow" pitchFamily="34" charset="0"/>
                <a:ea typeface="Barlow" pitchFamily="34" charset="-122"/>
                <a:cs typeface="Barlow" pitchFamily="34" charset="-120"/>
              </a:rPr>
              <a:t>Stel je voor dat je klasgenoot verdrietig is. Je kunt hem of haar een schouderklopje geven en laten weten dat je er voor hem of haar bent.</a:t>
            </a:r>
            <a:endParaRPr lang="en-US" sz="1850" dirty="0"/>
          </a:p>
        </p:txBody>
      </p:sp>
      <p:sp>
        <p:nvSpPr>
          <p:cNvPr id="8" name="Shape 5"/>
          <p:cNvSpPr/>
          <p:nvPr/>
        </p:nvSpPr>
        <p:spPr>
          <a:xfrm>
            <a:off x="5606772" y="2632710"/>
            <a:ext cx="541377" cy="541377"/>
          </a:xfrm>
          <a:prstGeom prst="roundRect">
            <a:avLst>
              <a:gd name="adj" fmla="val 66677"/>
            </a:avLst>
          </a:prstGeom>
          <a:solidFill>
            <a:srgbClr val="0A081B"/>
          </a:solidFill>
          <a:ln w="22860">
            <a:solidFill>
              <a:srgbClr val="29DDDA"/>
            </a:solidFill>
            <a:prstDash val="solid"/>
          </a:ln>
        </p:spPr>
      </p:sp>
      <p:sp>
        <p:nvSpPr>
          <p:cNvPr id="9" name="Text 6"/>
          <p:cNvSpPr/>
          <p:nvPr/>
        </p:nvSpPr>
        <p:spPr>
          <a:xfrm>
            <a:off x="5788223" y="2742962"/>
            <a:ext cx="178356" cy="320873"/>
          </a:xfrm>
          <a:prstGeom prst="rect">
            <a:avLst/>
          </a:prstGeom>
          <a:noFill/>
          <a:ln/>
        </p:spPr>
        <p:txBody>
          <a:bodyPr wrap="none" lIns="0" tIns="0" rIns="0" bIns="0" rtlCol="0" anchor="t"/>
          <a:lstStyle/>
          <a:p>
            <a:pPr algn="ctr" indent="0" marL="0">
              <a:lnSpc>
                <a:spcPts val="2500"/>
              </a:lnSpc>
              <a:buNone/>
            </a:pPr>
            <a:r>
              <a:rPr lang="en-US" sz="2500" b="1" dirty="0">
                <a:solidFill>
                  <a:srgbClr val="E0E4E6"/>
                </a:solidFill>
                <a:latin typeface="Spline Sans" pitchFamily="34" charset="0"/>
                <a:ea typeface="Spline Sans" pitchFamily="34" charset="-122"/>
                <a:cs typeface="Spline Sans" pitchFamily="34" charset="-120"/>
              </a:rPr>
              <a:t>2</a:t>
            </a:r>
            <a:endParaRPr lang="en-US" sz="2500" dirty="0"/>
          </a:p>
        </p:txBody>
      </p:sp>
      <p:sp>
        <p:nvSpPr>
          <p:cNvPr id="10" name="Text 7"/>
          <p:cNvSpPr/>
          <p:nvPr/>
        </p:nvSpPr>
        <p:spPr>
          <a:xfrm>
            <a:off x="6388775" y="2632710"/>
            <a:ext cx="2673787" cy="334208"/>
          </a:xfrm>
          <a:prstGeom prst="rect">
            <a:avLst/>
          </a:prstGeom>
          <a:noFill/>
          <a:ln/>
        </p:spPr>
        <p:txBody>
          <a:bodyPr wrap="none" lIns="0" tIns="0" rIns="0" bIns="0" rtlCol="0" anchor="t"/>
          <a:lstStyle/>
          <a:p>
            <a:pPr indent="0" marL="0">
              <a:lnSpc>
                <a:spcPts val="2600"/>
              </a:lnSpc>
              <a:buNone/>
            </a:pPr>
            <a:r>
              <a:rPr lang="en-US" sz="2100" b="1" dirty="0">
                <a:solidFill>
                  <a:srgbClr val="E0E4E6"/>
                </a:solidFill>
                <a:latin typeface="Spline Sans" pitchFamily="34" charset="0"/>
                <a:ea typeface="Spline Sans" pitchFamily="34" charset="-122"/>
                <a:cs typeface="Spline Sans" pitchFamily="34" charset="-120"/>
              </a:rPr>
              <a:t>2. Help elkaar</a:t>
            </a:r>
            <a:endParaRPr lang="en-US" sz="2100" dirty="0"/>
          </a:p>
        </p:txBody>
      </p:sp>
      <p:sp>
        <p:nvSpPr>
          <p:cNvPr id="11" name="Text 8"/>
          <p:cNvSpPr/>
          <p:nvPr/>
        </p:nvSpPr>
        <p:spPr>
          <a:xfrm>
            <a:off x="6388775" y="3111222"/>
            <a:ext cx="3741896" cy="1539716"/>
          </a:xfrm>
          <a:prstGeom prst="rect">
            <a:avLst/>
          </a:prstGeom>
          <a:noFill/>
          <a:ln/>
        </p:spPr>
        <p:txBody>
          <a:bodyPr wrap="square" lIns="0" tIns="0" rIns="0" bIns="0" rtlCol="0" anchor="t"/>
          <a:lstStyle/>
          <a:p>
            <a:pPr indent="0" marL="0">
              <a:lnSpc>
                <a:spcPts val="3000"/>
              </a:lnSpc>
              <a:buNone/>
            </a:pPr>
            <a:r>
              <a:rPr lang="en-US" sz="1850" dirty="0">
                <a:solidFill>
                  <a:srgbClr val="E0E4E6"/>
                </a:solidFill>
                <a:latin typeface="Barlow" pitchFamily="34" charset="0"/>
                <a:ea typeface="Barlow" pitchFamily="34" charset="-122"/>
                <a:cs typeface="Barlow" pitchFamily="34" charset="-120"/>
              </a:rPr>
              <a:t>Als iemand hulp nodig heeft bij schoolwerk, probeer dan te helpen. Samen leren is leuker en je leert zelf ook meer.</a:t>
            </a:r>
            <a:endParaRPr lang="en-US" sz="1850" dirty="0"/>
          </a:p>
        </p:txBody>
      </p:sp>
      <p:sp>
        <p:nvSpPr>
          <p:cNvPr id="12" name="Shape 9"/>
          <p:cNvSpPr/>
          <p:nvPr/>
        </p:nvSpPr>
        <p:spPr>
          <a:xfrm>
            <a:off x="842248" y="5547122"/>
            <a:ext cx="541377" cy="541377"/>
          </a:xfrm>
          <a:prstGeom prst="roundRect">
            <a:avLst>
              <a:gd name="adj" fmla="val 66677"/>
            </a:avLst>
          </a:prstGeom>
          <a:solidFill>
            <a:srgbClr val="0A081B"/>
          </a:solidFill>
          <a:ln w="22860">
            <a:solidFill>
              <a:srgbClr val="37A7E7"/>
            </a:solidFill>
            <a:prstDash val="solid"/>
          </a:ln>
        </p:spPr>
      </p:sp>
      <p:sp>
        <p:nvSpPr>
          <p:cNvPr id="13" name="Text 10"/>
          <p:cNvSpPr/>
          <p:nvPr/>
        </p:nvSpPr>
        <p:spPr>
          <a:xfrm>
            <a:off x="1018937" y="5657374"/>
            <a:ext cx="187881" cy="320873"/>
          </a:xfrm>
          <a:prstGeom prst="rect">
            <a:avLst/>
          </a:prstGeom>
          <a:noFill/>
          <a:ln/>
        </p:spPr>
        <p:txBody>
          <a:bodyPr wrap="none" lIns="0" tIns="0" rIns="0" bIns="0" rtlCol="0" anchor="t"/>
          <a:lstStyle/>
          <a:p>
            <a:pPr algn="ctr" indent="0" marL="0">
              <a:lnSpc>
                <a:spcPts val="2500"/>
              </a:lnSpc>
              <a:buNone/>
            </a:pPr>
            <a:r>
              <a:rPr lang="en-US" sz="2500" b="1" dirty="0">
                <a:solidFill>
                  <a:srgbClr val="E0E4E6"/>
                </a:solidFill>
                <a:latin typeface="Spline Sans" pitchFamily="34" charset="0"/>
                <a:ea typeface="Spline Sans" pitchFamily="34" charset="-122"/>
                <a:cs typeface="Spline Sans" pitchFamily="34" charset="-120"/>
              </a:rPr>
              <a:t>3</a:t>
            </a:r>
            <a:endParaRPr lang="en-US" sz="2500" dirty="0"/>
          </a:p>
        </p:txBody>
      </p:sp>
      <p:sp>
        <p:nvSpPr>
          <p:cNvPr id="14" name="Text 11"/>
          <p:cNvSpPr/>
          <p:nvPr/>
        </p:nvSpPr>
        <p:spPr>
          <a:xfrm>
            <a:off x="1624251" y="5547122"/>
            <a:ext cx="2673787" cy="334208"/>
          </a:xfrm>
          <a:prstGeom prst="rect">
            <a:avLst/>
          </a:prstGeom>
          <a:noFill/>
          <a:ln/>
        </p:spPr>
        <p:txBody>
          <a:bodyPr wrap="none" lIns="0" tIns="0" rIns="0" bIns="0" rtlCol="0" anchor="t"/>
          <a:lstStyle/>
          <a:p>
            <a:pPr indent="0" marL="0">
              <a:lnSpc>
                <a:spcPts val="2600"/>
              </a:lnSpc>
              <a:buNone/>
            </a:pPr>
            <a:r>
              <a:rPr lang="en-US" sz="2100" b="1" dirty="0">
                <a:solidFill>
                  <a:srgbClr val="E0E4E6"/>
                </a:solidFill>
                <a:latin typeface="Spline Sans" pitchFamily="34" charset="0"/>
                <a:ea typeface="Spline Sans" pitchFamily="34" charset="-122"/>
                <a:cs typeface="Spline Sans" pitchFamily="34" charset="-120"/>
              </a:rPr>
              <a:t>3. Respectvol zijn</a:t>
            </a:r>
            <a:endParaRPr lang="en-US" sz="2100" dirty="0"/>
          </a:p>
        </p:txBody>
      </p:sp>
      <p:sp>
        <p:nvSpPr>
          <p:cNvPr id="15" name="Text 12"/>
          <p:cNvSpPr/>
          <p:nvPr/>
        </p:nvSpPr>
        <p:spPr>
          <a:xfrm>
            <a:off x="1624251" y="6025634"/>
            <a:ext cx="3741896" cy="1539716"/>
          </a:xfrm>
          <a:prstGeom prst="rect">
            <a:avLst/>
          </a:prstGeom>
          <a:noFill/>
          <a:ln/>
        </p:spPr>
        <p:txBody>
          <a:bodyPr wrap="square" lIns="0" tIns="0" rIns="0" bIns="0" rtlCol="0" anchor="t"/>
          <a:lstStyle/>
          <a:p>
            <a:pPr indent="0" marL="0">
              <a:lnSpc>
                <a:spcPts val="3000"/>
              </a:lnSpc>
              <a:buNone/>
            </a:pPr>
            <a:r>
              <a:rPr lang="en-US" sz="1850" dirty="0">
                <a:solidFill>
                  <a:srgbClr val="E0E4E6"/>
                </a:solidFill>
                <a:latin typeface="Barlow" pitchFamily="34" charset="0"/>
                <a:ea typeface="Barlow" pitchFamily="34" charset="-122"/>
                <a:cs typeface="Barlow" pitchFamily="34" charset="-120"/>
              </a:rPr>
              <a:t>Wees aardig tegen elkaar en gebruik respectvolle woorden. Respect is belangrijk voor iedereen in de klas.</a:t>
            </a:r>
            <a:endParaRPr lang="en-US" sz="1850" dirty="0"/>
          </a:p>
        </p:txBody>
      </p:sp>
      <p:sp>
        <p:nvSpPr>
          <p:cNvPr id="16" name="Shape 13"/>
          <p:cNvSpPr/>
          <p:nvPr/>
        </p:nvSpPr>
        <p:spPr>
          <a:xfrm>
            <a:off x="5606772" y="5547122"/>
            <a:ext cx="541377" cy="541377"/>
          </a:xfrm>
          <a:prstGeom prst="roundRect">
            <a:avLst>
              <a:gd name="adj" fmla="val 66677"/>
            </a:avLst>
          </a:prstGeom>
          <a:solidFill>
            <a:srgbClr val="0A081B"/>
          </a:solidFill>
          <a:ln w="22860">
            <a:solidFill>
              <a:srgbClr val="091231"/>
            </a:solidFill>
            <a:prstDash val="solid"/>
          </a:ln>
        </p:spPr>
      </p:sp>
      <p:sp>
        <p:nvSpPr>
          <p:cNvPr id="17" name="Text 14"/>
          <p:cNvSpPr/>
          <p:nvPr/>
        </p:nvSpPr>
        <p:spPr>
          <a:xfrm>
            <a:off x="5786795" y="5657374"/>
            <a:ext cx="181332" cy="320873"/>
          </a:xfrm>
          <a:prstGeom prst="rect">
            <a:avLst/>
          </a:prstGeom>
          <a:noFill/>
          <a:ln/>
        </p:spPr>
        <p:txBody>
          <a:bodyPr wrap="none" lIns="0" tIns="0" rIns="0" bIns="0" rtlCol="0" anchor="t"/>
          <a:lstStyle/>
          <a:p>
            <a:pPr algn="ctr" indent="0" marL="0">
              <a:lnSpc>
                <a:spcPts val="2500"/>
              </a:lnSpc>
              <a:buNone/>
            </a:pPr>
            <a:r>
              <a:rPr lang="en-US" sz="2500" b="1" dirty="0">
                <a:solidFill>
                  <a:srgbClr val="E0E4E6"/>
                </a:solidFill>
                <a:latin typeface="Spline Sans" pitchFamily="34" charset="0"/>
                <a:ea typeface="Spline Sans" pitchFamily="34" charset="-122"/>
                <a:cs typeface="Spline Sans" pitchFamily="34" charset="-120"/>
              </a:rPr>
              <a:t>4</a:t>
            </a:r>
            <a:endParaRPr lang="en-US" sz="2500" dirty="0"/>
          </a:p>
        </p:txBody>
      </p:sp>
      <p:sp>
        <p:nvSpPr>
          <p:cNvPr id="18" name="Text 15"/>
          <p:cNvSpPr/>
          <p:nvPr/>
        </p:nvSpPr>
        <p:spPr>
          <a:xfrm>
            <a:off x="6388775" y="5547122"/>
            <a:ext cx="2673787" cy="334208"/>
          </a:xfrm>
          <a:prstGeom prst="rect">
            <a:avLst/>
          </a:prstGeom>
          <a:noFill/>
          <a:ln/>
        </p:spPr>
        <p:txBody>
          <a:bodyPr wrap="none" lIns="0" tIns="0" rIns="0" bIns="0" rtlCol="0" anchor="t"/>
          <a:lstStyle/>
          <a:p>
            <a:pPr indent="0" marL="0">
              <a:lnSpc>
                <a:spcPts val="2600"/>
              </a:lnSpc>
              <a:buNone/>
            </a:pPr>
            <a:r>
              <a:rPr lang="en-US" sz="2100" b="1" dirty="0">
                <a:solidFill>
                  <a:srgbClr val="E0E4E6"/>
                </a:solidFill>
                <a:latin typeface="Spline Sans" pitchFamily="34" charset="0"/>
                <a:ea typeface="Spline Sans" pitchFamily="34" charset="-122"/>
                <a:cs typeface="Spline Sans" pitchFamily="34" charset="-120"/>
              </a:rPr>
              <a:t>4. Sta op voor elkaar</a:t>
            </a:r>
            <a:endParaRPr lang="en-US" sz="2100" dirty="0"/>
          </a:p>
        </p:txBody>
      </p:sp>
      <p:sp>
        <p:nvSpPr>
          <p:cNvPr id="19" name="Text 16"/>
          <p:cNvSpPr/>
          <p:nvPr/>
        </p:nvSpPr>
        <p:spPr>
          <a:xfrm>
            <a:off x="6388775" y="6025634"/>
            <a:ext cx="3741896" cy="1154787"/>
          </a:xfrm>
          <a:prstGeom prst="rect">
            <a:avLst/>
          </a:prstGeom>
          <a:noFill/>
          <a:ln/>
        </p:spPr>
        <p:txBody>
          <a:bodyPr wrap="square" lIns="0" tIns="0" rIns="0" bIns="0" rtlCol="0" anchor="t"/>
          <a:lstStyle/>
          <a:p>
            <a:pPr indent="0" marL="0">
              <a:lnSpc>
                <a:spcPts val="3000"/>
              </a:lnSpc>
              <a:buNone/>
            </a:pPr>
            <a:r>
              <a:rPr lang="en-US" sz="1850" dirty="0">
                <a:solidFill>
                  <a:srgbClr val="E0E4E6"/>
                </a:solidFill>
                <a:latin typeface="Barlow" pitchFamily="34" charset="0"/>
                <a:ea typeface="Barlow" pitchFamily="34" charset="-122"/>
                <a:cs typeface="Barlow" pitchFamily="34" charset="-120"/>
              </a:rPr>
              <a:t>Als je ziet dat iemand gepest wordt, durf dan te zeggen dat pesten niet oké is. Samen staan we sterk!</a:t>
            </a:r>
            <a:endParaRPr lang="en-US" sz="18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46773" y="665321"/>
            <a:ext cx="12209026" cy="672108"/>
          </a:xfrm>
          <a:prstGeom prst="rect">
            <a:avLst/>
          </a:prstGeom>
          <a:noFill/>
          <a:ln/>
        </p:spPr>
        <p:txBody>
          <a:bodyPr wrap="none" lIns="0" tIns="0" rIns="0" bIns="0" rtlCol="0" anchor="t"/>
          <a:lstStyle/>
          <a:p>
            <a:pPr indent="0" marL="0">
              <a:lnSpc>
                <a:spcPts val="5250"/>
              </a:lnSpc>
              <a:buNone/>
            </a:pPr>
            <a:r>
              <a:rPr lang="en-US" sz="4200" b="1" dirty="0">
                <a:solidFill>
                  <a:srgbClr val="F0FCFF"/>
                </a:solidFill>
                <a:latin typeface="Spline Sans" pitchFamily="34" charset="0"/>
                <a:ea typeface="Spline Sans" pitchFamily="34" charset="-122"/>
                <a:cs typeface="Spline Sans" pitchFamily="34" charset="-120"/>
              </a:rPr>
              <a:t>Niemand buitensluiten, iedereen erbij betrekken</a:t>
            </a:r>
            <a:endParaRPr lang="en-US" sz="4200" dirty="0"/>
          </a:p>
        </p:txBody>
      </p:sp>
      <p:pic>
        <p:nvPicPr>
          <p:cNvPr id="3" name="Image 0" descr="preencoded.png">    </p:cNvPr>
          <p:cNvPicPr>
            <a:picLocks noChangeAspect="1"/>
          </p:cNvPicPr>
          <p:nvPr/>
        </p:nvPicPr>
        <p:blipFill>
          <a:blip r:embed="rId1"/>
          <a:stretch>
            <a:fillRect/>
          </a:stretch>
        </p:blipFill>
        <p:spPr>
          <a:xfrm>
            <a:off x="846773" y="1821299"/>
            <a:ext cx="6286976" cy="3885605"/>
          </a:xfrm>
          <a:prstGeom prst="rect">
            <a:avLst/>
          </a:prstGeom>
        </p:spPr>
      </p:pic>
      <p:sp>
        <p:nvSpPr>
          <p:cNvPr id="4" name="Text 1"/>
          <p:cNvSpPr/>
          <p:nvPr/>
        </p:nvSpPr>
        <p:spPr>
          <a:xfrm>
            <a:off x="846773" y="6009322"/>
            <a:ext cx="2952036" cy="335994"/>
          </a:xfrm>
          <a:prstGeom prst="rect">
            <a:avLst/>
          </a:prstGeom>
          <a:noFill/>
          <a:ln/>
        </p:spPr>
        <p:txBody>
          <a:bodyPr wrap="none" lIns="0" tIns="0" rIns="0" bIns="0" rtlCol="0" anchor="t"/>
          <a:lstStyle/>
          <a:p>
            <a:pPr algn="l" indent="0" marL="0">
              <a:lnSpc>
                <a:spcPts val="2600"/>
              </a:lnSpc>
              <a:buNone/>
            </a:pPr>
            <a:r>
              <a:rPr lang="en-US" sz="2100" b="1" dirty="0">
                <a:solidFill>
                  <a:srgbClr val="E0E4E6"/>
                </a:solidFill>
                <a:latin typeface="Spline Sans" pitchFamily="34" charset="0"/>
                <a:ea typeface="Spline Sans" pitchFamily="34" charset="-122"/>
                <a:cs typeface="Spline Sans" pitchFamily="34" charset="-120"/>
              </a:rPr>
              <a:t>Een inclusief klaslokaal</a:t>
            </a:r>
            <a:endParaRPr lang="en-US" sz="2100" dirty="0"/>
          </a:p>
        </p:txBody>
      </p:sp>
      <p:sp>
        <p:nvSpPr>
          <p:cNvPr id="5" name="Text 2"/>
          <p:cNvSpPr/>
          <p:nvPr/>
        </p:nvSpPr>
        <p:spPr>
          <a:xfrm>
            <a:off x="846773" y="6490454"/>
            <a:ext cx="6286976" cy="1161217"/>
          </a:xfrm>
          <a:prstGeom prst="rect">
            <a:avLst/>
          </a:prstGeom>
          <a:noFill/>
          <a:ln/>
        </p:spPr>
        <p:txBody>
          <a:bodyPr wrap="square" lIns="0" tIns="0" rIns="0" bIns="0" rtlCol="0" anchor="t"/>
          <a:lstStyle/>
          <a:p>
            <a:pPr algn="l" indent="0" marL="0">
              <a:lnSpc>
                <a:spcPts val="3000"/>
              </a:lnSpc>
              <a:buNone/>
            </a:pPr>
            <a:r>
              <a:rPr lang="en-US" sz="1900" dirty="0">
                <a:solidFill>
                  <a:srgbClr val="E0E4E6"/>
                </a:solidFill>
                <a:latin typeface="Barlow" pitchFamily="34" charset="0"/>
                <a:ea typeface="Barlow" pitchFamily="34" charset="-122"/>
                <a:cs typeface="Barlow" pitchFamily="34" charset="-120"/>
              </a:rPr>
              <a:t>Maak van de klas een plek waar iedereen zich welkom voelt. Laat niemand zich alleen voelen en zorg voor een leuke sfeer voor iedereen.</a:t>
            </a:r>
            <a:endParaRPr lang="en-US" sz="1900" dirty="0"/>
          </a:p>
        </p:txBody>
      </p:sp>
      <p:pic>
        <p:nvPicPr>
          <p:cNvPr id="6" name="Image 1" descr="preencoded.png">    </p:cNvPr>
          <p:cNvPicPr>
            <a:picLocks noChangeAspect="1"/>
          </p:cNvPicPr>
          <p:nvPr/>
        </p:nvPicPr>
        <p:blipFill>
          <a:blip r:embed="rId2"/>
          <a:stretch>
            <a:fillRect/>
          </a:stretch>
        </p:blipFill>
        <p:spPr>
          <a:xfrm>
            <a:off x="7496651" y="1821299"/>
            <a:ext cx="6286976" cy="3885605"/>
          </a:xfrm>
          <a:prstGeom prst="rect">
            <a:avLst/>
          </a:prstGeom>
        </p:spPr>
      </p:pic>
      <p:sp>
        <p:nvSpPr>
          <p:cNvPr id="7" name="Text 3"/>
          <p:cNvSpPr/>
          <p:nvPr/>
        </p:nvSpPr>
        <p:spPr>
          <a:xfrm>
            <a:off x="7496651" y="6009322"/>
            <a:ext cx="3931920" cy="335994"/>
          </a:xfrm>
          <a:prstGeom prst="rect">
            <a:avLst/>
          </a:prstGeom>
          <a:noFill/>
          <a:ln/>
        </p:spPr>
        <p:txBody>
          <a:bodyPr wrap="none" lIns="0" tIns="0" rIns="0" bIns="0" rtlCol="0" anchor="t"/>
          <a:lstStyle/>
          <a:p>
            <a:pPr algn="l" indent="0" marL="0">
              <a:lnSpc>
                <a:spcPts val="2600"/>
              </a:lnSpc>
              <a:buNone/>
            </a:pPr>
            <a:r>
              <a:rPr lang="en-US" sz="2100" b="1" dirty="0">
                <a:solidFill>
                  <a:srgbClr val="E0E4E6"/>
                </a:solidFill>
                <a:latin typeface="Spline Sans" pitchFamily="34" charset="0"/>
                <a:ea typeface="Spline Sans" pitchFamily="34" charset="-122"/>
                <a:cs typeface="Spline Sans" pitchFamily="34" charset="-120"/>
              </a:rPr>
              <a:t>Vriendschap en saamhorigheid</a:t>
            </a:r>
            <a:endParaRPr lang="en-US" sz="2100" dirty="0"/>
          </a:p>
        </p:txBody>
      </p:sp>
      <p:sp>
        <p:nvSpPr>
          <p:cNvPr id="8" name="Text 4"/>
          <p:cNvSpPr/>
          <p:nvPr/>
        </p:nvSpPr>
        <p:spPr>
          <a:xfrm>
            <a:off x="7496651" y="6490454"/>
            <a:ext cx="6286976" cy="774144"/>
          </a:xfrm>
          <a:prstGeom prst="rect">
            <a:avLst/>
          </a:prstGeom>
          <a:noFill/>
          <a:ln/>
        </p:spPr>
        <p:txBody>
          <a:bodyPr wrap="square" lIns="0" tIns="0" rIns="0" bIns="0" rtlCol="0" anchor="t"/>
          <a:lstStyle/>
          <a:p>
            <a:pPr algn="l" indent="0" marL="0">
              <a:lnSpc>
                <a:spcPts val="3000"/>
              </a:lnSpc>
              <a:buNone/>
            </a:pPr>
            <a:r>
              <a:rPr lang="en-US" sz="1900" dirty="0">
                <a:solidFill>
                  <a:srgbClr val="E0E4E6"/>
                </a:solidFill>
                <a:latin typeface="Barlow" pitchFamily="34" charset="0"/>
                <a:ea typeface="Barlow" pitchFamily="34" charset="-122"/>
                <a:cs typeface="Barlow" pitchFamily="34" charset="-120"/>
              </a:rPr>
              <a:t>Zorg ervoor dat iedereen een vriend heeft in de klas. Help elkaar met schoolwerk en plezierige activiteiten.</a:t>
            </a:r>
            <a:endParaRPr lang="en-US" sz="1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437" y="889635"/>
            <a:ext cx="7415927" cy="1371600"/>
          </a:xfrm>
          <a:prstGeom prst="rect">
            <a:avLst/>
          </a:prstGeom>
          <a:noFill/>
          <a:ln/>
        </p:spPr>
        <p:txBody>
          <a:bodyPr wrap="square" lIns="0" tIns="0" rIns="0" bIns="0" rtlCol="0" anchor="t"/>
          <a:lstStyle/>
          <a:p>
            <a:pPr indent="0" marL="0">
              <a:lnSpc>
                <a:spcPts val="5400"/>
              </a:lnSpc>
              <a:buNone/>
            </a:pPr>
            <a:r>
              <a:rPr lang="en-US" sz="4300" b="1" dirty="0">
                <a:solidFill>
                  <a:srgbClr val="F0FCFF"/>
                </a:solidFill>
                <a:latin typeface="Spline Sans" pitchFamily="34" charset="0"/>
                <a:ea typeface="Spline Sans" pitchFamily="34" charset="-122"/>
                <a:cs typeface="Spline Sans" pitchFamily="34" charset="-120"/>
              </a:rPr>
              <a:t>Complimenten geven en elkaar aanmoedigen</a:t>
            </a:r>
            <a:endParaRPr lang="en-US" sz="4300" dirty="0"/>
          </a:p>
        </p:txBody>
      </p:sp>
      <p:sp>
        <p:nvSpPr>
          <p:cNvPr id="4" name="Shape 1"/>
          <p:cNvSpPr/>
          <p:nvPr/>
        </p:nvSpPr>
        <p:spPr>
          <a:xfrm>
            <a:off x="6350437" y="2631519"/>
            <a:ext cx="3584615" cy="2625804"/>
          </a:xfrm>
          <a:prstGeom prst="roundRect">
            <a:avLst>
              <a:gd name="adj" fmla="val 14104"/>
            </a:avLst>
          </a:prstGeom>
          <a:solidFill>
            <a:srgbClr val="0A081B"/>
          </a:solidFill>
          <a:ln w="30480">
            <a:solidFill>
              <a:srgbClr val="16FFBB"/>
            </a:solidFill>
            <a:prstDash val="solid"/>
          </a:ln>
        </p:spPr>
      </p:sp>
      <p:sp>
        <p:nvSpPr>
          <p:cNvPr id="5" name="Text 2"/>
          <p:cNvSpPr/>
          <p:nvPr/>
        </p:nvSpPr>
        <p:spPr>
          <a:xfrm>
            <a:off x="6627733" y="2908816"/>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Maak elkaar blij</a:t>
            </a:r>
            <a:endParaRPr lang="en-US" sz="2150" dirty="0"/>
          </a:p>
        </p:txBody>
      </p:sp>
      <p:sp>
        <p:nvSpPr>
          <p:cNvPr id="6" name="Text 3"/>
          <p:cNvSpPr/>
          <p:nvPr/>
        </p:nvSpPr>
        <p:spPr>
          <a:xfrm>
            <a:off x="6627733" y="3399830"/>
            <a:ext cx="3030022" cy="118514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Zegt iemand iets leuks of doet diegene zijn best? Geef een complimentje!</a:t>
            </a:r>
            <a:endParaRPr lang="en-US" sz="1900" dirty="0"/>
          </a:p>
        </p:txBody>
      </p:sp>
      <p:sp>
        <p:nvSpPr>
          <p:cNvPr id="7" name="Shape 4"/>
          <p:cNvSpPr/>
          <p:nvPr/>
        </p:nvSpPr>
        <p:spPr>
          <a:xfrm>
            <a:off x="10181868" y="2631519"/>
            <a:ext cx="3584615" cy="2625804"/>
          </a:xfrm>
          <a:prstGeom prst="roundRect">
            <a:avLst>
              <a:gd name="adj" fmla="val 14104"/>
            </a:avLst>
          </a:prstGeom>
          <a:solidFill>
            <a:srgbClr val="0A081B"/>
          </a:solidFill>
          <a:ln w="30480">
            <a:solidFill>
              <a:srgbClr val="29DDDA"/>
            </a:solidFill>
            <a:prstDash val="solid"/>
          </a:ln>
        </p:spPr>
      </p:sp>
      <p:sp>
        <p:nvSpPr>
          <p:cNvPr id="8" name="Text 5"/>
          <p:cNvSpPr/>
          <p:nvPr/>
        </p:nvSpPr>
        <p:spPr>
          <a:xfrm>
            <a:off x="10459164" y="2908816"/>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Moedig elkaar aan</a:t>
            </a:r>
            <a:endParaRPr lang="en-US" sz="2150" dirty="0"/>
          </a:p>
        </p:txBody>
      </p:sp>
      <p:sp>
        <p:nvSpPr>
          <p:cNvPr id="9" name="Text 6"/>
          <p:cNvSpPr/>
          <p:nvPr/>
        </p:nvSpPr>
        <p:spPr>
          <a:xfrm>
            <a:off x="10459164" y="3399830"/>
            <a:ext cx="3030022" cy="158019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Zit iemand met een moeilijke opdracht? Help diegene met een positieve opmerking.</a:t>
            </a:r>
            <a:endParaRPr lang="en-US" sz="1900" dirty="0"/>
          </a:p>
        </p:txBody>
      </p:sp>
      <p:sp>
        <p:nvSpPr>
          <p:cNvPr id="10" name="Shape 7"/>
          <p:cNvSpPr/>
          <p:nvPr/>
        </p:nvSpPr>
        <p:spPr>
          <a:xfrm>
            <a:off x="6350437" y="5504140"/>
            <a:ext cx="7415927" cy="1835706"/>
          </a:xfrm>
          <a:prstGeom prst="roundRect">
            <a:avLst>
              <a:gd name="adj" fmla="val 20174"/>
            </a:avLst>
          </a:prstGeom>
          <a:solidFill>
            <a:srgbClr val="0A081B"/>
          </a:solidFill>
          <a:ln w="30480">
            <a:solidFill>
              <a:srgbClr val="37A7E7"/>
            </a:solidFill>
            <a:prstDash val="solid"/>
          </a:ln>
        </p:spPr>
      </p:sp>
      <p:sp>
        <p:nvSpPr>
          <p:cNvPr id="11" name="Text 8"/>
          <p:cNvSpPr/>
          <p:nvPr/>
        </p:nvSpPr>
        <p:spPr>
          <a:xfrm>
            <a:off x="6627733" y="5781437"/>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Toon waardering</a:t>
            </a:r>
            <a:endParaRPr lang="en-US" sz="2150" dirty="0"/>
          </a:p>
        </p:txBody>
      </p:sp>
      <p:sp>
        <p:nvSpPr>
          <p:cNvPr id="12" name="Text 9"/>
          <p:cNvSpPr/>
          <p:nvPr/>
        </p:nvSpPr>
        <p:spPr>
          <a:xfrm>
            <a:off x="6627733" y="6272451"/>
            <a:ext cx="6861334" cy="790099"/>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Laat mensen weten dat je hun inzet waardeert. Een complimentje kan veel betekenen!</a:t>
            </a:r>
            <a:endParaRPr lang="en-US" sz="1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8229600"/>
          </a:xfrm>
          <a:prstGeom prst="rect">
            <a:avLst/>
          </a:prstGeom>
        </p:spPr>
      </p:pic>
      <p:sp>
        <p:nvSpPr>
          <p:cNvPr id="3" name="Text 0"/>
          <p:cNvSpPr/>
          <p:nvPr/>
        </p:nvSpPr>
        <p:spPr>
          <a:xfrm>
            <a:off x="4267081" y="619839"/>
            <a:ext cx="3918466" cy="483632"/>
          </a:xfrm>
          <a:prstGeom prst="rect">
            <a:avLst/>
          </a:prstGeom>
          <a:noFill/>
          <a:ln/>
        </p:spPr>
        <p:txBody>
          <a:bodyPr wrap="none" lIns="0" tIns="0" rIns="0" bIns="0" rtlCol="0" anchor="t"/>
          <a:lstStyle/>
          <a:p>
            <a:pPr indent="0" marL="0">
              <a:lnSpc>
                <a:spcPts val="3800"/>
              </a:lnSpc>
              <a:buNone/>
            </a:pPr>
            <a:r>
              <a:rPr lang="en-US" sz="3000" b="1" dirty="0">
                <a:solidFill>
                  <a:srgbClr val="F0FCFF"/>
                </a:solidFill>
                <a:latin typeface="Spline Sans" pitchFamily="34" charset="0"/>
                <a:ea typeface="Spline Sans" pitchFamily="34" charset="-122"/>
                <a:cs typeface="Spline Sans" pitchFamily="34" charset="-120"/>
              </a:rPr>
              <a:t>Wie zwijgt, stemt toe!</a:t>
            </a:r>
            <a:endParaRPr lang="en-US" sz="3000" dirty="0"/>
          </a:p>
        </p:txBody>
      </p:sp>
      <p:pic>
        <p:nvPicPr>
          <p:cNvPr id="4" name="Image 1" descr="preencoded.png">    </p:cNvPr>
          <p:cNvPicPr>
            <a:picLocks noChangeAspect="1"/>
          </p:cNvPicPr>
          <p:nvPr/>
        </p:nvPicPr>
        <p:blipFill>
          <a:blip r:embed="rId2"/>
          <a:stretch>
            <a:fillRect/>
          </a:stretch>
        </p:blipFill>
        <p:spPr>
          <a:xfrm>
            <a:off x="4267081" y="1364694"/>
            <a:ext cx="435293" cy="435293"/>
          </a:xfrm>
          <a:prstGeom prst="rect">
            <a:avLst/>
          </a:prstGeom>
        </p:spPr>
      </p:pic>
      <p:sp>
        <p:nvSpPr>
          <p:cNvPr id="5" name="Text 1"/>
          <p:cNvSpPr/>
          <p:nvPr/>
        </p:nvSpPr>
        <p:spPr>
          <a:xfrm>
            <a:off x="4267081" y="1974056"/>
            <a:ext cx="1935004" cy="241816"/>
          </a:xfrm>
          <a:prstGeom prst="rect">
            <a:avLst/>
          </a:prstGeom>
          <a:noFill/>
          <a:ln/>
        </p:spPr>
        <p:txBody>
          <a:bodyPr wrap="none" lIns="0" tIns="0" rIns="0" bIns="0" rtlCol="0" anchor="t"/>
          <a:lstStyle/>
          <a:p>
            <a:pPr algn="l" indent="0" marL="0">
              <a:lnSpc>
                <a:spcPts val="1900"/>
              </a:lnSpc>
              <a:buNone/>
            </a:pPr>
            <a:r>
              <a:rPr lang="en-US" sz="1500" b="1" dirty="0">
                <a:solidFill>
                  <a:srgbClr val="E0E4E6"/>
                </a:solidFill>
                <a:latin typeface="Spline Sans" pitchFamily="34" charset="0"/>
                <a:ea typeface="Spline Sans" pitchFamily="34" charset="-122"/>
                <a:cs typeface="Spline Sans" pitchFamily="34" charset="-120"/>
              </a:rPr>
              <a:t>Zwijgen</a:t>
            </a:r>
            <a:endParaRPr lang="en-US" sz="1500" dirty="0"/>
          </a:p>
        </p:txBody>
      </p:sp>
      <p:sp>
        <p:nvSpPr>
          <p:cNvPr id="6" name="Text 2"/>
          <p:cNvSpPr/>
          <p:nvPr/>
        </p:nvSpPr>
        <p:spPr>
          <a:xfrm>
            <a:off x="4267081" y="2320290"/>
            <a:ext cx="9753838" cy="557213"/>
          </a:xfrm>
          <a:prstGeom prst="rect">
            <a:avLst/>
          </a:prstGeom>
          <a:noFill/>
          <a:ln/>
        </p:spPr>
        <p:txBody>
          <a:bodyPr wrap="square" lIns="0" tIns="0" rIns="0" bIns="0" rtlCol="0" anchor="t"/>
          <a:lstStyle/>
          <a:p>
            <a:pPr algn="l" indent="0" marL="0">
              <a:lnSpc>
                <a:spcPts val="2150"/>
              </a:lnSpc>
              <a:buNone/>
            </a:pPr>
            <a:r>
              <a:rPr lang="en-US" sz="1350" dirty="0">
                <a:solidFill>
                  <a:srgbClr val="E0E4E6"/>
                </a:solidFill>
                <a:latin typeface="Barlow" pitchFamily="34" charset="0"/>
                <a:ea typeface="Barlow" pitchFamily="34" charset="-122"/>
                <a:cs typeface="Barlow" pitchFamily="34" charset="-120"/>
              </a:rPr>
              <a:t>Als jij ziet dat iemand wordt gepest en er niks van zegt, of probeert het slachtoffer te steunen of hulp haalt → dan geef jij de pestende groep stilzwijgend jouw toestemming. </a:t>
            </a:r>
            <a:endParaRPr lang="en-US" sz="1350" dirty="0"/>
          </a:p>
        </p:txBody>
      </p:sp>
      <p:sp>
        <p:nvSpPr>
          <p:cNvPr id="7" name="Text 3"/>
          <p:cNvSpPr/>
          <p:nvPr/>
        </p:nvSpPr>
        <p:spPr>
          <a:xfrm>
            <a:off x="4267081" y="2981920"/>
            <a:ext cx="9753838" cy="557213"/>
          </a:xfrm>
          <a:prstGeom prst="rect">
            <a:avLst/>
          </a:prstGeom>
          <a:noFill/>
          <a:ln/>
        </p:spPr>
        <p:txBody>
          <a:bodyPr wrap="square" lIns="0" tIns="0" rIns="0" bIns="0" rtlCol="0" anchor="t"/>
          <a:lstStyle/>
          <a:p>
            <a:pPr algn="l" indent="0" marL="0">
              <a:lnSpc>
                <a:spcPts val="2150"/>
              </a:lnSpc>
              <a:buNone/>
            </a:pPr>
            <a:r>
              <a:rPr lang="en-US" sz="1350" dirty="0">
                <a:solidFill>
                  <a:srgbClr val="E0E4E6"/>
                </a:solidFill>
                <a:latin typeface="Barlow" pitchFamily="34" charset="0"/>
                <a:ea typeface="Barlow" pitchFamily="34" charset="-122"/>
                <a:cs typeface="Barlow" pitchFamily="34" charset="-120"/>
              </a:rPr>
              <a:t>Pesters denken altijd dat als iemand het niet eens is met wat zij doen dat zij er dan iets  van zeggen. Als je dat dus niet doet dan gaan ze ervan uit dat jij het oke vindt. </a:t>
            </a:r>
            <a:endParaRPr lang="en-US" sz="1350" dirty="0"/>
          </a:p>
        </p:txBody>
      </p:sp>
      <p:pic>
        <p:nvPicPr>
          <p:cNvPr id="8" name="Image 2" descr="preencoded.png">    </p:cNvPr>
          <p:cNvPicPr>
            <a:picLocks noChangeAspect="1"/>
          </p:cNvPicPr>
          <p:nvPr/>
        </p:nvPicPr>
        <p:blipFill>
          <a:blip r:embed="rId3"/>
          <a:stretch>
            <a:fillRect/>
          </a:stretch>
        </p:blipFill>
        <p:spPr>
          <a:xfrm>
            <a:off x="4267081" y="4061579"/>
            <a:ext cx="435293" cy="435293"/>
          </a:xfrm>
          <a:prstGeom prst="rect">
            <a:avLst/>
          </a:prstGeom>
        </p:spPr>
      </p:pic>
      <p:sp>
        <p:nvSpPr>
          <p:cNvPr id="9" name="Text 4"/>
          <p:cNvSpPr/>
          <p:nvPr/>
        </p:nvSpPr>
        <p:spPr>
          <a:xfrm>
            <a:off x="4267081" y="4670941"/>
            <a:ext cx="1935004" cy="241816"/>
          </a:xfrm>
          <a:prstGeom prst="rect">
            <a:avLst/>
          </a:prstGeom>
          <a:noFill/>
          <a:ln/>
        </p:spPr>
        <p:txBody>
          <a:bodyPr wrap="none" lIns="0" tIns="0" rIns="0" bIns="0" rtlCol="0" anchor="t"/>
          <a:lstStyle/>
          <a:p>
            <a:pPr algn="l" indent="0" marL="0">
              <a:lnSpc>
                <a:spcPts val="1900"/>
              </a:lnSpc>
              <a:buNone/>
            </a:pPr>
            <a:r>
              <a:rPr lang="en-US" sz="1500" b="1" dirty="0">
                <a:solidFill>
                  <a:srgbClr val="E0E4E6"/>
                </a:solidFill>
                <a:latin typeface="Spline Sans" pitchFamily="34" charset="0"/>
                <a:ea typeface="Spline Sans" pitchFamily="34" charset="-122"/>
                <a:cs typeface="Spline Sans" pitchFamily="34" charset="-120"/>
              </a:rPr>
              <a:t>Toestemmen</a:t>
            </a:r>
            <a:endParaRPr lang="en-US" sz="1500" dirty="0"/>
          </a:p>
        </p:txBody>
      </p:sp>
      <p:sp>
        <p:nvSpPr>
          <p:cNvPr id="10" name="Text 5"/>
          <p:cNvSpPr/>
          <p:nvPr/>
        </p:nvSpPr>
        <p:spPr>
          <a:xfrm>
            <a:off x="4267081" y="5017175"/>
            <a:ext cx="9753838" cy="835819"/>
          </a:xfrm>
          <a:prstGeom prst="rect">
            <a:avLst/>
          </a:prstGeom>
          <a:noFill/>
          <a:ln/>
        </p:spPr>
        <p:txBody>
          <a:bodyPr wrap="square" lIns="0" tIns="0" rIns="0" bIns="0" rtlCol="0" anchor="t"/>
          <a:lstStyle/>
          <a:p>
            <a:pPr algn="l" indent="0" marL="0">
              <a:lnSpc>
                <a:spcPts val="2150"/>
              </a:lnSpc>
              <a:buNone/>
            </a:pPr>
            <a:r>
              <a:rPr lang="en-US" sz="1350" dirty="0">
                <a:solidFill>
                  <a:srgbClr val="E0E4E6"/>
                </a:solidFill>
                <a:latin typeface="Barlow" pitchFamily="34" charset="0"/>
                <a:ea typeface="Barlow" pitchFamily="34" charset="-122"/>
                <a:cs typeface="Barlow" pitchFamily="34" charset="-120"/>
              </a:rPr>
              <a:t>Er niks van zeggen zorgt ervoor dat het pesten door jou door kan gaan. Zeg er iets van als je kan of durft of meldt het bij iemand die het wel kan stoppen, bijvoorbeeld een leerkracht of conciërge. Dit is geen snitchen maar melden! Het verschil tussen snitchen en melden is dat </a:t>
            </a:r>
            <a:pPr algn="l" indent="0" marL="0">
              <a:lnSpc>
                <a:spcPts val="2150"/>
              </a:lnSpc>
              <a:buNone/>
            </a:pPr>
            <a:r>
              <a:rPr lang="en-US" sz="1350" b="1" dirty="0">
                <a:solidFill>
                  <a:srgbClr val="E0E4E6"/>
                </a:solidFill>
                <a:latin typeface="Barlow" pitchFamily="34" charset="0"/>
                <a:ea typeface="Barlow" pitchFamily="34" charset="-122"/>
                <a:cs typeface="Barlow" pitchFamily="34" charset="-120"/>
              </a:rPr>
              <a:t>melden</a:t>
            </a:r>
            <a:pPr algn="l" indent="0" marL="0">
              <a:lnSpc>
                <a:spcPts val="2150"/>
              </a:lnSpc>
              <a:buNone/>
            </a:pPr>
            <a:r>
              <a:rPr lang="en-US" sz="1350" dirty="0">
                <a:solidFill>
                  <a:srgbClr val="E0E4E6"/>
                </a:solidFill>
                <a:latin typeface="Barlow" pitchFamily="34" charset="0"/>
                <a:ea typeface="Barlow" pitchFamily="34" charset="-122"/>
                <a:cs typeface="Barlow" pitchFamily="34" charset="-120"/>
              </a:rPr>
              <a:t> doe je als </a:t>
            </a:r>
            <a:pPr algn="l" indent="0" marL="0">
              <a:lnSpc>
                <a:spcPts val="2150"/>
              </a:lnSpc>
              <a:buNone/>
            </a:pPr>
            <a:r>
              <a:rPr lang="en-US" sz="1350" b="1" dirty="0">
                <a:solidFill>
                  <a:srgbClr val="E0E4E6"/>
                </a:solidFill>
                <a:latin typeface="Barlow" pitchFamily="34" charset="0"/>
                <a:ea typeface="Barlow" pitchFamily="34" charset="-122"/>
                <a:cs typeface="Barlow" pitchFamily="34" charset="-120"/>
              </a:rPr>
              <a:t>iemand gepest wordt</a:t>
            </a:r>
            <a:pPr algn="l" indent="0" marL="0">
              <a:lnSpc>
                <a:spcPts val="2150"/>
              </a:lnSpc>
              <a:buNone/>
            </a:pPr>
            <a:r>
              <a:rPr lang="en-US" sz="1350" dirty="0">
                <a:solidFill>
                  <a:srgbClr val="E0E4E6"/>
                </a:solidFill>
                <a:latin typeface="Barlow" pitchFamily="34" charset="0"/>
                <a:ea typeface="Barlow" pitchFamily="34" charset="-122"/>
                <a:cs typeface="Barlow" pitchFamily="34" charset="-120"/>
              </a:rPr>
              <a:t> of op een andere manier </a:t>
            </a:r>
            <a:pPr algn="l" indent="0" marL="0">
              <a:lnSpc>
                <a:spcPts val="2150"/>
              </a:lnSpc>
              <a:buNone/>
            </a:pPr>
            <a:r>
              <a:rPr lang="en-US" sz="1350" b="1" dirty="0">
                <a:solidFill>
                  <a:srgbClr val="E0E4E6"/>
                </a:solidFill>
                <a:latin typeface="Barlow" pitchFamily="34" charset="0"/>
                <a:ea typeface="Barlow" pitchFamily="34" charset="-122"/>
                <a:cs typeface="Barlow" pitchFamily="34" charset="-120"/>
              </a:rPr>
              <a:t>in gevaar is.</a:t>
            </a:r>
            <a:endParaRPr lang="en-US" sz="1350" dirty="0"/>
          </a:p>
        </p:txBody>
      </p:sp>
      <p:pic>
        <p:nvPicPr>
          <p:cNvPr id="11" name="Image 3" descr="preencoded.png">    </p:cNvPr>
          <p:cNvPicPr>
            <a:picLocks noChangeAspect="1"/>
          </p:cNvPicPr>
          <p:nvPr/>
        </p:nvPicPr>
        <p:blipFill>
          <a:blip r:embed="rId4"/>
          <a:stretch>
            <a:fillRect/>
          </a:stretch>
        </p:blipFill>
        <p:spPr>
          <a:xfrm>
            <a:off x="4267081" y="6375440"/>
            <a:ext cx="435293" cy="435293"/>
          </a:xfrm>
          <a:prstGeom prst="rect">
            <a:avLst/>
          </a:prstGeom>
        </p:spPr>
      </p:pic>
      <p:sp>
        <p:nvSpPr>
          <p:cNvPr id="12" name="Text 6"/>
          <p:cNvSpPr/>
          <p:nvPr/>
        </p:nvSpPr>
        <p:spPr>
          <a:xfrm>
            <a:off x="4267081" y="6984802"/>
            <a:ext cx="1935004" cy="241816"/>
          </a:xfrm>
          <a:prstGeom prst="rect">
            <a:avLst/>
          </a:prstGeom>
          <a:noFill/>
          <a:ln/>
        </p:spPr>
        <p:txBody>
          <a:bodyPr wrap="none" lIns="0" tIns="0" rIns="0" bIns="0" rtlCol="0" anchor="t"/>
          <a:lstStyle/>
          <a:p>
            <a:pPr algn="l" indent="0" marL="0">
              <a:lnSpc>
                <a:spcPts val="1900"/>
              </a:lnSpc>
              <a:buNone/>
            </a:pPr>
            <a:r>
              <a:rPr lang="en-US" sz="1500" b="1" dirty="0">
                <a:solidFill>
                  <a:srgbClr val="E0E4E6"/>
                </a:solidFill>
                <a:latin typeface="Spline Sans" pitchFamily="34" charset="0"/>
                <a:ea typeface="Spline Sans" pitchFamily="34" charset="-122"/>
                <a:cs typeface="Spline Sans" pitchFamily="34" charset="-120"/>
              </a:rPr>
              <a:t>Lachen</a:t>
            </a:r>
            <a:endParaRPr lang="en-US" sz="1500" dirty="0"/>
          </a:p>
        </p:txBody>
      </p:sp>
      <p:sp>
        <p:nvSpPr>
          <p:cNvPr id="13" name="Text 7"/>
          <p:cNvSpPr/>
          <p:nvPr/>
        </p:nvSpPr>
        <p:spPr>
          <a:xfrm>
            <a:off x="4267081" y="7331035"/>
            <a:ext cx="9753838" cy="278606"/>
          </a:xfrm>
          <a:prstGeom prst="rect">
            <a:avLst/>
          </a:prstGeom>
          <a:noFill/>
          <a:ln/>
        </p:spPr>
        <p:txBody>
          <a:bodyPr wrap="none" lIns="0" tIns="0" rIns="0" bIns="0" rtlCol="0" anchor="t"/>
          <a:lstStyle/>
          <a:p>
            <a:pPr algn="l" indent="0" marL="0">
              <a:lnSpc>
                <a:spcPts val="2150"/>
              </a:lnSpc>
              <a:buNone/>
            </a:pPr>
            <a:r>
              <a:rPr lang="en-US" sz="1350" dirty="0">
                <a:solidFill>
                  <a:srgbClr val="E0E4E6"/>
                </a:solidFill>
                <a:latin typeface="Barlow" pitchFamily="34" charset="0"/>
                <a:ea typeface="Barlow" pitchFamily="34" charset="-122"/>
                <a:cs typeface="Barlow" pitchFamily="34" charset="-120"/>
              </a:rPr>
              <a:t>Lachen is belangrijk, het maakt je vrolijk en helpt om stress te verminderen. Lach met elkaar en niet om elkaar.</a:t>
            </a:r>
            <a:endParaRPr lang="en-US" sz="13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64037" y="2267307"/>
            <a:ext cx="12112943" cy="685800"/>
          </a:xfrm>
          <a:prstGeom prst="rect">
            <a:avLst/>
          </a:prstGeom>
          <a:noFill/>
          <a:ln/>
        </p:spPr>
        <p:txBody>
          <a:bodyPr wrap="none" lIns="0" tIns="0" rIns="0" bIns="0" rtlCol="0" anchor="t"/>
          <a:lstStyle/>
          <a:p>
            <a:pPr indent="0" marL="0">
              <a:lnSpc>
                <a:spcPts val="5400"/>
              </a:lnSpc>
              <a:buNone/>
            </a:pPr>
            <a:r>
              <a:rPr lang="en-US" sz="4300" b="1" dirty="0">
                <a:solidFill>
                  <a:srgbClr val="F0FCFF"/>
                </a:solidFill>
                <a:latin typeface="Spline Sans" pitchFamily="34" charset="0"/>
                <a:ea typeface="Spline Sans" pitchFamily="34" charset="-122"/>
                <a:cs typeface="Spline Sans" pitchFamily="34" charset="-120"/>
              </a:rPr>
              <a:t>Geen roddels verspreiden, maar positief praten</a:t>
            </a:r>
            <a:endParaRPr lang="en-US" sz="4300" dirty="0"/>
          </a:p>
        </p:txBody>
      </p:sp>
      <p:sp>
        <p:nvSpPr>
          <p:cNvPr id="3" name="Text 1"/>
          <p:cNvSpPr/>
          <p:nvPr/>
        </p:nvSpPr>
        <p:spPr>
          <a:xfrm>
            <a:off x="864037" y="3570208"/>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F0FCFF"/>
                </a:solidFill>
                <a:latin typeface="Spline Sans" pitchFamily="34" charset="0"/>
                <a:ea typeface="Spline Sans" pitchFamily="34" charset="-122"/>
                <a:cs typeface="Spline Sans" pitchFamily="34" charset="-120"/>
              </a:rPr>
              <a:t>Roddelen is niet leuk</a:t>
            </a:r>
            <a:endParaRPr lang="en-US" sz="2150" dirty="0"/>
          </a:p>
        </p:txBody>
      </p:sp>
      <p:sp>
        <p:nvSpPr>
          <p:cNvPr id="4" name="Text 2"/>
          <p:cNvSpPr/>
          <p:nvPr/>
        </p:nvSpPr>
        <p:spPr>
          <a:xfrm>
            <a:off x="864037" y="4159925"/>
            <a:ext cx="6150054" cy="158019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Roddelen kan iemand pijn doen en zorgt voor een negatieve sfeer in de klas. Het zegt ook alleen maar iets over jou. Mensen die echt zelfvertrouwen hebben praten niet negatief over anderen.</a:t>
            </a:r>
            <a:endParaRPr lang="en-US" sz="1900" dirty="0"/>
          </a:p>
        </p:txBody>
      </p:sp>
      <p:sp>
        <p:nvSpPr>
          <p:cNvPr id="5" name="Text 3"/>
          <p:cNvSpPr/>
          <p:nvPr/>
        </p:nvSpPr>
        <p:spPr>
          <a:xfrm>
            <a:off x="7623929" y="3570208"/>
            <a:ext cx="3020735" cy="342900"/>
          </a:xfrm>
          <a:prstGeom prst="rect">
            <a:avLst/>
          </a:prstGeom>
          <a:noFill/>
          <a:ln/>
        </p:spPr>
        <p:txBody>
          <a:bodyPr wrap="none" lIns="0" tIns="0" rIns="0" bIns="0" rtlCol="0" anchor="t"/>
          <a:lstStyle/>
          <a:p>
            <a:pPr indent="0" marL="0">
              <a:lnSpc>
                <a:spcPts val="2700"/>
              </a:lnSpc>
              <a:buNone/>
            </a:pPr>
            <a:r>
              <a:rPr lang="en-US" sz="2150" b="1" dirty="0">
                <a:solidFill>
                  <a:srgbClr val="F0FCFF"/>
                </a:solidFill>
                <a:latin typeface="Spline Sans" pitchFamily="34" charset="0"/>
                <a:ea typeface="Spline Sans" pitchFamily="34" charset="-122"/>
                <a:cs typeface="Spline Sans" pitchFamily="34" charset="-120"/>
              </a:rPr>
              <a:t>Praat over leuke dingen</a:t>
            </a:r>
            <a:endParaRPr lang="en-US" sz="2150" dirty="0"/>
          </a:p>
        </p:txBody>
      </p:sp>
      <p:sp>
        <p:nvSpPr>
          <p:cNvPr id="6" name="Text 4"/>
          <p:cNvSpPr/>
          <p:nvPr/>
        </p:nvSpPr>
        <p:spPr>
          <a:xfrm>
            <a:off x="7623929" y="4159925"/>
            <a:ext cx="6150054" cy="118514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Iemand een compliment geven of over een leuke ervaring praten kan iemands dag verbeteren. Je creëert een positieve sfeer in de klas.</a:t>
            </a:r>
            <a:endParaRPr lang="en-US"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010733"/>
          </a:xfrm>
          <a:prstGeom prst="rect">
            <a:avLst/>
          </a:prstGeom>
        </p:spPr>
      </p:pic>
      <p:sp>
        <p:nvSpPr>
          <p:cNvPr id="3" name="Text 0"/>
          <p:cNvSpPr/>
          <p:nvPr/>
        </p:nvSpPr>
        <p:spPr>
          <a:xfrm>
            <a:off x="842963" y="3673435"/>
            <a:ext cx="5352574" cy="669131"/>
          </a:xfrm>
          <a:prstGeom prst="rect">
            <a:avLst/>
          </a:prstGeom>
          <a:noFill/>
          <a:ln/>
        </p:spPr>
        <p:txBody>
          <a:bodyPr wrap="none" lIns="0" tIns="0" rIns="0" bIns="0" rtlCol="0" anchor="t"/>
          <a:lstStyle/>
          <a:p>
            <a:pPr indent="0" marL="0">
              <a:lnSpc>
                <a:spcPts val="5250"/>
              </a:lnSpc>
              <a:buNone/>
            </a:pPr>
            <a:r>
              <a:rPr lang="en-US" sz="4200" b="1" dirty="0">
                <a:solidFill>
                  <a:srgbClr val="F0FCFF"/>
                </a:solidFill>
                <a:latin typeface="Spline Sans" pitchFamily="34" charset="0"/>
                <a:ea typeface="Spline Sans" pitchFamily="34" charset="-122"/>
                <a:cs typeface="Spline Sans" pitchFamily="34" charset="-120"/>
              </a:rPr>
              <a:t>Wat is pesten?</a:t>
            </a:r>
            <a:endParaRPr lang="en-US" sz="4200" dirty="0"/>
          </a:p>
        </p:txBody>
      </p:sp>
      <p:pic>
        <p:nvPicPr>
          <p:cNvPr id="4" name="Image 1" descr="preencoded.png">    </p:cNvPr>
          <p:cNvPicPr>
            <a:picLocks noChangeAspect="1"/>
          </p:cNvPicPr>
          <p:nvPr/>
        </p:nvPicPr>
        <p:blipFill>
          <a:blip r:embed="rId2"/>
          <a:stretch>
            <a:fillRect/>
          </a:stretch>
        </p:blipFill>
        <p:spPr>
          <a:xfrm>
            <a:off x="842963" y="4703802"/>
            <a:ext cx="602099" cy="602099"/>
          </a:xfrm>
          <a:prstGeom prst="rect">
            <a:avLst/>
          </a:prstGeom>
        </p:spPr>
      </p:pic>
      <p:sp>
        <p:nvSpPr>
          <p:cNvPr id="5" name="Text 1"/>
          <p:cNvSpPr/>
          <p:nvPr/>
        </p:nvSpPr>
        <p:spPr>
          <a:xfrm>
            <a:off x="842963" y="5546765"/>
            <a:ext cx="2676287" cy="334566"/>
          </a:xfrm>
          <a:prstGeom prst="rect">
            <a:avLst/>
          </a:prstGeom>
          <a:noFill/>
          <a:ln/>
        </p:spPr>
        <p:txBody>
          <a:bodyPr wrap="none" lIns="0" tIns="0" rIns="0" bIns="0" rtlCol="0" anchor="t"/>
          <a:lstStyle/>
          <a:p>
            <a:pPr algn="l" indent="0" marL="0">
              <a:lnSpc>
                <a:spcPts val="2600"/>
              </a:lnSpc>
              <a:buNone/>
            </a:pPr>
            <a:r>
              <a:rPr lang="en-US" sz="2100" b="1" dirty="0">
                <a:solidFill>
                  <a:srgbClr val="E0E4E6"/>
                </a:solidFill>
                <a:latin typeface="Spline Sans" pitchFamily="34" charset="0"/>
                <a:ea typeface="Spline Sans" pitchFamily="34" charset="-122"/>
                <a:cs typeface="Spline Sans" pitchFamily="34" charset="-120"/>
              </a:rPr>
              <a:t>Agressie</a:t>
            </a:r>
            <a:endParaRPr lang="en-US" sz="2100" dirty="0"/>
          </a:p>
        </p:txBody>
      </p:sp>
      <p:sp>
        <p:nvSpPr>
          <p:cNvPr id="6" name="Text 2"/>
          <p:cNvSpPr/>
          <p:nvPr/>
        </p:nvSpPr>
        <p:spPr>
          <a:xfrm>
            <a:off x="842963" y="6025753"/>
            <a:ext cx="2965133" cy="1155859"/>
          </a:xfrm>
          <a:prstGeom prst="rect">
            <a:avLst/>
          </a:prstGeom>
          <a:noFill/>
          <a:ln/>
        </p:spPr>
        <p:txBody>
          <a:bodyPr wrap="square" lIns="0" tIns="0" rIns="0" bIns="0" rtlCol="0" anchor="t"/>
          <a:lstStyle/>
          <a:p>
            <a:pPr algn="l" indent="0" marL="0">
              <a:lnSpc>
                <a:spcPts val="3000"/>
              </a:lnSpc>
              <a:buNone/>
            </a:pPr>
            <a:r>
              <a:rPr lang="en-US" sz="1850" dirty="0">
                <a:solidFill>
                  <a:srgbClr val="E0E4E6"/>
                </a:solidFill>
                <a:latin typeface="Barlow" pitchFamily="34" charset="0"/>
                <a:ea typeface="Barlow" pitchFamily="34" charset="-122"/>
                <a:cs typeface="Barlow" pitchFamily="34" charset="-120"/>
              </a:rPr>
              <a:t>Pesten is agressief gedrag. Het kan fysiek, verbaal of sociaal zijn.</a:t>
            </a:r>
            <a:endParaRPr lang="en-US" sz="1850" dirty="0"/>
          </a:p>
        </p:txBody>
      </p:sp>
      <p:pic>
        <p:nvPicPr>
          <p:cNvPr id="7" name="Image 2" descr="preencoded.png">    </p:cNvPr>
          <p:cNvPicPr>
            <a:picLocks noChangeAspect="1"/>
          </p:cNvPicPr>
          <p:nvPr/>
        </p:nvPicPr>
        <p:blipFill>
          <a:blip r:embed="rId3"/>
          <a:stretch>
            <a:fillRect/>
          </a:stretch>
        </p:blipFill>
        <p:spPr>
          <a:xfrm>
            <a:off x="4169331" y="4703802"/>
            <a:ext cx="602099" cy="602099"/>
          </a:xfrm>
          <a:prstGeom prst="rect">
            <a:avLst/>
          </a:prstGeom>
        </p:spPr>
      </p:pic>
      <p:sp>
        <p:nvSpPr>
          <p:cNvPr id="8" name="Text 3"/>
          <p:cNvSpPr/>
          <p:nvPr/>
        </p:nvSpPr>
        <p:spPr>
          <a:xfrm>
            <a:off x="4169331" y="5546765"/>
            <a:ext cx="2676287" cy="334566"/>
          </a:xfrm>
          <a:prstGeom prst="rect">
            <a:avLst/>
          </a:prstGeom>
          <a:noFill/>
          <a:ln/>
        </p:spPr>
        <p:txBody>
          <a:bodyPr wrap="none" lIns="0" tIns="0" rIns="0" bIns="0" rtlCol="0" anchor="t"/>
          <a:lstStyle/>
          <a:p>
            <a:pPr algn="l" indent="0" marL="0">
              <a:lnSpc>
                <a:spcPts val="2600"/>
              </a:lnSpc>
              <a:buNone/>
            </a:pPr>
            <a:r>
              <a:rPr lang="en-US" sz="2100" b="1" dirty="0">
                <a:solidFill>
                  <a:srgbClr val="E0E4E6"/>
                </a:solidFill>
                <a:latin typeface="Spline Sans" pitchFamily="34" charset="0"/>
                <a:ea typeface="Spline Sans" pitchFamily="34" charset="-122"/>
                <a:cs typeface="Spline Sans" pitchFamily="34" charset="-120"/>
              </a:rPr>
              <a:t>Vaker</a:t>
            </a:r>
            <a:endParaRPr lang="en-US" sz="2100" dirty="0"/>
          </a:p>
        </p:txBody>
      </p:sp>
      <p:sp>
        <p:nvSpPr>
          <p:cNvPr id="9" name="Text 4"/>
          <p:cNvSpPr/>
          <p:nvPr/>
        </p:nvSpPr>
        <p:spPr>
          <a:xfrm>
            <a:off x="4169331" y="6025753"/>
            <a:ext cx="2965252" cy="770572"/>
          </a:xfrm>
          <a:prstGeom prst="rect">
            <a:avLst/>
          </a:prstGeom>
          <a:noFill/>
          <a:ln/>
        </p:spPr>
        <p:txBody>
          <a:bodyPr wrap="square" lIns="0" tIns="0" rIns="0" bIns="0" rtlCol="0" anchor="t"/>
          <a:lstStyle/>
          <a:p>
            <a:pPr algn="l" indent="0" marL="0">
              <a:lnSpc>
                <a:spcPts val="3000"/>
              </a:lnSpc>
              <a:buNone/>
            </a:pPr>
            <a:r>
              <a:rPr lang="en-US" sz="1850" dirty="0">
                <a:solidFill>
                  <a:srgbClr val="E0E4E6"/>
                </a:solidFill>
                <a:latin typeface="Barlow" pitchFamily="34" charset="0"/>
                <a:ea typeface="Barlow" pitchFamily="34" charset="-122"/>
                <a:cs typeface="Barlow" pitchFamily="34" charset="-120"/>
              </a:rPr>
              <a:t>Pesten gebeurt vaker met opzet en wordt herhaald.</a:t>
            </a:r>
            <a:endParaRPr lang="en-US" sz="1850" dirty="0"/>
          </a:p>
        </p:txBody>
      </p:sp>
      <p:pic>
        <p:nvPicPr>
          <p:cNvPr id="10" name="Image 3" descr="preencoded.png">    </p:cNvPr>
          <p:cNvPicPr>
            <a:picLocks noChangeAspect="1"/>
          </p:cNvPicPr>
          <p:nvPr/>
        </p:nvPicPr>
        <p:blipFill>
          <a:blip r:embed="rId4"/>
          <a:stretch>
            <a:fillRect/>
          </a:stretch>
        </p:blipFill>
        <p:spPr>
          <a:xfrm>
            <a:off x="7495818" y="4703802"/>
            <a:ext cx="602099" cy="602099"/>
          </a:xfrm>
          <a:prstGeom prst="rect">
            <a:avLst/>
          </a:prstGeom>
        </p:spPr>
      </p:pic>
      <p:sp>
        <p:nvSpPr>
          <p:cNvPr id="11" name="Text 5"/>
          <p:cNvSpPr/>
          <p:nvPr/>
        </p:nvSpPr>
        <p:spPr>
          <a:xfrm>
            <a:off x="7495818" y="5546765"/>
            <a:ext cx="2676287" cy="334566"/>
          </a:xfrm>
          <a:prstGeom prst="rect">
            <a:avLst/>
          </a:prstGeom>
          <a:noFill/>
          <a:ln/>
        </p:spPr>
        <p:txBody>
          <a:bodyPr wrap="none" lIns="0" tIns="0" rIns="0" bIns="0" rtlCol="0" anchor="t"/>
          <a:lstStyle/>
          <a:p>
            <a:pPr algn="l" indent="0" marL="0">
              <a:lnSpc>
                <a:spcPts val="2600"/>
              </a:lnSpc>
              <a:buNone/>
            </a:pPr>
            <a:r>
              <a:rPr lang="en-US" sz="2100" b="1" dirty="0">
                <a:solidFill>
                  <a:srgbClr val="E0E4E6"/>
                </a:solidFill>
                <a:latin typeface="Spline Sans" pitchFamily="34" charset="0"/>
                <a:ea typeface="Spline Sans" pitchFamily="34" charset="-122"/>
                <a:cs typeface="Spline Sans" pitchFamily="34" charset="-120"/>
              </a:rPr>
              <a:t>Onbalans</a:t>
            </a:r>
            <a:endParaRPr lang="en-US" sz="2100" dirty="0"/>
          </a:p>
        </p:txBody>
      </p:sp>
      <p:sp>
        <p:nvSpPr>
          <p:cNvPr id="12" name="Text 6"/>
          <p:cNvSpPr/>
          <p:nvPr/>
        </p:nvSpPr>
        <p:spPr>
          <a:xfrm>
            <a:off x="7495818" y="6025753"/>
            <a:ext cx="2965133" cy="1541145"/>
          </a:xfrm>
          <a:prstGeom prst="rect">
            <a:avLst/>
          </a:prstGeom>
          <a:noFill/>
          <a:ln/>
        </p:spPr>
        <p:txBody>
          <a:bodyPr wrap="square" lIns="0" tIns="0" rIns="0" bIns="0" rtlCol="0" anchor="t"/>
          <a:lstStyle/>
          <a:p>
            <a:pPr algn="l" indent="0" marL="0">
              <a:lnSpc>
                <a:spcPts val="3000"/>
              </a:lnSpc>
              <a:buNone/>
            </a:pPr>
            <a:r>
              <a:rPr lang="en-US" sz="1850" dirty="0">
                <a:solidFill>
                  <a:srgbClr val="E0E4E6"/>
                </a:solidFill>
                <a:latin typeface="Barlow" pitchFamily="34" charset="0"/>
                <a:ea typeface="Barlow" pitchFamily="34" charset="-122"/>
                <a:cs typeface="Barlow" pitchFamily="34" charset="-120"/>
              </a:rPr>
              <a:t>Pesten is een onbalans in macht. De pesters zijn sterker en de gepeste is kwetsbaarder.</a:t>
            </a:r>
            <a:endParaRPr lang="en-US" sz="1850" dirty="0"/>
          </a:p>
        </p:txBody>
      </p:sp>
      <p:pic>
        <p:nvPicPr>
          <p:cNvPr id="13" name="Image 4" descr="preencoded.png">    </p:cNvPr>
          <p:cNvPicPr>
            <a:picLocks noChangeAspect="1"/>
          </p:cNvPicPr>
          <p:nvPr/>
        </p:nvPicPr>
        <p:blipFill>
          <a:blip r:embed="rId5"/>
          <a:stretch>
            <a:fillRect/>
          </a:stretch>
        </p:blipFill>
        <p:spPr>
          <a:xfrm>
            <a:off x="10822186" y="4703802"/>
            <a:ext cx="602099" cy="602099"/>
          </a:xfrm>
          <a:prstGeom prst="rect">
            <a:avLst/>
          </a:prstGeom>
        </p:spPr>
      </p:pic>
      <p:sp>
        <p:nvSpPr>
          <p:cNvPr id="14" name="Text 7"/>
          <p:cNvSpPr/>
          <p:nvPr/>
        </p:nvSpPr>
        <p:spPr>
          <a:xfrm>
            <a:off x="10822186" y="5546765"/>
            <a:ext cx="2676287" cy="334566"/>
          </a:xfrm>
          <a:prstGeom prst="rect">
            <a:avLst/>
          </a:prstGeom>
          <a:noFill/>
          <a:ln/>
        </p:spPr>
        <p:txBody>
          <a:bodyPr wrap="none" lIns="0" tIns="0" rIns="0" bIns="0" rtlCol="0" anchor="t"/>
          <a:lstStyle/>
          <a:p>
            <a:pPr algn="l" indent="0" marL="0">
              <a:lnSpc>
                <a:spcPts val="2600"/>
              </a:lnSpc>
              <a:buNone/>
            </a:pPr>
            <a:r>
              <a:rPr lang="en-US" sz="2100" b="1" dirty="0">
                <a:solidFill>
                  <a:srgbClr val="E0E4E6"/>
                </a:solidFill>
                <a:latin typeface="Spline Sans" pitchFamily="34" charset="0"/>
                <a:ea typeface="Spline Sans" pitchFamily="34" charset="-122"/>
                <a:cs typeface="Spline Sans" pitchFamily="34" charset="-120"/>
              </a:rPr>
              <a:t>Onvoldoende</a:t>
            </a:r>
            <a:endParaRPr lang="en-US" sz="2100" dirty="0"/>
          </a:p>
        </p:txBody>
      </p:sp>
      <p:sp>
        <p:nvSpPr>
          <p:cNvPr id="15" name="Text 8"/>
          <p:cNvSpPr/>
          <p:nvPr/>
        </p:nvSpPr>
        <p:spPr>
          <a:xfrm>
            <a:off x="10822186" y="6025753"/>
            <a:ext cx="2965252" cy="770572"/>
          </a:xfrm>
          <a:prstGeom prst="rect">
            <a:avLst/>
          </a:prstGeom>
          <a:noFill/>
          <a:ln/>
        </p:spPr>
        <p:txBody>
          <a:bodyPr wrap="square" lIns="0" tIns="0" rIns="0" bIns="0" rtlCol="0" anchor="t"/>
          <a:lstStyle/>
          <a:p>
            <a:pPr algn="l" indent="0" marL="0">
              <a:lnSpc>
                <a:spcPts val="3000"/>
              </a:lnSpc>
              <a:buNone/>
            </a:pPr>
            <a:r>
              <a:rPr lang="en-US" sz="1850" dirty="0">
                <a:solidFill>
                  <a:srgbClr val="E0E4E6"/>
                </a:solidFill>
                <a:latin typeface="Barlow" pitchFamily="34" charset="0"/>
                <a:ea typeface="Barlow" pitchFamily="34" charset="-122"/>
                <a:cs typeface="Barlow" pitchFamily="34" charset="-120"/>
              </a:rPr>
              <a:t>Pesten gebeurt zonder goede reden. Het is niet oké!</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864037" y="1390174"/>
            <a:ext cx="9244727" cy="1371600"/>
          </a:xfrm>
          <a:prstGeom prst="rect">
            <a:avLst/>
          </a:prstGeom>
          <a:noFill/>
          <a:ln/>
        </p:spPr>
        <p:txBody>
          <a:bodyPr wrap="square" lIns="0" tIns="0" rIns="0" bIns="0" rtlCol="0" anchor="t"/>
          <a:lstStyle/>
          <a:p>
            <a:pPr indent="0" marL="0">
              <a:lnSpc>
                <a:spcPts val="5400"/>
              </a:lnSpc>
              <a:buNone/>
            </a:pPr>
            <a:r>
              <a:rPr lang="en-US" sz="4300" b="1" dirty="0">
                <a:solidFill>
                  <a:srgbClr val="F0FCFF"/>
                </a:solidFill>
                <a:latin typeface="Spline Sans" pitchFamily="34" charset="0"/>
                <a:ea typeface="Spline Sans" pitchFamily="34" charset="-122"/>
                <a:cs typeface="Spline Sans" pitchFamily="34" charset="-120"/>
              </a:rPr>
              <a:t>Elkaar verdedigen als iemand wordt gepest</a:t>
            </a:r>
            <a:endParaRPr lang="en-US" sz="4300" dirty="0"/>
          </a:p>
        </p:txBody>
      </p:sp>
      <p:sp>
        <p:nvSpPr>
          <p:cNvPr id="4" name="Shape 1"/>
          <p:cNvSpPr/>
          <p:nvPr/>
        </p:nvSpPr>
        <p:spPr>
          <a:xfrm>
            <a:off x="864037" y="3409712"/>
            <a:ext cx="555427" cy="555427"/>
          </a:xfrm>
          <a:prstGeom prst="roundRect">
            <a:avLst>
              <a:gd name="adj" fmla="val 66675"/>
            </a:avLst>
          </a:prstGeom>
          <a:solidFill>
            <a:srgbClr val="0A081B"/>
          </a:solidFill>
          <a:ln w="30480">
            <a:solidFill>
              <a:srgbClr val="16FFBB"/>
            </a:solidFill>
            <a:prstDash val="solid"/>
          </a:ln>
        </p:spPr>
      </p:sp>
      <p:sp>
        <p:nvSpPr>
          <p:cNvPr id="5" name="Text 2"/>
          <p:cNvSpPr/>
          <p:nvPr/>
        </p:nvSpPr>
        <p:spPr>
          <a:xfrm>
            <a:off x="1070491" y="3522821"/>
            <a:ext cx="142399" cy="329208"/>
          </a:xfrm>
          <a:prstGeom prst="rect">
            <a:avLst/>
          </a:prstGeom>
          <a:noFill/>
          <a:ln/>
        </p:spPr>
        <p:txBody>
          <a:bodyPr wrap="none" lIns="0" tIns="0" rIns="0" bIns="0" rtlCol="0" anchor="t"/>
          <a:lstStyle/>
          <a:p>
            <a:pPr algn="ctr" indent="0" marL="0">
              <a:lnSpc>
                <a:spcPts val="2550"/>
              </a:lnSpc>
              <a:buNone/>
            </a:pPr>
            <a:r>
              <a:rPr lang="en-US" sz="2550" b="1" dirty="0">
                <a:solidFill>
                  <a:srgbClr val="E0E4E6"/>
                </a:solidFill>
                <a:latin typeface="Spline Sans" pitchFamily="34" charset="0"/>
                <a:ea typeface="Spline Sans" pitchFamily="34" charset="-122"/>
                <a:cs typeface="Spline Sans" pitchFamily="34" charset="-120"/>
              </a:rPr>
              <a:t>1</a:t>
            </a:r>
            <a:endParaRPr lang="en-US" sz="2550" dirty="0"/>
          </a:p>
        </p:txBody>
      </p:sp>
      <p:sp>
        <p:nvSpPr>
          <p:cNvPr id="6" name="Text 3"/>
          <p:cNvSpPr/>
          <p:nvPr/>
        </p:nvSpPr>
        <p:spPr>
          <a:xfrm>
            <a:off x="1666280" y="3409712"/>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1. Stap in!</a:t>
            </a:r>
            <a:endParaRPr lang="en-US" sz="2150" dirty="0"/>
          </a:p>
        </p:txBody>
      </p:sp>
      <p:sp>
        <p:nvSpPr>
          <p:cNvPr id="7" name="Text 4"/>
          <p:cNvSpPr/>
          <p:nvPr/>
        </p:nvSpPr>
        <p:spPr>
          <a:xfrm>
            <a:off x="1666280" y="3900726"/>
            <a:ext cx="3696772" cy="790099"/>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Soms is het moeilijk om in te grijpen, maar doe het toch.</a:t>
            </a:r>
            <a:endParaRPr lang="en-US" sz="1900" dirty="0"/>
          </a:p>
        </p:txBody>
      </p:sp>
      <p:sp>
        <p:nvSpPr>
          <p:cNvPr id="8" name="Shape 5"/>
          <p:cNvSpPr/>
          <p:nvPr/>
        </p:nvSpPr>
        <p:spPr>
          <a:xfrm>
            <a:off x="5609868" y="3409712"/>
            <a:ext cx="555427" cy="555427"/>
          </a:xfrm>
          <a:prstGeom prst="roundRect">
            <a:avLst>
              <a:gd name="adj" fmla="val 66675"/>
            </a:avLst>
          </a:prstGeom>
          <a:solidFill>
            <a:srgbClr val="0A081B"/>
          </a:solidFill>
          <a:ln w="30480">
            <a:solidFill>
              <a:srgbClr val="29DDDA"/>
            </a:solidFill>
            <a:prstDash val="solid"/>
          </a:ln>
        </p:spPr>
      </p:sp>
      <p:sp>
        <p:nvSpPr>
          <p:cNvPr id="9" name="Text 6"/>
          <p:cNvSpPr/>
          <p:nvPr/>
        </p:nvSpPr>
        <p:spPr>
          <a:xfrm>
            <a:off x="5796082" y="3522821"/>
            <a:ext cx="182999" cy="329208"/>
          </a:xfrm>
          <a:prstGeom prst="rect">
            <a:avLst/>
          </a:prstGeom>
          <a:noFill/>
          <a:ln/>
        </p:spPr>
        <p:txBody>
          <a:bodyPr wrap="none" lIns="0" tIns="0" rIns="0" bIns="0" rtlCol="0" anchor="t"/>
          <a:lstStyle/>
          <a:p>
            <a:pPr algn="ctr" indent="0" marL="0">
              <a:lnSpc>
                <a:spcPts val="2550"/>
              </a:lnSpc>
              <a:buNone/>
            </a:pPr>
            <a:r>
              <a:rPr lang="en-US" sz="2550" b="1" dirty="0">
                <a:solidFill>
                  <a:srgbClr val="E0E4E6"/>
                </a:solidFill>
                <a:latin typeface="Spline Sans" pitchFamily="34" charset="0"/>
                <a:ea typeface="Spline Sans" pitchFamily="34" charset="-122"/>
                <a:cs typeface="Spline Sans" pitchFamily="34" charset="-120"/>
              </a:rPr>
              <a:t>2</a:t>
            </a:r>
            <a:endParaRPr lang="en-US" sz="2550" dirty="0"/>
          </a:p>
        </p:txBody>
      </p:sp>
      <p:sp>
        <p:nvSpPr>
          <p:cNvPr id="10" name="Text 7"/>
          <p:cNvSpPr/>
          <p:nvPr/>
        </p:nvSpPr>
        <p:spPr>
          <a:xfrm>
            <a:off x="6412111" y="3409712"/>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2. Spreek erover!</a:t>
            </a:r>
            <a:endParaRPr lang="en-US" sz="2150" dirty="0"/>
          </a:p>
        </p:txBody>
      </p:sp>
      <p:sp>
        <p:nvSpPr>
          <p:cNvPr id="11" name="Text 8"/>
          <p:cNvSpPr/>
          <p:nvPr/>
        </p:nvSpPr>
        <p:spPr>
          <a:xfrm>
            <a:off x="6412111" y="3900726"/>
            <a:ext cx="3696772" cy="790099"/>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Vertel de pester dat het gedrag niet oké is.</a:t>
            </a:r>
            <a:endParaRPr lang="en-US" sz="1900" dirty="0"/>
          </a:p>
        </p:txBody>
      </p:sp>
      <p:sp>
        <p:nvSpPr>
          <p:cNvPr id="12" name="Shape 9"/>
          <p:cNvSpPr/>
          <p:nvPr/>
        </p:nvSpPr>
        <p:spPr>
          <a:xfrm>
            <a:off x="864037" y="5215295"/>
            <a:ext cx="555427" cy="555427"/>
          </a:xfrm>
          <a:prstGeom prst="roundRect">
            <a:avLst>
              <a:gd name="adj" fmla="val 66675"/>
            </a:avLst>
          </a:prstGeom>
          <a:solidFill>
            <a:srgbClr val="0A081B"/>
          </a:solidFill>
          <a:ln w="30480">
            <a:solidFill>
              <a:srgbClr val="37A7E7"/>
            </a:solidFill>
            <a:prstDash val="solid"/>
          </a:ln>
        </p:spPr>
      </p:sp>
      <p:sp>
        <p:nvSpPr>
          <p:cNvPr id="13" name="Text 10"/>
          <p:cNvSpPr/>
          <p:nvPr/>
        </p:nvSpPr>
        <p:spPr>
          <a:xfrm>
            <a:off x="1045369" y="5328404"/>
            <a:ext cx="192762" cy="329208"/>
          </a:xfrm>
          <a:prstGeom prst="rect">
            <a:avLst/>
          </a:prstGeom>
          <a:noFill/>
          <a:ln/>
        </p:spPr>
        <p:txBody>
          <a:bodyPr wrap="none" lIns="0" tIns="0" rIns="0" bIns="0" rtlCol="0" anchor="t"/>
          <a:lstStyle/>
          <a:p>
            <a:pPr algn="ctr" indent="0" marL="0">
              <a:lnSpc>
                <a:spcPts val="2550"/>
              </a:lnSpc>
              <a:buNone/>
            </a:pPr>
            <a:r>
              <a:rPr lang="en-US" sz="2550" b="1" dirty="0">
                <a:solidFill>
                  <a:srgbClr val="E0E4E6"/>
                </a:solidFill>
                <a:latin typeface="Spline Sans" pitchFamily="34" charset="0"/>
                <a:ea typeface="Spline Sans" pitchFamily="34" charset="-122"/>
                <a:cs typeface="Spline Sans" pitchFamily="34" charset="-120"/>
              </a:rPr>
              <a:t>3</a:t>
            </a:r>
            <a:endParaRPr lang="en-US" sz="2550" dirty="0"/>
          </a:p>
        </p:txBody>
      </p:sp>
      <p:sp>
        <p:nvSpPr>
          <p:cNvPr id="14" name="Text 11"/>
          <p:cNvSpPr/>
          <p:nvPr/>
        </p:nvSpPr>
        <p:spPr>
          <a:xfrm>
            <a:off x="1666280" y="5215295"/>
            <a:ext cx="3696772" cy="685800"/>
          </a:xfrm>
          <a:prstGeom prst="rect">
            <a:avLst/>
          </a:prstGeom>
          <a:noFill/>
          <a:ln/>
        </p:spPr>
        <p:txBody>
          <a:bodyPr wrap="square" lIns="0" tIns="0" rIns="0" bIns="0" rtlCol="0" anchor="t"/>
          <a:lstStyle/>
          <a:p>
            <a:pPr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3. Ondersteun het slachtoffer!</a:t>
            </a:r>
            <a:endParaRPr lang="en-US" sz="2150" dirty="0"/>
          </a:p>
        </p:txBody>
      </p:sp>
      <p:sp>
        <p:nvSpPr>
          <p:cNvPr id="15" name="Text 12"/>
          <p:cNvSpPr/>
          <p:nvPr/>
        </p:nvSpPr>
        <p:spPr>
          <a:xfrm>
            <a:off x="1666280" y="6049208"/>
            <a:ext cx="3696772" cy="790099"/>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Toon dat je er voor diegene bent en niet alleen bent.</a:t>
            </a:r>
            <a:endParaRPr lang="en-US" sz="1900" dirty="0"/>
          </a:p>
        </p:txBody>
      </p:sp>
      <p:sp>
        <p:nvSpPr>
          <p:cNvPr id="16" name="Shape 13"/>
          <p:cNvSpPr/>
          <p:nvPr/>
        </p:nvSpPr>
        <p:spPr>
          <a:xfrm>
            <a:off x="5609868" y="5215295"/>
            <a:ext cx="555427" cy="555427"/>
          </a:xfrm>
          <a:prstGeom prst="roundRect">
            <a:avLst>
              <a:gd name="adj" fmla="val 66675"/>
            </a:avLst>
          </a:prstGeom>
          <a:solidFill>
            <a:srgbClr val="0A081B"/>
          </a:solidFill>
          <a:ln w="30480">
            <a:solidFill>
              <a:srgbClr val="091231"/>
            </a:solidFill>
            <a:prstDash val="solid"/>
          </a:ln>
        </p:spPr>
      </p:sp>
      <p:sp>
        <p:nvSpPr>
          <p:cNvPr id="17" name="Text 14"/>
          <p:cNvSpPr/>
          <p:nvPr/>
        </p:nvSpPr>
        <p:spPr>
          <a:xfrm>
            <a:off x="5794534" y="5328404"/>
            <a:ext cx="185976" cy="329208"/>
          </a:xfrm>
          <a:prstGeom prst="rect">
            <a:avLst/>
          </a:prstGeom>
          <a:noFill/>
          <a:ln/>
        </p:spPr>
        <p:txBody>
          <a:bodyPr wrap="none" lIns="0" tIns="0" rIns="0" bIns="0" rtlCol="0" anchor="t"/>
          <a:lstStyle/>
          <a:p>
            <a:pPr algn="ctr" indent="0" marL="0">
              <a:lnSpc>
                <a:spcPts val="2550"/>
              </a:lnSpc>
              <a:buNone/>
            </a:pPr>
            <a:r>
              <a:rPr lang="en-US" sz="2550" b="1" dirty="0">
                <a:solidFill>
                  <a:srgbClr val="E0E4E6"/>
                </a:solidFill>
                <a:latin typeface="Spline Sans" pitchFamily="34" charset="0"/>
                <a:ea typeface="Spline Sans" pitchFamily="34" charset="-122"/>
                <a:cs typeface="Spline Sans" pitchFamily="34" charset="-120"/>
              </a:rPr>
              <a:t>4</a:t>
            </a:r>
            <a:endParaRPr lang="en-US" sz="2550" dirty="0"/>
          </a:p>
        </p:txBody>
      </p:sp>
      <p:sp>
        <p:nvSpPr>
          <p:cNvPr id="18" name="Text 15"/>
          <p:cNvSpPr/>
          <p:nvPr/>
        </p:nvSpPr>
        <p:spPr>
          <a:xfrm>
            <a:off x="6412111" y="5215295"/>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4. Zoek hulp!</a:t>
            </a:r>
            <a:endParaRPr lang="en-US" sz="2150" dirty="0"/>
          </a:p>
        </p:txBody>
      </p:sp>
      <p:sp>
        <p:nvSpPr>
          <p:cNvPr id="19" name="Text 16"/>
          <p:cNvSpPr/>
          <p:nvPr/>
        </p:nvSpPr>
        <p:spPr>
          <a:xfrm>
            <a:off x="6412111" y="5706308"/>
            <a:ext cx="3696772" cy="790099"/>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Vertel het aan een leraar, mentor of ouder.</a:t>
            </a:r>
            <a:endParaRPr lang="en-US" sz="19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864037" y="1279922"/>
            <a:ext cx="11606570" cy="685800"/>
          </a:xfrm>
          <a:prstGeom prst="rect">
            <a:avLst/>
          </a:prstGeom>
          <a:noFill/>
          <a:ln/>
        </p:spPr>
        <p:txBody>
          <a:bodyPr wrap="none" lIns="0" tIns="0" rIns="0" bIns="0" rtlCol="0" anchor="t"/>
          <a:lstStyle/>
          <a:p>
            <a:pPr indent="0" marL="0">
              <a:lnSpc>
                <a:spcPts val="5400"/>
              </a:lnSpc>
              <a:buNone/>
            </a:pPr>
            <a:r>
              <a:rPr lang="en-US" sz="4300" b="1" dirty="0">
                <a:solidFill>
                  <a:srgbClr val="F0FCFF"/>
                </a:solidFill>
                <a:latin typeface="Spline Sans" pitchFamily="34" charset="0"/>
                <a:ea typeface="Spline Sans" pitchFamily="34" charset="-122"/>
                <a:cs typeface="Spline Sans" pitchFamily="34" charset="-120"/>
              </a:rPr>
              <a:t>Leraren op de hoogte houden van pestgedrag</a:t>
            </a:r>
            <a:endParaRPr lang="en-US" sz="4300" dirty="0"/>
          </a:p>
        </p:txBody>
      </p:sp>
      <p:pic>
        <p:nvPicPr>
          <p:cNvPr id="3" name="Image 0" descr="preencoded.png">    </p:cNvPr>
          <p:cNvPicPr>
            <a:picLocks noChangeAspect="1"/>
          </p:cNvPicPr>
          <p:nvPr/>
        </p:nvPicPr>
        <p:blipFill>
          <a:blip r:embed="rId1"/>
          <a:stretch>
            <a:fillRect/>
          </a:stretch>
        </p:blipFill>
        <p:spPr>
          <a:xfrm>
            <a:off x="864037" y="2459474"/>
            <a:ext cx="4053840" cy="2505432"/>
          </a:xfrm>
          <a:prstGeom prst="rect">
            <a:avLst/>
          </a:prstGeom>
        </p:spPr>
      </p:pic>
      <p:sp>
        <p:nvSpPr>
          <p:cNvPr id="4" name="Text 1"/>
          <p:cNvSpPr/>
          <p:nvPr/>
        </p:nvSpPr>
        <p:spPr>
          <a:xfrm>
            <a:off x="864037" y="5273516"/>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Praat met je leraar</a:t>
            </a:r>
            <a:endParaRPr lang="en-US" sz="2150" dirty="0"/>
          </a:p>
        </p:txBody>
      </p:sp>
      <p:sp>
        <p:nvSpPr>
          <p:cNvPr id="5" name="Text 2"/>
          <p:cNvSpPr/>
          <p:nvPr/>
        </p:nvSpPr>
        <p:spPr>
          <a:xfrm>
            <a:off x="864037" y="5764530"/>
            <a:ext cx="4053840" cy="118514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Vertel je leraar wat er gebeurt als je gepest wordt. Zij kunnen je helpen en de pestkop aanspreken.</a:t>
            </a:r>
            <a:endParaRPr lang="en-US" sz="1900" dirty="0"/>
          </a:p>
        </p:txBody>
      </p:sp>
      <p:pic>
        <p:nvPicPr>
          <p:cNvPr id="6" name="Image 1" descr="preencoded.png">    </p:cNvPr>
          <p:cNvPicPr>
            <a:picLocks noChangeAspect="1"/>
          </p:cNvPicPr>
          <p:nvPr/>
        </p:nvPicPr>
        <p:blipFill>
          <a:blip r:embed="rId2"/>
          <a:stretch>
            <a:fillRect/>
          </a:stretch>
        </p:blipFill>
        <p:spPr>
          <a:xfrm>
            <a:off x="5288161" y="2459474"/>
            <a:ext cx="4053959" cy="2505432"/>
          </a:xfrm>
          <a:prstGeom prst="rect">
            <a:avLst/>
          </a:prstGeom>
        </p:spPr>
      </p:pic>
      <p:sp>
        <p:nvSpPr>
          <p:cNvPr id="7" name="Text 3"/>
          <p:cNvSpPr/>
          <p:nvPr/>
        </p:nvSpPr>
        <p:spPr>
          <a:xfrm>
            <a:off x="5288161" y="5273516"/>
            <a:ext cx="3710107"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Samen een oplossing zoeken</a:t>
            </a:r>
            <a:endParaRPr lang="en-US" sz="2150" dirty="0"/>
          </a:p>
        </p:txBody>
      </p:sp>
      <p:sp>
        <p:nvSpPr>
          <p:cNvPr id="8" name="Text 4"/>
          <p:cNvSpPr/>
          <p:nvPr/>
        </p:nvSpPr>
        <p:spPr>
          <a:xfrm>
            <a:off x="5288161" y="5764530"/>
            <a:ext cx="4053959" cy="118514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Leraar kan samen met jou en de pestkop kijken wat er moet gebeuren om pesten te stoppen.</a:t>
            </a:r>
            <a:endParaRPr lang="en-US" sz="1900" dirty="0"/>
          </a:p>
        </p:txBody>
      </p:sp>
      <p:pic>
        <p:nvPicPr>
          <p:cNvPr id="9" name="Image 2" descr="preencoded.png">    </p:cNvPr>
          <p:cNvPicPr>
            <a:picLocks noChangeAspect="1"/>
          </p:cNvPicPr>
          <p:nvPr/>
        </p:nvPicPr>
        <p:blipFill>
          <a:blip r:embed="rId3"/>
          <a:stretch>
            <a:fillRect/>
          </a:stretch>
        </p:blipFill>
        <p:spPr>
          <a:xfrm>
            <a:off x="9712404" y="2459474"/>
            <a:ext cx="4053840" cy="2505432"/>
          </a:xfrm>
          <a:prstGeom prst="rect">
            <a:avLst/>
          </a:prstGeom>
        </p:spPr>
      </p:pic>
      <p:sp>
        <p:nvSpPr>
          <p:cNvPr id="10" name="Text 5"/>
          <p:cNvSpPr/>
          <p:nvPr/>
        </p:nvSpPr>
        <p:spPr>
          <a:xfrm>
            <a:off x="9712404" y="5273516"/>
            <a:ext cx="3176826"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Vertrouwen is belangrijk</a:t>
            </a:r>
            <a:endParaRPr lang="en-US" sz="2150" dirty="0"/>
          </a:p>
        </p:txBody>
      </p:sp>
      <p:sp>
        <p:nvSpPr>
          <p:cNvPr id="11" name="Text 6"/>
          <p:cNvSpPr/>
          <p:nvPr/>
        </p:nvSpPr>
        <p:spPr>
          <a:xfrm>
            <a:off x="9712404" y="5764530"/>
            <a:ext cx="4053840" cy="118514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Je leraar zal je verhaal serieus nemen en samen met jou proberen de situatie te verbeteren.</a:t>
            </a:r>
            <a:endParaRPr lang="en-US" sz="19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41640" y="583763"/>
            <a:ext cx="9623584" cy="588526"/>
          </a:xfrm>
          <a:prstGeom prst="rect">
            <a:avLst/>
          </a:prstGeom>
          <a:noFill/>
          <a:ln/>
        </p:spPr>
        <p:txBody>
          <a:bodyPr wrap="none" lIns="0" tIns="0" rIns="0" bIns="0" rtlCol="0" anchor="t"/>
          <a:lstStyle/>
          <a:p>
            <a:pPr indent="0" marL="0">
              <a:lnSpc>
                <a:spcPts val="4600"/>
              </a:lnSpc>
              <a:buNone/>
            </a:pPr>
            <a:r>
              <a:rPr lang="en-US" sz="3700" b="1" dirty="0">
                <a:solidFill>
                  <a:srgbClr val="F0FCFF"/>
                </a:solidFill>
                <a:latin typeface="Spline Sans" pitchFamily="34" charset="0"/>
                <a:ea typeface="Spline Sans" pitchFamily="34" charset="-122"/>
                <a:cs typeface="Spline Sans" pitchFamily="34" charset="-120"/>
              </a:rPr>
              <a:t>Samen oplossingen bedenken tegen pesten</a:t>
            </a:r>
            <a:endParaRPr lang="en-US" sz="3700" dirty="0"/>
          </a:p>
        </p:txBody>
      </p:sp>
      <p:pic>
        <p:nvPicPr>
          <p:cNvPr id="3" name="Image 0" descr="preencoded.png">    </p:cNvPr>
          <p:cNvPicPr>
            <a:picLocks noChangeAspect="1"/>
          </p:cNvPicPr>
          <p:nvPr/>
        </p:nvPicPr>
        <p:blipFill>
          <a:blip r:embed="rId1"/>
          <a:stretch>
            <a:fillRect/>
          </a:stretch>
        </p:blipFill>
        <p:spPr>
          <a:xfrm>
            <a:off x="3214926" y="1596033"/>
            <a:ext cx="1596628" cy="1379696"/>
          </a:xfrm>
          <a:prstGeom prst="rect">
            <a:avLst/>
          </a:prstGeom>
        </p:spPr>
      </p:pic>
      <p:sp>
        <p:nvSpPr>
          <p:cNvPr id="4" name="Text 1"/>
          <p:cNvSpPr/>
          <p:nvPr/>
        </p:nvSpPr>
        <p:spPr>
          <a:xfrm>
            <a:off x="3971092" y="2121932"/>
            <a:ext cx="114538" cy="423863"/>
          </a:xfrm>
          <a:prstGeom prst="rect">
            <a:avLst/>
          </a:prstGeom>
          <a:noFill/>
          <a:ln/>
        </p:spPr>
        <p:txBody>
          <a:bodyPr wrap="none" lIns="0" tIns="0" rIns="0" bIns="0" rtlCol="0" anchor="t"/>
          <a:lstStyle/>
          <a:p>
            <a:pPr algn="ctr" indent="0" marL="0">
              <a:lnSpc>
                <a:spcPts val="3300"/>
              </a:lnSpc>
              <a:buNone/>
            </a:pPr>
            <a:r>
              <a:rPr lang="en-US" sz="2050" b="1" dirty="0">
                <a:solidFill>
                  <a:srgbClr val="E0E4E6"/>
                </a:solidFill>
                <a:latin typeface="Spline Sans" pitchFamily="34" charset="0"/>
                <a:ea typeface="Spline Sans" pitchFamily="34" charset="-122"/>
                <a:cs typeface="Spline Sans" pitchFamily="34" charset="-120"/>
              </a:rPr>
              <a:t>1</a:t>
            </a:r>
            <a:endParaRPr lang="en-US" sz="2050" dirty="0"/>
          </a:p>
        </p:txBody>
      </p:sp>
      <p:sp>
        <p:nvSpPr>
          <p:cNvPr id="5" name="Text 2"/>
          <p:cNvSpPr/>
          <p:nvPr/>
        </p:nvSpPr>
        <p:spPr>
          <a:xfrm>
            <a:off x="5053608" y="1807845"/>
            <a:ext cx="2354461" cy="294323"/>
          </a:xfrm>
          <a:prstGeom prst="rect">
            <a:avLst/>
          </a:prstGeom>
          <a:noFill/>
          <a:ln/>
        </p:spPr>
        <p:txBody>
          <a:bodyPr wrap="none" lIns="0" tIns="0" rIns="0" bIns="0" rtlCol="0" anchor="t"/>
          <a:lstStyle/>
          <a:p>
            <a:pPr algn="l" indent="0" marL="0">
              <a:lnSpc>
                <a:spcPts val="2300"/>
              </a:lnSpc>
              <a:buNone/>
            </a:pPr>
            <a:r>
              <a:rPr lang="en-US" sz="1850" b="1" dirty="0">
                <a:solidFill>
                  <a:srgbClr val="E0E4E6"/>
                </a:solidFill>
                <a:latin typeface="Spline Sans" pitchFamily="34" charset="0"/>
                <a:ea typeface="Spline Sans" pitchFamily="34" charset="-122"/>
                <a:cs typeface="Spline Sans" pitchFamily="34" charset="-120"/>
              </a:rPr>
              <a:t>Praten</a:t>
            </a:r>
            <a:endParaRPr lang="en-US" sz="1850" dirty="0"/>
          </a:p>
        </p:txBody>
      </p:sp>
      <p:sp>
        <p:nvSpPr>
          <p:cNvPr id="6" name="Text 3"/>
          <p:cNvSpPr/>
          <p:nvPr/>
        </p:nvSpPr>
        <p:spPr>
          <a:xfrm>
            <a:off x="5053608" y="2229207"/>
            <a:ext cx="2406729" cy="339090"/>
          </a:xfrm>
          <a:prstGeom prst="rect">
            <a:avLst/>
          </a:prstGeom>
          <a:noFill/>
          <a:ln/>
        </p:spPr>
        <p:txBody>
          <a:bodyPr wrap="none" lIns="0" tIns="0" rIns="0" bIns="0" rtlCol="0" anchor="t"/>
          <a:lstStyle/>
          <a:p>
            <a:pPr algn="l" indent="0" marL="0">
              <a:lnSpc>
                <a:spcPts val="2650"/>
              </a:lnSpc>
              <a:buNone/>
            </a:pPr>
            <a:r>
              <a:rPr lang="en-US" sz="1650" dirty="0">
                <a:solidFill>
                  <a:srgbClr val="E0E4E6"/>
                </a:solidFill>
                <a:latin typeface="Barlow" pitchFamily="34" charset="0"/>
                <a:ea typeface="Barlow" pitchFamily="34" charset="-122"/>
                <a:cs typeface="Barlow" pitchFamily="34" charset="-120"/>
              </a:rPr>
              <a:t>Open en eerlijk met elkaar.</a:t>
            </a:r>
            <a:endParaRPr lang="en-US" sz="1650" dirty="0"/>
          </a:p>
        </p:txBody>
      </p:sp>
      <p:sp>
        <p:nvSpPr>
          <p:cNvPr id="7" name="Shape 4"/>
          <p:cNvSpPr/>
          <p:nvPr/>
        </p:nvSpPr>
        <p:spPr>
          <a:xfrm>
            <a:off x="4894659" y="2797016"/>
            <a:ext cx="8941237" cy="11430"/>
          </a:xfrm>
          <a:prstGeom prst="roundRect">
            <a:avLst>
              <a:gd name="adj" fmla="val 2780936"/>
            </a:avLst>
          </a:prstGeom>
          <a:solidFill>
            <a:srgbClr val="16FFBB"/>
          </a:solidFill>
          <a:ln/>
        </p:spPr>
      </p:sp>
      <p:pic>
        <p:nvPicPr>
          <p:cNvPr id="8" name="Image 1" descr="preencoded.png">    </p:cNvPr>
          <p:cNvPicPr>
            <a:picLocks noChangeAspect="1"/>
          </p:cNvPicPr>
          <p:nvPr/>
        </p:nvPicPr>
        <p:blipFill>
          <a:blip r:embed="rId2"/>
          <a:stretch>
            <a:fillRect/>
          </a:stretch>
        </p:blipFill>
        <p:spPr>
          <a:xfrm>
            <a:off x="2401372" y="2832973"/>
            <a:ext cx="3193256" cy="1379696"/>
          </a:xfrm>
          <a:prstGeom prst="rect">
            <a:avLst/>
          </a:prstGeom>
        </p:spPr>
      </p:pic>
      <p:sp>
        <p:nvSpPr>
          <p:cNvPr id="9" name="Text 5"/>
          <p:cNvSpPr/>
          <p:nvPr/>
        </p:nvSpPr>
        <p:spPr>
          <a:xfrm>
            <a:off x="3954661" y="3213021"/>
            <a:ext cx="147280" cy="423863"/>
          </a:xfrm>
          <a:prstGeom prst="rect">
            <a:avLst/>
          </a:prstGeom>
          <a:noFill/>
          <a:ln/>
        </p:spPr>
        <p:txBody>
          <a:bodyPr wrap="none" lIns="0" tIns="0" rIns="0" bIns="0" rtlCol="0" anchor="t"/>
          <a:lstStyle/>
          <a:p>
            <a:pPr algn="ctr" indent="0" marL="0">
              <a:lnSpc>
                <a:spcPts val="3300"/>
              </a:lnSpc>
              <a:buNone/>
            </a:pPr>
            <a:r>
              <a:rPr lang="en-US" sz="2050" b="1" dirty="0">
                <a:solidFill>
                  <a:srgbClr val="E0E4E6"/>
                </a:solidFill>
                <a:latin typeface="Spline Sans" pitchFamily="34" charset="0"/>
                <a:ea typeface="Spline Sans" pitchFamily="34" charset="-122"/>
                <a:cs typeface="Spline Sans" pitchFamily="34" charset="-120"/>
              </a:rPr>
              <a:t>2</a:t>
            </a:r>
            <a:endParaRPr lang="en-US" sz="2050" dirty="0"/>
          </a:p>
        </p:txBody>
      </p:sp>
      <p:sp>
        <p:nvSpPr>
          <p:cNvPr id="10" name="Text 6"/>
          <p:cNvSpPr/>
          <p:nvPr/>
        </p:nvSpPr>
        <p:spPr>
          <a:xfrm>
            <a:off x="5867043" y="3044785"/>
            <a:ext cx="2354461" cy="294323"/>
          </a:xfrm>
          <a:prstGeom prst="rect">
            <a:avLst/>
          </a:prstGeom>
          <a:noFill/>
          <a:ln/>
        </p:spPr>
        <p:txBody>
          <a:bodyPr wrap="none" lIns="0" tIns="0" rIns="0" bIns="0" rtlCol="0" anchor="t"/>
          <a:lstStyle/>
          <a:p>
            <a:pPr algn="l" indent="0" marL="0">
              <a:lnSpc>
                <a:spcPts val="2300"/>
              </a:lnSpc>
              <a:buNone/>
            </a:pPr>
            <a:r>
              <a:rPr lang="en-US" sz="1850" b="1" dirty="0">
                <a:solidFill>
                  <a:srgbClr val="E0E4E6"/>
                </a:solidFill>
                <a:latin typeface="Spline Sans" pitchFamily="34" charset="0"/>
                <a:ea typeface="Spline Sans" pitchFamily="34" charset="-122"/>
                <a:cs typeface="Spline Sans" pitchFamily="34" charset="-120"/>
              </a:rPr>
              <a:t>Leren</a:t>
            </a:r>
            <a:endParaRPr lang="en-US" sz="1850" dirty="0"/>
          </a:p>
        </p:txBody>
      </p:sp>
      <p:sp>
        <p:nvSpPr>
          <p:cNvPr id="11" name="Text 7"/>
          <p:cNvSpPr/>
          <p:nvPr/>
        </p:nvSpPr>
        <p:spPr>
          <a:xfrm>
            <a:off x="5867043" y="3466148"/>
            <a:ext cx="3117056" cy="339090"/>
          </a:xfrm>
          <a:prstGeom prst="rect">
            <a:avLst/>
          </a:prstGeom>
          <a:noFill/>
          <a:ln/>
        </p:spPr>
        <p:txBody>
          <a:bodyPr wrap="none" lIns="0" tIns="0" rIns="0" bIns="0" rtlCol="0" anchor="t"/>
          <a:lstStyle/>
          <a:p>
            <a:pPr algn="l" indent="0" marL="0">
              <a:lnSpc>
                <a:spcPts val="2650"/>
              </a:lnSpc>
              <a:buNone/>
            </a:pPr>
            <a:r>
              <a:rPr lang="en-US" sz="1650" dirty="0">
                <a:solidFill>
                  <a:srgbClr val="E0E4E6"/>
                </a:solidFill>
                <a:latin typeface="Barlow" pitchFamily="34" charset="0"/>
                <a:ea typeface="Barlow" pitchFamily="34" charset="-122"/>
                <a:cs typeface="Barlow" pitchFamily="34" charset="-120"/>
              </a:rPr>
              <a:t>Over pesten en hoe je kunt helpen.</a:t>
            </a:r>
            <a:endParaRPr lang="en-US" sz="1650" dirty="0"/>
          </a:p>
        </p:txBody>
      </p:sp>
      <p:sp>
        <p:nvSpPr>
          <p:cNvPr id="12" name="Shape 8"/>
          <p:cNvSpPr/>
          <p:nvPr/>
        </p:nvSpPr>
        <p:spPr>
          <a:xfrm>
            <a:off x="5708094" y="4033957"/>
            <a:ext cx="8127802" cy="11430"/>
          </a:xfrm>
          <a:prstGeom prst="roundRect">
            <a:avLst>
              <a:gd name="adj" fmla="val 2780936"/>
            </a:avLst>
          </a:prstGeom>
          <a:solidFill>
            <a:srgbClr val="29DDDA"/>
          </a:solidFill>
          <a:ln/>
        </p:spPr>
      </p:sp>
      <p:pic>
        <p:nvPicPr>
          <p:cNvPr id="13" name="Image 2" descr="preencoded.png">    </p:cNvPr>
          <p:cNvPicPr>
            <a:picLocks noChangeAspect="1"/>
          </p:cNvPicPr>
          <p:nvPr/>
        </p:nvPicPr>
        <p:blipFill>
          <a:blip r:embed="rId3"/>
          <a:stretch>
            <a:fillRect/>
          </a:stretch>
        </p:blipFill>
        <p:spPr>
          <a:xfrm>
            <a:off x="1587937" y="4069913"/>
            <a:ext cx="4789884" cy="1379696"/>
          </a:xfrm>
          <a:prstGeom prst="rect">
            <a:avLst/>
          </a:prstGeom>
        </p:spPr>
      </p:pic>
      <p:sp>
        <p:nvSpPr>
          <p:cNvPr id="14" name="Text 9"/>
          <p:cNvSpPr/>
          <p:nvPr/>
        </p:nvSpPr>
        <p:spPr>
          <a:xfrm>
            <a:off x="3950732" y="4449961"/>
            <a:ext cx="155138" cy="423863"/>
          </a:xfrm>
          <a:prstGeom prst="rect">
            <a:avLst/>
          </a:prstGeom>
          <a:noFill/>
          <a:ln/>
        </p:spPr>
        <p:txBody>
          <a:bodyPr wrap="none" lIns="0" tIns="0" rIns="0" bIns="0" rtlCol="0" anchor="t"/>
          <a:lstStyle/>
          <a:p>
            <a:pPr algn="ctr" indent="0" marL="0">
              <a:lnSpc>
                <a:spcPts val="3300"/>
              </a:lnSpc>
              <a:buNone/>
            </a:pPr>
            <a:r>
              <a:rPr lang="en-US" sz="2050" b="1" dirty="0">
                <a:solidFill>
                  <a:srgbClr val="E0E4E6"/>
                </a:solidFill>
                <a:latin typeface="Spline Sans" pitchFamily="34" charset="0"/>
                <a:ea typeface="Spline Sans" pitchFamily="34" charset="-122"/>
                <a:cs typeface="Spline Sans" pitchFamily="34" charset="-120"/>
              </a:rPr>
              <a:t>3</a:t>
            </a:r>
            <a:endParaRPr lang="en-US" sz="2050" dirty="0"/>
          </a:p>
        </p:txBody>
      </p:sp>
      <p:sp>
        <p:nvSpPr>
          <p:cNvPr id="15" name="Text 10"/>
          <p:cNvSpPr/>
          <p:nvPr/>
        </p:nvSpPr>
        <p:spPr>
          <a:xfrm>
            <a:off x="6680597" y="4281726"/>
            <a:ext cx="2254329" cy="294323"/>
          </a:xfrm>
          <a:prstGeom prst="rect">
            <a:avLst/>
          </a:prstGeom>
          <a:noFill/>
          <a:ln/>
        </p:spPr>
        <p:txBody>
          <a:bodyPr wrap="none" lIns="0" tIns="0" rIns="0" bIns="0" rtlCol="0" anchor="t"/>
          <a:lstStyle/>
          <a:p>
            <a:pPr algn="l" indent="0" marL="0">
              <a:lnSpc>
                <a:spcPts val="2300"/>
              </a:lnSpc>
              <a:buNone/>
            </a:pPr>
            <a:r>
              <a:rPr lang="en-US" sz="1850" b="1" dirty="0">
                <a:solidFill>
                  <a:srgbClr val="E0E4E6"/>
                </a:solidFill>
                <a:latin typeface="Spline Sans" pitchFamily="34" charset="0"/>
                <a:ea typeface="Spline Sans" pitchFamily="34" charset="-122"/>
                <a:cs typeface="Spline Sans" pitchFamily="34" charset="-120"/>
              </a:rPr>
              <a:t>Delen</a:t>
            </a:r>
            <a:endParaRPr lang="en-US" sz="1850" dirty="0"/>
          </a:p>
        </p:txBody>
      </p:sp>
      <p:sp>
        <p:nvSpPr>
          <p:cNvPr id="16" name="Text 11"/>
          <p:cNvSpPr/>
          <p:nvPr/>
        </p:nvSpPr>
        <p:spPr>
          <a:xfrm>
            <a:off x="6680597" y="4703088"/>
            <a:ext cx="2254329" cy="339090"/>
          </a:xfrm>
          <a:prstGeom prst="rect">
            <a:avLst/>
          </a:prstGeom>
          <a:noFill/>
          <a:ln/>
        </p:spPr>
        <p:txBody>
          <a:bodyPr wrap="none" lIns="0" tIns="0" rIns="0" bIns="0" rtlCol="0" anchor="t"/>
          <a:lstStyle/>
          <a:p>
            <a:pPr algn="l" indent="0" marL="0">
              <a:lnSpc>
                <a:spcPts val="2650"/>
              </a:lnSpc>
              <a:buNone/>
            </a:pPr>
            <a:r>
              <a:rPr lang="en-US" sz="1650" dirty="0">
                <a:solidFill>
                  <a:srgbClr val="E0E4E6"/>
                </a:solidFill>
                <a:latin typeface="Barlow" pitchFamily="34" charset="0"/>
                <a:ea typeface="Barlow" pitchFamily="34" charset="-122"/>
                <a:cs typeface="Barlow" pitchFamily="34" charset="-120"/>
              </a:rPr>
              <a:t>Je ervaringen en ideeën.</a:t>
            </a:r>
            <a:endParaRPr lang="en-US" sz="1650" dirty="0"/>
          </a:p>
        </p:txBody>
      </p:sp>
      <p:sp>
        <p:nvSpPr>
          <p:cNvPr id="17" name="Shape 12"/>
          <p:cNvSpPr/>
          <p:nvPr/>
        </p:nvSpPr>
        <p:spPr>
          <a:xfrm>
            <a:off x="6521648" y="5270897"/>
            <a:ext cx="7314248" cy="11430"/>
          </a:xfrm>
          <a:prstGeom prst="roundRect">
            <a:avLst>
              <a:gd name="adj" fmla="val 2780936"/>
            </a:avLst>
          </a:prstGeom>
          <a:solidFill>
            <a:srgbClr val="37A7E7"/>
          </a:solidFill>
          <a:ln/>
        </p:spPr>
      </p:sp>
      <p:pic>
        <p:nvPicPr>
          <p:cNvPr id="18" name="Image 3" descr="preencoded.png">    </p:cNvPr>
          <p:cNvPicPr>
            <a:picLocks noChangeAspect="1"/>
          </p:cNvPicPr>
          <p:nvPr/>
        </p:nvPicPr>
        <p:blipFill>
          <a:blip r:embed="rId4"/>
          <a:stretch>
            <a:fillRect/>
          </a:stretch>
        </p:blipFill>
        <p:spPr>
          <a:xfrm>
            <a:off x="774502" y="5306854"/>
            <a:ext cx="6386632" cy="1379696"/>
          </a:xfrm>
          <a:prstGeom prst="rect">
            <a:avLst/>
          </a:prstGeom>
        </p:spPr>
      </p:pic>
      <p:sp>
        <p:nvSpPr>
          <p:cNvPr id="19" name="Text 13"/>
          <p:cNvSpPr/>
          <p:nvPr/>
        </p:nvSpPr>
        <p:spPr>
          <a:xfrm>
            <a:off x="3953470" y="5686901"/>
            <a:ext cx="149662" cy="423863"/>
          </a:xfrm>
          <a:prstGeom prst="rect">
            <a:avLst/>
          </a:prstGeom>
          <a:noFill/>
          <a:ln/>
        </p:spPr>
        <p:txBody>
          <a:bodyPr wrap="none" lIns="0" tIns="0" rIns="0" bIns="0" rtlCol="0" anchor="t"/>
          <a:lstStyle/>
          <a:p>
            <a:pPr algn="ctr" indent="0" marL="0">
              <a:lnSpc>
                <a:spcPts val="3300"/>
              </a:lnSpc>
              <a:buNone/>
            </a:pPr>
            <a:r>
              <a:rPr lang="en-US" sz="2050" b="1" dirty="0">
                <a:solidFill>
                  <a:srgbClr val="E0E4E6"/>
                </a:solidFill>
                <a:latin typeface="Spline Sans" pitchFamily="34" charset="0"/>
                <a:ea typeface="Spline Sans" pitchFamily="34" charset="-122"/>
                <a:cs typeface="Spline Sans" pitchFamily="34" charset="-120"/>
              </a:rPr>
              <a:t>4</a:t>
            </a:r>
            <a:endParaRPr lang="en-US" sz="2050" dirty="0"/>
          </a:p>
        </p:txBody>
      </p:sp>
      <p:sp>
        <p:nvSpPr>
          <p:cNvPr id="20" name="Text 14"/>
          <p:cNvSpPr/>
          <p:nvPr/>
        </p:nvSpPr>
        <p:spPr>
          <a:xfrm>
            <a:off x="7494032" y="5518666"/>
            <a:ext cx="2354461" cy="294323"/>
          </a:xfrm>
          <a:prstGeom prst="rect">
            <a:avLst/>
          </a:prstGeom>
          <a:noFill/>
          <a:ln/>
        </p:spPr>
        <p:txBody>
          <a:bodyPr wrap="none" lIns="0" tIns="0" rIns="0" bIns="0" rtlCol="0" anchor="t"/>
          <a:lstStyle/>
          <a:p>
            <a:pPr algn="l" indent="0" marL="0">
              <a:lnSpc>
                <a:spcPts val="2300"/>
              </a:lnSpc>
              <a:buNone/>
            </a:pPr>
            <a:r>
              <a:rPr lang="en-US" sz="1850" b="1" dirty="0">
                <a:solidFill>
                  <a:srgbClr val="E0E4E6"/>
                </a:solidFill>
                <a:latin typeface="Spline Sans" pitchFamily="34" charset="0"/>
                <a:ea typeface="Spline Sans" pitchFamily="34" charset="-122"/>
                <a:cs typeface="Spline Sans" pitchFamily="34" charset="-120"/>
              </a:rPr>
              <a:t>Samenwerken</a:t>
            </a:r>
            <a:endParaRPr lang="en-US" sz="1850" dirty="0"/>
          </a:p>
        </p:txBody>
      </p:sp>
      <p:sp>
        <p:nvSpPr>
          <p:cNvPr id="21" name="Text 15"/>
          <p:cNvSpPr/>
          <p:nvPr/>
        </p:nvSpPr>
        <p:spPr>
          <a:xfrm>
            <a:off x="7494032" y="5940028"/>
            <a:ext cx="3890248" cy="339090"/>
          </a:xfrm>
          <a:prstGeom prst="rect">
            <a:avLst/>
          </a:prstGeom>
          <a:noFill/>
          <a:ln/>
        </p:spPr>
        <p:txBody>
          <a:bodyPr wrap="none" lIns="0" tIns="0" rIns="0" bIns="0" rtlCol="0" anchor="t"/>
          <a:lstStyle/>
          <a:p>
            <a:pPr algn="l" indent="0" marL="0">
              <a:lnSpc>
                <a:spcPts val="2650"/>
              </a:lnSpc>
              <a:buNone/>
            </a:pPr>
            <a:r>
              <a:rPr lang="en-US" sz="1650" dirty="0">
                <a:solidFill>
                  <a:srgbClr val="E0E4E6"/>
                </a:solidFill>
                <a:latin typeface="Barlow" pitchFamily="34" charset="0"/>
                <a:ea typeface="Barlow" pitchFamily="34" charset="-122"/>
                <a:cs typeface="Barlow" pitchFamily="34" charset="-120"/>
              </a:rPr>
              <a:t>Aan oplossingen die voor iedereen werken.</a:t>
            </a:r>
            <a:endParaRPr lang="en-US" sz="1650" dirty="0"/>
          </a:p>
        </p:txBody>
      </p:sp>
      <p:sp>
        <p:nvSpPr>
          <p:cNvPr id="22" name="Text 16"/>
          <p:cNvSpPr/>
          <p:nvPr/>
        </p:nvSpPr>
        <p:spPr>
          <a:xfrm>
            <a:off x="741640" y="6729293"/>
            <a:ext cx="13147119" cy="339090"/>
          </a:xfrm>
          <a:prstGeom prst="rect">
            <a:avLst/>
          </a:prstGeom>
          <a:noFill/>
          <a:ln/>
        </p:spPr>
        <p:txBody>
          <a:bodyPr wrap="non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Het is belangrijk dat iedereen in de klas zich veilig en gerespecteerd voelt.</a:t>
            </a:r>
            <a:endParaRPr lang="en-US" sz="1650" dirty="0"/>
          </a:p>
        </p:txBody>
      </p:sp>
      <p:sp>
        <p:nvSpPr>
          <p:cNvPr id="23" name="Text 17"/>
          <p:cNvSpPr/>
          <p:nvPr/>
        </p:nvSpPr>
        <p:spPr>
          <a:xfrm>
            <a:off x="741640" y="7306747"/>
            <a:ext cx="13147119" cy="339090"/>
          </a:xfrm>
          <a:prstGeom prst="rect">
            <a:avLst/>
          </a:prstGeom>
          <a:noFill/>
          <a:ln/>
        </p:spPr>
        <p:txBody>
          <a:bodyPr wrap="non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Door samen te praten, te leren over pesten en te werken aan oplossingen, kunnen we een fijne en veilige schoolomgeving creëren.</a:t>
            </a:r>
            <a:endParaRPr lang="en-US" sz="16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639723" y="793313"/>
            <a:ext cx="4062293" cy="507802"/>
          </a:xfrm>
          <a:prstGeom prst="rect">
            <a:avLst/>
          </a:prstGeom>
          <a:noFill/>
          <a:ln/>
        </p:spPr>
        <p:txBody>
          <a:bodyPr wrap="none" lIns="0" tIns="0" rIns="0" bIns="0" rtlCol="0" anchor="t"/>
          <a:lstStyle/>
          <a:p>
            <a:pPr indent="0" marL="0">
              <a:lnSpc>
                <a:spcPts val="3950"/>
              </a:lnSpc>
              <a:buNone/>
            </a:pPr>
            <a:r>
              <a:rPr lang="en-US" sz="3150" b="1" dirty="0">
                <a:solidFill>
                  <a:srgbClr val="F0FCFF"/>
                </a:solidFill>
                <a:latin typeface="Spline Sans" pitchFamily="34" charset="0"/>
                <a:ea typeface="Spline Sans" pitchFamily="34" charset="-122"/>
                <a:cs typeface="Spline Sans" pitchFamily="34" charset="-120"/>
              </a:rPr>
              <a:t>Pesten is niet stoer</a:t>
            </a:r>
            <a:endParaRPr lang="en-US" sz="3150" dirty="0"/>
          </a:p>
        </p:txBody>
      </p:sp>
      <p:pic>
        <p:nvPicPr>
          <p:cNvPr id="4" name="Image 1" descr="preencoded.png">    </p:cNvPr>
          <p:cNvPicPr>
            <a:picLocks noChangeAspect="1"/>
          </p:cNvPicPr>
          <p:nvPr/>
        </p:nvPicPr>
        <p:blipFill>
          <a:blip r:embed="rId2"/>
          <a:stretch>
            <a:fillRect/>
          </a:stretch>
        </p:blipFill>
        <p:spPr>
          <a:xfrm>
            <a:off x="639723" y="1575316"/>
            <a:ext cx="456962" cy="456962"/>
          </a:xfrm>
          <a:prstGeom prst="rect">
            <a:avLst/>
          </a:prstGeom>
        </p:spPr>
      </p:pic>
      <p:sp>
        <p:nvSpPr>
          <p:cNvPr id="5" name="Text 1"/>
          <p:cNvSpPr/>
          <p:nvPr/>
        </p:nvSpPr>
        <p:spPr>
          <a:xfrm>
            <a:off x="639723" y="2215039"/>
            <a:ext cx="2031087" cy="253841"/>
          </a:xfrm>
          <a:prstGeom prst="rect">
            <a:avLst/>
          </a:prstGeom>
          <a:noFill/>
          <a:ln/>
        </p:spPr>
        <p:txBody>
          <a:bodyPr wrap="none" lIns="0" tIns="0" rIns="0" bIns="0" rtlCol="0" anchor="t"/>
          <a:lstStyle/>
          <a:p>
            <a:pPr algn="l" indent="0" marL="0">
              <a:lnSpc>
                <a:spcPts val="1950"/>
              </a:lnSpc>
              <a:buNone/>
            </a:pPr>
            <a:r>
              <a:rPr lang="en-US" sz="1550" b="1" dirty="0">
                <a:solidFill>
                  <a:srgbClr val="E0E4E6"/>
                </a:solidFill>
                <a:latin typeface="Spline Sans" pitchFamily="34" charset="0"/>
                <a:ea typeface="Spline Sans" pitchFamily="34" charset="-122"/>
                <a:cs typeface="Spline Sans" pitchFamily="34" charset="-120"/>
              </a:rPr>
              <a:t>Pesten doet pijn</a:t>
            </a:r>
            <a:endParaRPr lang="en-US" sz="1550" dirty="0"/>
          </a:p>
        </p:txBody>
      </p:sp>
      <p:sp>
        <p:nvSpPr>
          <p:cNvPr id="6" name="Text 2"/>
          <p:cNvSpPr/>
          <p:nvPr/>
        </p:nvSpPr>
        <p:spPr>
          <a:xfrm>
            <a:off x="639723" y="2578537"/>
            <a:ext cx="9693354" cy="584835"/>
          </a:xfrm>
          <a:prstGeom prst="rect">
            <a:avLst/>
          </a:prstGeom>
          <a:noFill/>
          <a:ln/>
        </p:spPr>
        <p:txBody>
          <a:bodyPr wrap="square" lIns="0" tIns="0" rIns="0" bIns="0" rtlCol="0" anchor="t"/>
          <a:lstStyle/>
          <a:p>
            <a:pPr algn="l" indent="0" marL="0">
              <a:lnSpc>
                <a:spcPts val="2300"/>
              </a:lnSpc>
              <a:buNone/>
            </a:pPr>
            <a:r>
              <a:rPr lang="en-US" sz="1400" dirty="0">
                <a:solidFill>
                  <a:srgbClr val="E0E4E6"/>
                </a:solidFill>
                <a:latin typeface="Barlow" pitchFamily="34" charset="0"/>
                <a:ea typeface="Barlow" pitchFamily="34" charset="-122"/>
                <a:cs typeface="Barlow" pitchFamily="34" charset="-120"/>
              </a:rPr>
              <a:t>Het maakt je verdrietig en onzeker en heeft gevolgen tot wel 40 jaar later, niet alleen bij het slachtoffer maar ook bij de pesters! </a:t>
            </a:r>
            <a:endParaRPr lang="en-US" sz="1400" dirty="0"/>
          </a:p>
        </p:txBody>
      </p:sp>
      <p:pic>
        <p:nvPicPr>
          <p:cNvPr id="7" name="Image 2" descr="preencoded.png">    </p:cNvPr>
          <p:cNvPicPr>
            <a:picLocks noChangeAspect="1"/>
          </p:cNvPicPr>
          <p:nvPr/>
        </p:nvPicPr>
        <p:blipFill>
          <a:blip r:embed="rId3"/>
          <a:stretch>
            <a:fillRect/>
          </a:stretch>
        </p:blipFill>
        <p:spPr>
          <a:xfrm>
            <a:off x="639723" y="3711773"/>
            <a:ext cx="456962" cy="456962"/>
          </a:xfrm>
          <a:prstGeom prst="rect">
            <a:avLst/>
          </a:prstGeom>
        </p:spPr>
      </p:pic>
      <p:sp>
        <p:nvSpPr>
          <p:cNvPr id="8" name="Text 3"/>
          <p:cNvSpPr/>
          <p:nvPr/>
        </p:nvSpPr>
        <p:spPr>
          <a:xfrm>
            <a:off x="639723" y="4351496"/>
            <a:ext cx="3190518" cy="253841"/>
          </a:xfrm>
          <a:prstGeom prst="rect">
            <a:avLst/>
          </a:prstGeom>
          <a:noFill/>
          <a:ln/>
        </p:spPr>
        <p:txBody>
          <a:bodyPr wrap="none" lIns="0" tIns="0" rIns="0" bIns="0" rtlCol="0" anchor="t"/>
          <a:lstStyle/>
          <a:p>
            <a:pPr algn="l" indent="0" marL="0">
              <a:lnSpc>
                <a:spcPts val="1950"/>
              </a:lnSpc>
              <a:buNone/>
            </a:pPr>
            <a:r>
              <a:rPr lang="en-US" sz="1550" b="1" dirty="0">
                <a:solidFill>
                  <a:srgbClr val="E0E4E6"/>
                </a:solidFill>
                <a:latin typeface="Spline Sans" pitchFamily="34" charset="0"/>
                <a:ea typeface="Spline Sans" pitchFamily="34" charset="-122"/>
                <a:cs typeface="Spline Sans" pitchFamily="34" charset="-120"/>
              </a:rPr>
              <a:t>Pesten schaadt je zelfvertrouwen</a:t>
            </a:r>
            <a:endParaRPr lang="en-US" sz="1550" dirty="0"/>
          </a:p>
        </p:txBody>
      </p:sp>
      <p:sp>
        <p:nvSpPr>
          <p:cNvPr id="9" name="Text 4"/>
          <p:cNvSpPr/>
          <p:nvPr/>
        </p:nvSpPr>
        <p:spPr>
          <a:xfrm>
            <a:off x="639723" y="4714994"/>
            <a:ext cx="9693354" cy="584835"/>
          </a:xfrm>
          <a:prstGeom prst="rect">
            <a:avLst/>
          </a:prstGeom>
          <a:noFill/>
          <a:ln/>
        </p:spPr>
        <p:txBody>
          <a:bodyPr wrap="square" lIns="0" tIns="0" rIns="0" bIns="0" rtlCol="0" anchor="t"/>
          <a:lstStyle/>
          <a:p>
            <a:pPr algn="l" indent="0" marL="0">
              <a:lnSpc>
                <a:spcPts val="2300"/>
              </a:lnSpc>
              <a:buNone/>
            </a:pPr>
            <a:r>
              <a:rPr lang="en-US" sz="1400" dirty="0">
                <a:solidFill>
                  <a:srgbClr val="E0E4E6"/>
                </a:solidFill>
                <a:latin typeface="Barlow" pitchFamily="34" charset="0"/>
                <a:ea typeface="Barlow" pitchFamily="34" charset="-122"/>
                <a:cs typeface="Barlow" pitchFamily="34" charset="-120"/>
              </a:rPr>
              <a:t>Iemand die echt zelfvertrouwen heeft pest nooit, die vindt zichzelf oke en ieder ander ook. Alleen mensen die zelf geen of weinig zelfvertrouwen hebben het nodig om een ander klein te maken zodat zij zich groter en zogenaamd stoerder  voelen.</a:t>
            </a:r>
            <a:endParaRPr lang="en-US" sz="1400" dirty="0"/>
          </a:p>
        </p:txBody>
      </p:sp>
      <p:pic>
        <p:nvPicPr>
          <p:cNvPr id="10" name="Image 3" descr="preencoded.png">    </p:cNvPr>
          <p:cNvPicPr>
            <a:picLocks noChangeAspect="1"/>
          </p:cNvPicPr>
          <p:nvPr/>
        </p:nvPicPr>
        <p:blipFill>
          <a:blip r:embed="rId4"/>
          <a:stretch>
            <a:fillRect/>
          </a:stretch>
        </p:blipFill>
        <p:spPr>
          <a:xfrm>
            <a:off x="639723" y="5848231"/>
            <a:ext cx="456962" cy="456962"/>
          </a:xfrm>
          <a:prstGeom prst="rect">
            <a:avLst/>
          </a:prstGeom>
        </p:spPr>
      </p:pic>
      <p:sp>
        <p:nvSpPr>
          <p:cNvPr id="11" name="Text 5"/>
          <p:cNvSpPr/>
          <p:nvPr/>
        </p:nvSpPr>
        <p:spPr>
          <a:xfrm>
            <a:off x="639723" y="6487954"/>
            <a:ext cx="4717852" cy="253841"/>
          </a:xfrm>
          <a:prstGeom prst="rect">
            <a:avLst/>
          </a:prstGeom>
          <a:noFill/>
          <a:ln/>
        </p:spPr>
        <p:txBody>
          <a:bodyPr wrap="none" lIns="0" tIns="0" rIns="0" bIns="0" rtlCol="0" anchor="t"/>
          <a:lstStyle/>
          <a:p>
            <a:pPr algn="l" indent="0" marL="0">
              <a:lnSpc>
                <a:spcPts val="1950"/>
              </a:lnSpc>
              <a:buNone/>
            </a:pPr>
            <a:r>
              <a:rPr lang="en-US" sz="1550" b="1" dirty="0">
                <a:solidFill>
                  <a:srgbClr val="E0E4E6"/>
                </a:solidFill>
                <a:latin typeface="Spline Sans" pitchFamily="34" charset="0"/>
                <a:ea typeface="Spline Sans" pitchFamily="34" charset="-122"/>
                <a:cs typeface="Spline Sans" pitchFamily="34" charset="-120"/>
              </a:rPr>
              <a:t>Pesten heeft een negatieve impact op de hele klas</a:t>
            </a:r>
            <a:endParaRPr lang="en-US" sz="1550" dirty="0"/>
          </a:p>
        </p:txBody>
      </p:sp>
      <p:sp>
        <p:nvSpPr>
          <p:cNvPr id="12" name="Text 6"/>
          <p:cNvSpPr/>
          <p:nvPr/>
        </p:nvSpPr>
        <p:spPr>
          <a:xfrm>
            <a:off x="639723" y="6851452"/>
            <a:ext cx="9693354" cy="584835"/>
          </a:xfrm>
          <a:prstGeom prst="rect">
            <a:avLst/>
          </a:prstGeom>
          <a:noFill/>
          <a:ln/>
        </p:spPr>
        <p:txBody>
          <a:bodyPr wrap="square" lIns="0" tIns="0" rIns="0" bIns="0" rtlCol="0" anchor="t"/>
          <a:lstStyle/>
          <a:p>
            <a:pPr algn="l" indent="0" marL="0">
              <a:lnSpc>
                <a:spcPts val="2300"/>
              </a:lnSpc>
              <a:buNone/>
            </a:pPr>
            <a:r>
              <a:rPr lang="en-US" sz="1400" dirty="0">
                <a:solidFill>
                  <a:srgbClr val="E0E4E6"/>
                </a:solidFill>
                <a:latin typeface="Barlow" pitchFamily="34" charset="0"/>
                <a:ea typeface="Barlow" pitchFamily="34" charset="-122"/>
                <a:cs typeface="Barlow" pitchFamily="34" charset="-120"/>
              </a:rPr>
              <a:t>Je bent bang voor wat er gaat gebeuren. Je durft niet meer te lachen of iets te zeggen uit angst om het volgende slachtoffer te worden. Maar dat is juist wat pesters willen, zij willen dat jij niks zegt zodat zij door kunnen blijven gaan.</a:t>
            </a:r>
            <a:endParaRPr lang="en-US" sz="1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790813" y="812125"/>
            <a:ext cx="9391174" cy="1255157"/>
          </a:xfrm>
          <a:prstGeom prst="rect">
            <a:avLst/>
          </a:prstGeom>
          <a:noFill/>
          <a:ln/>
        </p:spPr>
        <p:txBody>
          <a:bodyPr wrap="square" lIns="0" tIns="0" rIns="0" bIns="0" rtlCol="0" anchor="t"/>
          <a:lstStyle/>
          <a:p>
            <a:pPr indent="0" marL="0">
              <a:lnSpc>
                <a:spcPts val="4900"/>
              </a:lnSpc>
              <a:buNone/>
            </a:pPr>
            <a:r>
              <a:rPr lang="en-US" sz="3950" b="1" dirty="0">
                <a:solidFill>
                  <a:srgbClr val="F0FCFF"/>
                </a:solidFill>
                <a:latin typeface="Spline Sans" pitchFamily="34" charset="0"/>
                <a:ea typeface="Spline Sans" pitchFamily="34" charset="-122"/>
                <a:cs typeface="Spline Sans" pitchFamily="34" charset="-120"/>
              </a:rPr>
              <a:t>Kleine daden kunnen een groot verschil maken</a:t>
            </a:r>
            <a:endParaRPr lang="en-US" sz="3950" dirty="0"/>
          </a:p>
        </p:txBody>
      </p:sp>
      <p:sp>
        <p:nvSpPr>
          <p:cNvPr id="4" name="Shape 1"/>
          <p:cNvSpPr/>
          <p:nvPr/>
        </p:nvSpPr>
        <p:spPr>
          <a:xfrm>
            <a:off x="790813" y="2406134"/>
            <a:ext cx="4582716" cy="2392680"/>
          </a:xfrm>
          <a:prstGeom prst="roundRect">
            <a:avLst>
              <a:gd name="adj" fmla="val 14166"/>
            </a:avLst>
          </a:prstGeom>
          <a:solidFill>
            <a:srgbClr val="0A081B"/>
          </a:solidFill>
          <a:ln w="22860">
            <a:solidFill>
              <a:srgbClr val="16FFBB"/>
            </a:solidFill>
            <a:prstDash val="solid"/>
          </a:ln>
        </p:spPr>
      </p:sp>
      <p:sp>
        <p:nvSpPr>
          <p:cNvPr id="5" name="Text 2"/>
          <p:cNvSpPr/>
          <p:nvPr/>
        </p:nvSpPr>
        <p:spPr>
          <a:xfrm>
            <a:off x="1039535" y="2654856"/>
            <a:ext cx="2550914" cy="313849"/>
          </a:xfrm>
          <a:prstGeom prst="rect">
            <a:avLst/>
          </a:prstGeom>
          <a:noFill/>
          <a:ln/>
        </p:spPr>
        <p:txBody>
          <a:bodyPr wrap="none" lIns="0" tIns="0" rIns="0" bIns="0" rtlCol="0" anchor="t"/>
          <a:lstStyle/>
          <a:p>
            <a:pPr indent="0" marL="0">
              <a:lnSpc>
                <a:spcPts val="2450"/>
              </a:lnSpc>
              <a:buNone/>
            </a:pPr>
            <a:r>
              <a:rPr lang="en-US" sz="1950" b="1" dirty="0">
                <a:solidFill>
                  <a:srgbClr val="E0E4E6"/>
                </a:solidFill>
                <a:latin typeface="Spline Sans" pitchFamily="34" charset="0"/>
                <a:ea typeface="Spline Sans" pitchFamily="34" charset="-122"/>
                <a:cs typeface="Spline Sans" pitchFamily="34" charset="-120"/>
              </a:rPr>
              <a:t>Een vriendelijk woord</a:t>
            </a:r>
            <a:endParaRPr lang="en-US" sz="1950" dirty="0"/>
          </a:p>
        </p:txBody>
      </p:sp>
      <p:sp>
        <p:nvSpPr>
          <p:cNvPr id="6" name="Text 3"/>
          <p:cNvSpPr/>
          <p:nvPr/>
        </p:nvSpPr>
        <p:spPr>
          <a:xfrm>
            <a:off x="1039535" y="3104198"/>
            <a:ext cx="4085273" cy="1084421"/>
          </a:xfrm>
          <a:prstGeom prst="rect">
            <a:avLst/>
          </a:prstGeom>
          <a:noFill/>
          <a:ln/>
        </p:spPr>
        <p:txBody>
          <a:bodyPr wrap="square" lIns="0" tIns="0" rIns="0" bIns="0" rtlCol="0" anchor="t"/>
          <a:lstStyle/>
          <a:p>
            <a:pPr indent="0" marL="0">
              <a:lnSpc>
                <a:spcPts val="2800"/>
              </a:lnSpc>
              <a:buNone/>
            </a:pPr>
            <a:r>
              <a:rPr lang="en-US" sz="1750" dirty="0">
                <a:solidFill>
                  <a:srgbClr val="E0E4E6"/>
                </a:solidFill>
                <a:latin typeface="Barlow" pitchFamily="34" charset="0"/>
                <a:ea typeface="Barlow" pitchFamily="34" charset="-122"/>
                <a:cs typeface="Barlow" pitchFamily="34" charset="-120"/>
              </a:rPr>
              <a:t>Een complimentje zeggen kan iemands dag maken. Laat iemand weten dat je hun inzet of hun kleding leuk vindt.</a:t>
            </a:r>
            <a:endParaRPr lang="en-US" sz="1750" dirty="0"/>
          </a:p>
        </p:txBody>
      </p:sp>
      <p:sp>
        <p:nvSpPr>
          <p:cNvPr id="7" name="Shape 4"/>
          <p:cNvSpPr/>
          <p:nvPr/>
        </p:nvSpPr>
        <p:spPr>
          <a:xfrm>
            <a:off x="5599390" y="2406134"/>
            <a:ext cx="4582716" cy="2392680"/>
          </a:xfrm>
          <a:prstGeom prst="roundRect">
            <a:avLst>
              <a:gd name="adj" fmla="val 14166"/>
            </a:avLst>
          </a:prstGeom>
          <a:solidFill>
            <a:srgbClr val="0A081B"/>
          </a:solidFill>
          <a:ln w="22860">
            <a:solidFill>
              <a:srgbClr val="29DDDA"/>
            </a:solidFill>
            <a:prstDash val="solid"/>
          </a:ln>
        </p:spPr>
      </p:sp>
      <p:sp>
        <p:nvSpPr>
          <p:cNvPr id="8" name="Text 5"/>
          <p:cNvSpPr/>
          <p:nvPr/>
        </p:nvSpPr>
        <p:spPr>
          <a:xfrm>
            <a:off x="5848112" y="2654856"/>
            <a:ext cx="2510671" cy="313849"/>
          </a:xfrm>
          <a:prstGeom prst="rect">
            <a:avLst/>
          </a:prstGeom>
          <a:noFill/>
          <a:ln/>
        </p:spPr>
        <p:txBody>
          <a:bodyPr wrap="none" lIns="0" tIns="0" rIns="0" bIns="0" rtlCol="0" anchor="t"/>
          <a:lstStyle/>
          <a:p>
            <a:pPr indent="0" marL="0">
              <a:lnSpc>
                <a:spcPts val="2450"/>
              </a:lnSpc>
              <a:buNone/>
            </a:pPr>
            <a:r>
              <a:rPr lang="en-US" sz="1950" b="1" dirty="0">
                <a:solidFill>
                  <a:srgbClr val="E0E4E6"/>
                </a:solidFill>
                <a:latin typeface="Spline Sans" pitchFamily="34" charset="0"/>
                <a:ea typeface="Spline Sans" pitchFamily="34" charset="-122"/>
                <a:cs typeface="Spline Sans" pitchFamily="34" charset="-120"/>
              </a:rPr>
              <a:t>Hulp aanbieden</a:t>
            </a:r>
            <a:endParaRPr lang="en-US" sz="1950" dirty="0"/>
          </a:p>
        </p:txBody>
      </p:sp>
      <p:sp>
        <p:nvSpPr>
          <p:cNvPr id="9" name="Text 6"/>
          <p:cNvSpPr/>
          <p:nvPr/>
        </p:nvSpPr>
        <p:spPr>
          <a:xfrm>
            <a:off x="5848112" y="3104198"/>
            <a:ext cx="4085273" cy="1445895"/>
          </a:xfrm>
          <a:prstGeom prst="rect">
            <a:avLst/>
          </a:prstGeom>
          <a:noFill/>
          <a:ln/>
        </p:spPr>
        <p:txBody>
          <a:bodyPr wrap="square" lIns="0" tIns="0" rIns="0" bIns="0" rtlCol="0" anchor="t"/>
          <a:lstStyle/>
          <a:p>
            <a:pPr indent="0" marL="0">
              <a:lnSpc>
                <a:spcPts val="2800"/>
              </a:lnSpc>
              <a:buNone/>
            </a:pPr>
            <a:r>
              <a:rPr lang="en-US" sz="1750" dirty="0">
                <a:solidFill>
                  <a:srgbClr val="E0E4E6"/>
                </a:solidFill>
                <a:latin typeface="Barlow" pitchFamily="34" charset="0"/>
                <a:ea typeface="Barlow" pitchFamily="34" charset="-122"/>
                <a:cs typeface="Barlow" pitchFamily="34" charset="-120"/>
              </a:rPr>
              <a:t>Als je ziet dat iemand moeite heeft met iets, bied dan hulp aan. Dit kan een simpele taak zijn, zoals een boek dragen of iemand de weg wijzen.</a:t>
            </a:r>
            <a:endParaRPr lang="en-US" sz="1750" dirty="0"/>
          </a:p>
        </p:txBody>
      </p:sp>
      <p:sp>
        <p:nvSpPr>
          <p:cNvPr id="10" name="Shape 7"/>
          <p:cNvSpPr/>
          <p:nvPr/>
        </p:nvSpPr>
        <p:spPr>
          <a:xfrm>
            <a:off x="790813" y="5024676"/>
            <a:ext cx="4582716" cy="2392680"/>
          </a:xfrm>
          <a:prstGeom prst="roundRect">
            <a:avLst>
              <a:gd name="adj" fmla="val 14166"/>
            </a:avLst>
          </a:prstGeom>
          <a:solidFill>
            <a:srgbClr val="0A081B"/>
          </a:solidFill>
          <a:ln w="22860">
            <a:solidFill>
              <a:srgbClr val="37A7E7"/>
            </a:solidFill>
            <a:prstDash val="solid"/>
          </a:ln>
        </p:spPr>
      </p:sp>
      <p:sp>
        <p:nvSpPr>
          <p:cNvPr id="11" name="Text 8"/>
          <p:cNvSpPr/>
          <p:nvPr/>
        </p:nvSpPr>
        <p:spPr>
          <a:xfrm>
            <a:off x="1039535" y="5273397"/>
            <a:ext cx="2510671" cy="313849"/>
          </a:xfrm>
          <a:prstGeom prst="rect">
            <a:avLst/>
          </a:prstGeom>
          <a:noFill/>
          <a:ln/>
        </p:spPr>
        <p:txBody>
          <a:bodyPr wrap="none" lIns="0" tIns="0" rIns="0" bIns="0" rtlCol="0" anchor="t"/>
          <a:lstStyle/>
          <a:p>
            <a:pPr indent="0" marL="0">
              <a:lnSpc>
                <a:spcPts val="2450"/>
              </a:lnSpc>
              <a:buNone/>
            </a:pPr>
            <a:r>
              <a:rPr lang="en-US" sz="1950" b="1" dirty="0">
                <a:solidFill>
                  <a:srgbClr val="E0E4E6"/>
                </a:solidFill>
                <a:latin typeface="Spline Sans" pitchFamily="34" charset="0"/>
                <a:ea typeface="Spline Sans" pitchFamily="34" charset="-122"/>
                <a:cs typeface="Spline Sans" pitchFamily="34" charset="-120"/>
              </a:rPr>
              <a:t>Samen iets doen</a:t>
            </a:r>
            <a:endParaRPr lang="en-US" sz="1950" dirty="0"/>
          </a:p>
        </p:txBody>
      </p:sp>
      <p:sp>
        <p:nvSpPr>
          <p:cNvPr id="12" name="Text 9"/>
          <p:cNvSpPr/>
          <p:nvPr/>
        </p:nvSpPr>
        <p:spPr>
          <a:xfrm>
            <a:off x="1039535" y="5722739"/>
            <a:ext cx="4085273" cy="1445895"/>
          </a:xfrm>
          <a:prstGeom prst="rect">
            <a:avLst/>
          </a:prstGeom>
          <a:noFill/>
          <a:ln/>
        </p:spPr>
        <p:txBody>
          <a:bodyPr wrap="square" lIns="0" tIns="0" rIns="0" bIns="0" rtlCol="0" anchor="t"/>
          <a:lstStyle/>
          <a:p>
            <a:pPr indent="0" marL="0">
              <a:lnSpc>
                <a:spcPts val="2800"/>
              </a:lnSpc>
              <a:buNone/>
            </a:pPr>
            <a:r>
              <a:rPr lang="en-US" sz="1750" dirty="0">
                <a:solidFill>
                  <a:srgbClr val="E0E4E6"/>
                </a:solidFill>
                <a:latin typeface="Barlow" pitchFamily="34" charset="0"/>
                <a:ea typeface="Barlow" pitchFamily="34" charset="-122"/>
                <a:cs typeface="Barlow" pitchFamily="34" charset="-120"/>
              </a:rPr>
              <a:t>Maak tijd voor plezier met je klasgenoten. Doe een game tijdens de pauze of werk samen aan een project. Dit versterkt de band en bevordert positiviteit.</a:t>
            </a:r>
            <a:endParaRPr lang="en-US" sz="1750" dirty="0"/>
          </a:p>
        </p:txBody>
      </p:sp>
      <p:sp>
        <p:nvSpPr>
          <p:cNvPr id="13" name="Shape 10"/>
          <p:cNvSpPr/>
          <p:nvPr/>
        </p:nvSpPr>
        <p:spPr>
          <a:xfrm>
            <a:off x="5599390" y="5024676"/>
            <a:ext cx="4582716" cy="2392680"/>
          </a:xfrm>
          <a:prstGeom prst="roundRect">
            <a:avLst>
              <a:gd name="adj" fmla="val 14166"/>
            </a:avLst>
          </a:prstGeom>
          <a:solidFill>
            <a:srgbClr val="0A081B"/>
          </a:solidFill>
          <a:ln w="22860">
            <a:solidFill>
              <a:srgbClr val="091231"/>
            </a:solidFill>
            <a:prstDash val="solid"/>
          </a:ln>
        </p:spPr>
      </p:sp>
      <p:sp>
        <p:nvSpPr>
          <p:cNvPr id="14" name="Text 11"/>
          <p:cNvSpPr/>
          <p:nvPr/>
        </p:nvSpPr>
        <p:spPr>
          <a:xfrm>
            <a:off x="5848112" y="5273397"/>
            <a:ext cx="2510671" cy="313849"/>
          </a:xfrm>
          <a:prstGeom prst="rect">
            <a:avLst/>
          </a:prstGeom>
          <a:noFill/>
          <a:ln/>
        </p:spPr>
        <p:txBody>
          <a:bodyPr wrap="none" lIns="0" tIns="0" rIns="0" bIns="0" rtlCol="0" anchor="t"/>
          <a:lstStyle/>
          <a:p>
            <a:pPr indent="0" marL="0">
              <a:lnSpc>
                <a:spcPts val="2450"/>
              </a:lnSpc>
              <a:buNone/>
            </a:pPr>
            <a:r>
              <a:rPr lang="en-US" sz="1950" b="1" dirty="0">
                <a:solidFill>
                  <a:srgbClr val="E0E4E6"/>
                </a:solidFill>
                <a:latin typeface="Spline Sans" pitchFamily="34" charset="0"/>
                <a:ea typeface="Spline Sans" pitchFamily="34" charset="-122"/>
                <a:cs typeface="Spline Sans" pitchFamily="34" charset="-120"/>
              </a:rPr>
              <a:t>Roddels vermijden</a:t>
            </a:r>
            <a:endParaRPr lang="en-US" sz="1950" dirty="0"/>
          </a:p>
        </p:txBody>
      </p:sp>
      <p:sp>
        <p:nvSpPr>
          <p:cNvPr id="15" name="Text 12"/>
          <p:cNvSpPr/>
          <p:nvPr/>
        </p:nvSpPr>
        <p:spPr>
          <a:xfrm>
            <a:off x="5848112" y="5722739"/>
            <a:ext cx="4085273" cy="1445895"/>
          </a:xfrm>
          <a:prstGeom prst="rect">
            <a:avLst/>
          </a:prstGeom>
          <a:noFill/>
          <a:ln/>
        </p:spPr>
        <p:txBody>
          <a:bodyPr wrap="square" lIns="0" tIns="0" rIns="0" bIns="0" rtlCol="0" anchor="t"/>
          <a:lstStyle/>
          <a:p>
            <a:pPr indent="0" marL="0">
              <a:lnSpc>
                <a:spcPts val="2800"/>
              </a:lnSpc>
              <a:buNone/>
            </a:pPr>
            <a:r>
              <a:rPr lang="en-US" sz="1750" dirty="0">
                <a:solidFill>
                  <a:srgbClr val="E0E4E6"/>
                </a:solidFill>
                <a:latin typeface="Barlow" pitchFamily="34" charset="0"/>
                <a:ea typeface="Barlow" pitchFamily="34" charset="-122"/>
                <a:cs typeface="Barlow" pitchFamily="34" charset="-120"/>
              </a:rPr>
              <a:t>Roddelen kan veel schade aanrichten. Kies ervoor om positief te praten over anderen en steun te bieden in plaats van te roddelen.</a:t>
            </a:r>
            <a:endParaRPr lang="en-US" sz="17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64037" y="1995726"/>
            <a:ext cx="7415927" cy="1892618"/>
          </a:xfrm>
          <a:prstGeom prst="rect">
            <a:avLst/>
          </a:prstGeom>
          <a:noFill/>
          <a:ln/>
        </p:spPr>
        <p:txBody>
          <a:bodyPr wrap="square" lIns="0" tIns="0" rIns="0" bIns="0" rtlCol="0" anchor="t"/>
          <a:lstStyle/>
          <a:p>
            <a:pPr indent="0" marL="0">
              <a:lnSpc>
                <a:spcPts val="7450"/>
              </a:lnSpc>
              <a:buNone/>
            </a:pPr>
            <a:r>
              <a:rPr lang="en-US" sz="5950" b="1" dirty="0">
                <a:solidFill>
                  <a:srgbClr val="F0FCFF"/>
                </a:solidFill>
                <a:latin typeface="Spline Sans" pitchFamily="34" charset="0"/>
                <a:ea typeface="Spline Sans" pitchFamily="34" charset="-122"/>
                <a:cs typeface="Spline Sans" pitchFamily="34" charset="-120"/>
              </a:rPr>
              <a:t>Conclusie: Een fijne klas begint bij jezelf</a:t>
            </a:r>
            <a:endParaRPr lang="en-US" sz="5950" dirty="0"/>
          </a:p>
        </p:txBody>
      </p:sp>
      <p:sp>
        <p:nvSpPr>
          <p:cNvPr id="4" name="Text 1"/>
          <p:cNvSpPr/>
          <p:nvPr/>
        </p:nvSpPr>
        <p:spPr>
          <a:xfrm>
            <a:off x="864037" y="4258628"/>
            <a:ext cx="7415927" cy="1975247"/>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Pesten is niet stoer. Het toont kwetsbaarheid van de pester want iemand die echt stoer is pest niet en accepteert iedereen zoals ze zijn. Als je pesten ziet en er niks van zegt en het nergens meldt dan geef jij stilzwijgende de pestende groep toestemming om te blijven pesten - Wie zwijgt, stemt toe! We zwijgen niet langer.</a:t>
            </a:r>
            <a:endParaRPr lang="en-US" sz="19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64037" y="2657832"/>
            <a:ext cx="5486400" cy="685800"/>
          </a:xfrm>
          <a:prstGeom prst="rect">
            <a:avLst/>
          </a:prstGeom>
          <a:noFill/>
          <a:ln/>
        </p:spPr>
        <p:txBody>
          <a:bodyPr wrap="none" lIns="0" tIns="0" rIns="0" bIns="0" rtlCol="0" anchor="t"/>
          <a:lstStyle/>
          <a:p>
            <a:pPr indent="0" marL="0">
              <a:lnSpc>
                <a:spcPts val="5400"/>
              </a:lnSpc>
              <a:buNone/>
            </a:pPr>
            <a:r>
              <a:rPr lang="en-US" sz="4300" b="1" dirty="0">
                <a:solidFill>
                  <a:srgbClr val="F0FCFF"/>
                </a:solidFill>
                <a:latin typeface="Spline Sans" pitchFamily="34" charset="0"/>
                <a:ea typeface="Spline Sans" pitchFamily="34" charset="-122"/>
                <a:cs typeface="Spline Sans" pitchFamily="34" charset="-120"/>
              </a:rPr>
              <a:t>Vragen en afsluiting</a:t>
            </a:r>
            <a:endParaRPr lang="en-US" sz="4300" dirty="0"/>
          </a:p>
        </p:txBody>
      </p:sp>
      <p:sp>
        <p:nvSpPr>
          <p:cNvPr id="4" name="Text 1"/>
          <p:cNvSpPr/>
          <p:nvPr/>
        </p:nvSpPr>
        <p:spPr>
          <a:xfrm>
            <a:off x="864037" y="3713917"/>
            <a:ext cx="7415927" cy="790099"/>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Heb je nog vragen? Weet je wat je kunt doen tegen pesten? Zie alle tips &amp; informatie op www.stoppestennu.nl</a:t>
            </a:r>
            <a:endParaRPr lang="en-US" sz="1900" dirty="0"/>
          </a:p>
        </p:txBody>
      </p:sp>
      <p:sp>
        <p:nvSpPr>
          <p:cNvPr id="5" name="Text 2"/>
          <p:cNvSpPr/>
          <p:nvPr/>
        </p:nvSpPr>
        <p:spPr>
          <a:xfrm>
            <a:off x="864037" y="4781669"/>
            <a:ext cx="7415927" cy="790099"/>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Pesten is niet oké. We willen allemaal een fijne klas. Laat ons samen zorgen voor een veilige omgeving.</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64037" y="1424107"/>
            <a:ext cx="8557498" cy="685800"/>
          </a:xfrm>
          <a:prstGeom prst="rect">
            <a:avLst/>
          </a:prstGeom>
          <a:noFill/>
          <a:ln/>
        </p:spPr>
        <p:txBody>
          <a:bodyPr wrap="none" lIns="0" tIns="0" rIns="0" bIns="0" rtlCol="0" anchor="t"/>
          <a:lstStyle/>
          <a:p>
            <a:pPr indent="0" marL="0">
              <a:lnSpc>
                <a:spcPts val="5400"/>
              </a:lnSpc>
              <a:buNone/>
            </a:pPr>
            <a:r>
              <a:rPr lang="en-US" sz="4300" b="1" dirty="0">
                <a:solidFill>
                  <a:srgbClr val="F0FCFF"/>
                </a:solidFill>
                <a:latin typeface="Spline Sans" pitchFamily="34" charset="0"/>
                <a:ea typeface="Spline Sans" pitchFamily="34" charset="-122"/>
                <a:cs typeface="Spline Sans" pitchFamily="34" charset="-120"/>
              </a:rPr>
              <a:t>Verschillende vormen van pesten</a:t>
            </a:r>
            <a:endParaRPr lang="en-US" sz="4300" dirty="0"/>
          </a:p>
        </p:txBody>
      </p:sp>
      <p:pic>
        <p:nvPicPr>
          <p:cNvPr id="3" name="Image 0" descr="preencoded.png">    </p:cNvPr>
          <p:cNvPicPr>
            <a:picLocks noChangeAspect="1"/>
          </p:cNvPicPr>
          <p:nvPr/>
        </p:nvPicPr>
        <p:blipFill>
          <a:blip r:embed="rId1"/>
          <a:stretch>
            <a:fillRect/>
          </a:stretch>
        </p:blipFill>
        <p:spPr>
          <a:xfrm>
            <a:off x="864037" y="2603659"/>
            <a:ext cx="2947868" cy="1821894"/>
          </a:xfrm>
          <a:prstGeom prst="rect">
            <a:avLst/>
          </a:prstGeom>
        </p:spPr>
      </p:pic>
      <p:sp>
        <p:nvSpPr>
          <p:cNvPr id="4" name="Text 1"/>
          <p:cNvSpPr/>
          <p:nvPr/>
        </p:nvSpPr>
        <p:spPr>
          <a:xfrm>
            <a:off x="864037" y="4734163"/>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Fysiek pesten</a:t>
            </a:r>
            <a:endParaRPr lang="en-US" sz="2150" dirty="0"/>
          </a:p>
        </p:txBody>
      </p:sp>
      <p:sp>
        <p:nvSpPr>
          <p:cNvPr id="5" name="Text 2"/>
          <p:cNvSpPr/>
          <p:nvPr/>
        </p:nvSpPr>
        <p:spPr>
          <a:xfrm>
            <a:off x="864037" y="5225177"/>
            <a:ext cx="2947868" cy="158019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Duwen, schoppen, slaan, spullen afpakken, dit zijn allemaal voorbeelden van fysiek pesten.</a:t>
            </a:r>
            <a:endParaRPr lang="en-US" sz="1900" dirty="0"/>
          </a:p>
        </p:txBody>
      </p:sp>
      <p:pic>
        <p:nvPicPr>
          <p:cNvPr id="6" name="Image 1" descr="preencoded.png">    </p:cNvPr>
          <p:cNvPicPr>
            <a:picLocks noChangeAspect="1"/>
          </p:cNvPicPr>
          <p:nvPr/>
        </p:nvPicPr>
        <p:blipFill>
          <a:blip r:embed="rId2"/>
          <a:stretch>
            <a:fillRect/>
          </a:stretch>
        </p:blipFill>
        <p:spPr>
          <a:xfrm>
            <a:off x="4182189" y="2603659"/>
            <a:ext cx="2947868" cy="1821894"/>
          </a:xfrm>
          <a:prstGeom prst="rect">
            <a:avLst/>
          </a:prstGeom>
        </p:spPr>
      </p:pic>
      <p:sp>
        <p:nvSpPr>
          <p:cNvPr id="7" name="Text 3"/>
          <p:cNvSpPr/>
          <p:nvPr/>
        </p:nvSpPr>
        <p:spPr>
          <a:xfrm>
            <a:off x="4182189" y="4734163"/>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Psychisch pesten</a:t>
            </a:r>
            <a:endParaRPr lang="en-US" sz="2150" dirty="0"/>
          </a:p>
        </p:txBody>
      </p:sp>
      <p:sp>
        <p:nvSpPr>
          <p:cNvPr id="8" name="Text 4"/>
          <p:cNvSpPr/>
          <p:nvPr/>
        </p:nvSpPr>
        <p:spPr>
          <a:xfrm>
            <a:off x="4182189" y="5225177"/>
            <a:ext cx="2947868" cy="158019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Roddelen, beledigen, uitschelden, vernederen en bedreigen zijn vormen van psychisch pesten.</a:t>
            </a:r>
            <a:endParaRPr lang="en-US" sz="1900" dirty="0"/>
          </a:p>
        </p:txBody>
      </p:sp>
      <p:pic>
        <p:nvPicPr>
          <p:cNvPr id="9" name="Image 2" descr="preencoded.png">    </p:cNvPr>
          <p:cNvPicPr>
            <a:picLocks noChangeAspect="1"/>
          </p:cNvPicPr>
          <p:nvPr/>
        </p:nvPicPr>
        <p:blipFill>
          <a:blip r:embed="rId3"/>
          <a:stretch>
            <a:fillRect/>
          </a:stretch>
        </p:blipFill>
        <p:spPr>
          <a:xfrm>
            <a:off x="7500342" y="2603659"/>
            <a:ext cx="2947868" cy="1821894"/>
          </a:xfrm>
          <a:prstGeom prst="rect">
            <a:avLst/>
          </a:prstGeom>
        </p:spPr>
      </p:pic>
      <p:sp>
        <p:nvSpPr>
          <p:cNvPr id="10" name="Text 5"/>
          <p:cNvSpPr/>
          <p:nvPr/>
        </p:nvSpPr>
        <p:spPr>
          <a:xfrm>
            <a:off x="7500342" y="4734163"/>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Sociaal pesten</a:t>
            </a:r>
            <a:endParaRPr lang="en-US" sz="2150" dirty="0"/>
          </a:p>
        </p:txBody>
      </p:sp>
      <p:sp>
        <p:nvSpPr>
          <p:cNvPr id="11" name="Text 6"/>
          <p:cNvSpPr/>
          <p:nvPr/>
        </p:nvSpPr>
        <p:spPr>
          <a:xfrm>
            <a:off x="7500342" y="5225177"/>
            <a:ext cx="2947868" cy="158019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Iemand buitensluiten, negeren, roddelen en vals spelen zijn voorbeelden van sociaal pesten.</a:t>
            </a:r>
            <a:endParaRPr lang="en-US" sz="1900" dirty="0"/>
          </a:p>
        </p:txBody>
      </p:sp>
      <p:pic>
        <p:nvPicPr>
          <p:cNvPr id="12" name="Image 3" descr="preencoded.png">    </p:cNvPr>
          <p:cNvPicPr>
            <a:picLocks noChangeAspect="1"/>
          </p:cNvPicPr>
          <p:nvPr/>
        </p:nvPicPr>
        <p:blipFill>
          <a:blip r:embed="rId4"/>
          <a:stretch>
            <a:fillRect/>
          </a:stretch>
        </p:blipFill>
        <p:spPr>
          <a:xfrm>
            <a:off x="10818495" y="2603659"/>
            <a:ext cx="2947868" cy="1821894"/>
          </a:xfrm>
          <a:prstGeom prst="rect">
            <a:avLst/>
          </a:prstGeom>
        </p:spPr>
      </p:pic>
      <p:sp>
        <p:nvSpPr>
          <p:cNvPr id="13" name="Text 7"/>
          <p:cNvSpPr/>
          <p:nvPr/>
        </p:nvSpPr>
        <p:spPr>
          <a:xfrm>
            <a:off x="10818495" y="4734163"/>
            <a:ext cx="2743200"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Cyberpesten</a:t>
            </a:r>
            <a:endParaRPr lang="en-US" sz="2150" dirty="0"/>
          </a:p>
        </p:txBody>
      </p:sp>
      <p:sp>
        <p:nvSpPr>
          <p:cNvPr id="14" name="Text 8"/>
          <p:cNvSpPr/>
          <p:nvPr/>
        </p:nvSpPr>
        <p:spPr>
          <a:xfrm>
            <a:off x="10818495" y="5225177"/>
            <a:ext cx="2947868" cy="1580198"/>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Via social media iemand bedreigen, beledigen of vernederen is een vorm van cyberpesten.</a:t>
            </a:r>
            <a:endParaRPr lang="en-US" sz="1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31281"/>
          </a:xfrm>
          <a:prstGeom prst="rect">
            <a:avLst/>
          </a:prstGeom>
        </p:spPr>
      </p:pic>
      <p:sp>
        <p:nvSpPr>
          <p:cNvPr id="3" name="Text 0"/>
          <p:cNvSpPr/>
          <p:nvPr/>
        </p:nvSpPr>
        <p:spPr>
          <a:xfrm>
            <a:off x="736759" y="3210163"/>
            <a:ext cx="7684532" cy="584716"/>
          </a:xfrm>
          <a:prstGeom prst="rect">
            <a:avLst/>
          </a:prstGeom>
          <a:noFill/>
          <a:ln/>
        </p:spPr>
        <p:txBody>
          <a:bodyPr wrap="none" lIns="0" tIns="0" rIns="0" bIns="0" rtlCol="0" anchor="t"/>
          <a:lstStyle/>
          <a:p>
            <a:pPr indent="0" marL="0">
              <a:lnSpc>
                <a:spcPts val="4600"/>
              </a:lnSpc>
              <a:buNone/>
            </a:pPr>
            <a:r>
              <a:rPr lang="en-US" sz="3650" b="1" dirty="0">
                <a:solidFill>
                  <a:srgbClr val="F0FCFF"/>
                </a:solidFill>
                <a:latin typeface="Spline Sans" pitchFamily="34" charset="0"/>
                <a:ea typeface="Spline Sans" pitchFamily="34" charset="-122"/>
                <a:cs typeface="Spline Sans" pitchFamily="34" charset="-120"/>
              </a:rPr>
              <a:t>Waarom pesten sommige mensen?</a:t>
            </a:r>
            <a:endParaRPr lang="en-US" sz="3650" dirty="0"/>
          </a:p>
        </p:txBody>
      </p:sp>
      <p:sp>
        <p:nvSpPr>
          <p:cNvPr id="4" name="Shape 1"/>
          <p:cNvSpPr/>
          <p:nvPr/>
        </p:nvSpPr>
        <p:spPr>
          <a:xfrm>
            <a:off x="736759" y="4347448"/>
            <a:ext cx="473631" cy="473631"/>
          </a:xfrm>
          <a:prstGeom prst="roundRect">
            <a:avLst>
              <a:gd name="adj" fmla="val 66669"/>
            </a:avLst>
          </a:prstGeom>
          <a:solidFill>
            <a:srgbClr val="0A081B"/>
          </a:solidFill>
          <a:ln w="22860">
            <a:solidFill>
              <a:srgbClr val="16FFBB"/>
            </a:solidFill>
            <a:prstDash val="solid"/>
          </a:ln>
        </p:spPr>
      </p:sp>
      <p:sp>
        <p:nvSpPr>
          <p:cNvPr id="5" name="Text 2"/>
          <p:cNvSpPr/>
          <p:nvPr/>
        </p:nvSpPr>
        <p:spPr>
          <a:xfrm>
            <a:off x="912852" y="4443889"/>
            <a:ext cx="121444" cy="280630"/>
          </a:xfrm>
          <a:prstGeom prst="rect">
            <a:avLst/>
          </a:prstGeom>
          <a:noFill/>
          <a:ln/>
        </p:spPr>
        <p:txBody>
          <a:bodyPr wrap="none" lIns="0" tIns="0" rIns="0" bIns="0" rtlCol="0" anchor="t"/>
          <a:lstStyle/>
          <a:p>
            <a:pPr algn="ctr" indent="0" marL="0">
              <a:lnSpc>
                <a:spcPts val="2200"/>
              </a:lnSpc>
              <a:buNone/>
            </a:pPr>
            <a:r>
              <a:rPr lang="en-US" sz="2200" b="1" dirty="0">
                <a:solidFill>
                  <a:srgbClr val="E0E4E6"/>
                </a:solidFill>
                <a:latin typeface="Spline Sans" pitchFamily="34" charset="0"/>
                <a:ea typeface="Spline Sans" pitchFamily="34" charset="-122"/>
                <a:cs typeface="Spline Sans" pitchFamily="34" charset="-120"/>
              </a:rPr>
              <a:t>1</a:t>
            </a:r>
            <a:endParaRPr lang="en-US" sz="2200" dirty="0"/>
          </a:p>
        </p:txBody>
      </p:sp>
      <p:sp>
        <p:nvSpPr>
          <p:cNvPr id="6" name="Text 3"/>
          <p:cNvSpPr/>
          <p:nvPr/>
        </p:nvSpPr>
        <p:spPr>
          <a:xfrm>
            <a:off x="1420892" y="4347448"/>
            <a:ext cx="2338983" cy="292418"/>
          </a:xfrm>
          <a:prstGeom prst="rect">
            <a:avLst/>
          </a:prstGeom>
          <a:noFill/>
          <a:ln/>
        </p:spPr>
        <p:txBody>
          <a:bodyPr wrap="none" lIns="0" tIns="0" rIns="0" bIns="0" rtlCol="0" anchor="t"/>
          <a:lstStyle/>
          <a:p>
            <a:pPr indent="0" marL="0">
              <a:lnSpc>
                <a:spcPts val="2300"/>
              </a:lnSpc>
              <a:buNone/>
            </a:pPr>
            <a:r>
              <a:rPr lang="en-US" sz="1800" b="1" dirty="0">
                <a:solidFill>
                  <a:srgbClr val="E0E4E6"/>
                </a:solidFill>
                <a:latin typeface="Spline Sans" pitchFamily="34" charset="0"/>
                <a:ea typeface="Spline Sans" pitchFamily="34" charset="-122"/>
                <a:cs typeface="Spline Sans" pitchFamily="34" charset="-120"/>
              </a:rPr>
              <a:t>Onzekerheid</a:t>
            </a:r>
            <a:endParaRPr lang="en-US" sz="1800" dirty="0"/>
          </a:p>
        </p:txBody>
      </p:sp>
      <p:sp>
        <p:nvSpPr>
          <p:cNvPr id="7" name="Text 4"/>
          <p:cNvSpPr/>
          <p:nvPr/>
        </p:nvSpPr>
        <p:spPr>
          <a:xfrm>
            <a:off x="1420892" y="4766072"/>
            <a:ext cx="5789057" cy="1010126"/>
          </a:xfrm>
          <a:prstGeom prst="rect">
            <a:avLst/>
          </a:prstGeom>
          <a:noFill/>
          <a:ln/>
        </p:spPr>
        <p:txBody>
          <a:bodyPr wrap="squar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Sommige mensen pesten omdat ze zich onzeker voelen. Ze proberen hun eigen onzekerheid te verbergen door anderen te kleineren.</a:t>
            </a:r>
            <a:endParaRPr lang="en-US" sz="1650" dirty="0"/>
          </a:p>
        </p:txBody>
      </p:sp>
      <p:sp>
        <p:nvSpPr>
          <p:cNvPr id="8" name="Shape 5"/>
          <p:cNvSpPr/>
          <p:nvPr/>
        </p:nvSpPr>
        <p:spPr>
          <a:xfrm>
            <a:off x="7420451" y="4347448"/>
            <a:ext cx="473631" cy="473631"/>
          </a:xfrm>
          <a:prstGeom prst="roundRect">
            <a:avLst>
              <a:gd name="adj" fmla="val 66669"/>
            </a:avLst>
          </a:prstGeom>
          <a:solidFill>
            <a:srgbClr val="0A081B"/>
          </a:solidFill>
          <a:ln w="22860">
            <a:solidFill>
              <a:srgbClr val="29DDDA"/>
            </a:solidFill>
            <a:prstDash val="solid"/>
          </a:ln>
        </p:spPr>
      </p:sp>
      <p:sp>
        <p:nvSpPr>
          <p:cNvPr id="9" name="Text 6"/>
          <p:cNvSpPr/>
          <p:nvPr/>
        </p:nvSpPr>
        <p:spPr>
          <a:xfrm>
            <a:off x="7579162" y="4443889"/>
            <a:ext cx="156091" cy="280630"/>
          </a:xfrm>
          <a:prstGeom prst="rect">
            <a:avLst/>
          </a:prstGeom>
          <a:noFill/>
          <a:ln/>
        </p:spPr>
        <p:txBody>
          <a:bodyPr wrap="none" lIns="0" tIns="0" rIns="0" bIns="0" rtlCol="0" anchor="t"/>
          <a:lstStyle/>
          <a:p>
            <a:pPr algn="ctr" indent="0" marL="0">
              <a:lnSpc>
                <a:spcPts val="2200"/>
              </a:lnSpc>
              <a:buNone/>
            </a:pPr>
            <a:r>
              <a:rPr lang="en-US" sz="2200" b="1" dirty="0">
                <a:solidFill>
                  <a:srgbClr val="E0E4E6"/>
                </a:solidFill>
                <a:latin typeface="Spline Sans" pitchFamily="34" charset="0"/>
                <a:ea typeface="Spline Sans" pitchFamily="34" charset="-122"/>
                <a:cs typeface="Spline Sans" pitchFamily="34" charset="-120"/>
              </a:rPr>
              <a:t>2</a:t>
            </a:r>
            <a:endParaRPr lang="en-US" sz="2200" dirty="0"/>
          </a:p>
        </p:txBody>
      </p:sp>
      <p:sp>
        <p:nvSpPr>
          <p:cNvPr id="10" name="Text 7"/>
          <p:cNvSpPr/>
          <p:nvPr/>
        </p:nvSpPr>
        <p:spPr>
          <a:xfrm>
            <a:off x="8104584" y="4347448"/>
            <a:ext cx="2338983" cy="292418"/>
          </a:xfrm>
          <a:prstGeom prst="rect">
            <a:avLst/>
          </a:prstGeom>
          <a:noFill/>
          <a:ln/>
        </p:spPr>
        <p:txBody>
          <a:bodyPr wrap="none" lIns="0" tIns="0" rIns="0" bIns="0" rtlCol="0" anchor="t"/>
          <a:lstStyle/>
          <a:p>
            <a:pPr indent="0" marL="0">
              <a:lnSpc>
                <a:spcPts val="2300"/>
              </a:lnSpc>
              <a:buNone/>
            </a:pPr>
            <a:r>
              <a:rPr lang="en-US" sz="1800" b="1" dirty="0">
                <a:solidFill>
                  <a:srgbClr val="E0E4E6"/>
                </a:solidFill>
                <a:latin typeface="Spline Sans" pitchFamily="34" charset="0"/>
                <a:ea typeface="Spline Sans" pitchFamily="34" charset="-122"/>
                <a:cs typeface="Spline Sans" pitchFamily="34" charset="-120"/>
              </a:rPr>
              <a:t>Controle</a:t>
            </a:r>
            <a:endParaRPr lang="en-US" sz="1800" dirty="0"/>
          </a:p>
        </p:txBody>
      </p:sp>
      <p:sp>
        <p:nvSpPr>
          <p:cNvPr id="11" name="Text 8"/>
          <p:cNvSpPr/>
          <p:nvPr/>
        </p:nvSpPr>
        <p:spPr>
          <a:xfrm>
            <a:off x="8104584" y="4766072"/>
            <a:ext cx="5789057" cy="1010126"/>
          </a:xfrm>
          <a:prstGeom prst="rect">
            <a:avLst/>
          </a:prstGeom>
          <a:noFill/>
          <a:ln/>
        </p:spPr>
        <p:txBody>
          <a:bodyPr wrap="squar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Anderen willen controle uitoefenen en macht hebben over anderen. Pesten geeft hen een gevoel van controle en superioriteit.</a:t>
            </a:r>
            <a:endParaRPr lang="en-US" sz="1650" dirty="0"/>
          </a:p>
        </p:txBody>
      </p:sp>
      <p:sp>
        <p:nvSpPr>
          <p:cNvPr id="12" name="Shape 9"/>
          <p:cNvSpPr/>
          <p:nvPr/>
        </p:nvSpPr>
        <p:spPr>
          <a:xfrm>
            <a:off x="736759" y="6223516"/>
            <a:ext cx="473631" cy="473631"/>
          </a:xfrm>
          <a:prstGeom prst="roundRect">
            <a:avLst>
              <a:gd name="adj" fmla="val 66669"/>
            </a:avLst>
          </a:prstGeom>
          <a:solidFill>
            <a:srgbClr val="0A081B"/>
          </a:solidFill>
          <a:ln w="22860">
            <a:solidFill>
              <a:srgbClr val="37A7E7"/>
            </a:solidFill>
            <a:prstDash val="solid"/>
          </a:ln>
        </p:spPr>
      </p:sp>
      <p:sp>
        <p:nvSpPr>
          <p:cNvPr id="13" name="Text 10"/>
          <p:cNvSpPr/>
          <p:nvPr/>
        </p:nvSpPr>
        <p:spPr>
          <a:xfrm>
            <a:off x="891302" y="6319957"/>
            <a:ext cx="164425" cy="280630"/>
          </a:xfrm>
          <a:prstGeom prst="rect">
            <a:avLst/>
          </a:prstGeom>
          <a:noFill/>
          <a:ln/>
        </p:spPr>
        <p:txBody>
          <a:bodyPr wrap="none" lIns="0" tIns="0" rIns="0" bIns="0" rtlCol="0" anchor="t"/>
          <a:lstStyle/>
          <a:p>
            <a:pPr algn="ctr" indent="0" marL="0">
              <a:lnSpc>
                <a:spcPts val="2200"/>
              </a:lnSpc>
              <a:buNone/>
            </a:pPr>
            <a:r>
              <a:rPr lang="en-US" sz="2200" b="1" dirty="0">
                <a:solidFill>
                  <a:srgbClr val="E0E4E6"/>
                </a:solidFill>
                <a:latin typeface="Spline Sans" pitchFamily="34" charset="0"/>
                <a:ea typeface="Spline Sans" pitchFamily="34" charset="-122"/>
                <a:cs typeface="Spline Sans" pitchFamily="34" charset="-120"/>
              </a:rPr>
              <a:t>3</a:t>
            </a:r>
            <a:endParaRPr lang="en-US" sz="2200" dirty="0"/>
          </a:p>
        </p:txBody>
      </p:sp>
      <p:sp>
        <p:nvSpPr>
          <p:cNvPr id="14" name="Text 11"/>
          <p:cNvSpPr/>
          <p:nvPr/>
        </p:nvSpPr>
        <p:spPr>
          <a:xfrm>
            <a:off x="1420892" y="6223516"/>
            <a:ext cx="2338983" cy="292418"/>
          </a:xfrm>
          <a:prstGeom prst="rect">
            <a:avLst/>
          </a:prstGeom>
          <a:noFill/>
          <a:ln/>
        </p:spPr>
        <p:txBody>
          <a:bodyPr wrap="none" lIns="0" tIns="0" rIns="0" bIns="0" rtlCol="0" anchor="t"/>
          <a:lstStyle/>
          <a:p>
            <a:pPr indent="0" marL="0">
              <a:lnSpc>
                <a:spcPts val="2300"/>
              </a:lnSpc>
              <a:buNone/>
            </a:pPr>
            <a:r>
              <a:rPr lang="en-US" sz="1800" b="1" dirty="0">
                <a:solidFill>
                  <a:srgbClr val="E0E4E6"/>
                </a:solidFill>
                <a:latin typeface="Spline Sans" pitchFamily="34" charset="0"/>
                <a:ea typeface="Spline Sans" pitchFamily="34" charset="-122"/>
                <a:cs typeface="Spline Sans" pitchFamily="34" charset="-120"/>
              </a:rPr>
              <a:t>Aandacht</a:t>
            </a:r>
            <a:endParaRPr lang="en-US" sz="1800" dirty="0"/>
          </a:p>
        </p:txBody>
      </p:sp>
      <p:sp>
        <p:nvSpPr>
          <p:cNvPr id="15" name="Text 12"/>
          <p:cNvSpPr/>
          <p:nvPr/>
        </p:nvSpPr>
        <p:spPr>
          <a:xfrm>
            <a:off x="1420892" y="6642140"/>
            <a:ext cx="5789057" cy="1010126"/>
          </a:xfrm>
          <a:prstGeom prst="rect">
            <a:avLst/>
          </a:prstGeom>
          <a:noFill/>
          <a:ln/>
        </p:spPr>
        <p:txBody>
          <a:bodyPr wrap="squar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Sommige pesters zoeken aandacht. Door te pesten proberen ze de aandacht van anderen te trekken, zelfs als die aandacht negatief is.</a:t>
            </a:r>
            <a:endParaRPr lang="en-US" sz="1650" dirty="0"/>
          </a:p>
        </p:txBody>
      </p:sp>
      <p:sp>
        <p:nvSpPr>
          <p:cNvPr id="16" name="Shape 13"/>
          <p:cNvSpPr/>
          <p:nvPr/>
        </p:nvSpPr>
        <p:spPr>
          <a:xfrm>
            <a:off x="7420451" y="6223516"/>
            <a:ext cx="473631" cy="473631"/>
          </a:xfrm>
          <a:prstGeom prst="roundRect">
            <a:avLst>
              <a:gd name="adj" fmla="val 66669"/>
            </a:avLst>
          </a:prstGeom>
          <a:solidFill>
            <a:srgbClr val="0A081B"/>
          </a:solidFill>
          <a:ln w="22860">
            <a:solidFill>
              <a:srgbClr val="091231"/>
            </a:solidFill>
            <a:prstDash val="solid"/>
          </a:ln>
        </p:spPr>
      </p:sp>
      <p:sp>
        <p:nvSpPr>
          <p:cNvPr id="17" name="Text 14"/>
          <p:cNvSpPr/>
          <p:nvPr/>
        </p:nvSpPr>
        <p:spPr>
          <a:xfrm>
            <a:off x="7577971" y="6319957"/>
            <a:ext cx="158591" cy="280630"/>
          </a:xfrm>
          <a:prstGeom prst="rect">
            <a:avLst/>
          </a:prstGeom>
          <a:noFill/>
          <a:ln/>
        </p:spPr>
        <p:txBody>
          <a:bodyPr wrap="none" lIns="0" tIns="0" rIns="0" bIns="0" rtlCol="0" anchor="t"/>
          <a:lstStyle/>
          <a:p>
            <a:pPr algn="ctr" indent="0" marL="0">
              <a:lnSpc>
                <a:spcPts val="2200"/>
              </a:lnSpc>
              <a:buNone/>
            </a:pPr>
            <a:r>
              <a:rPr lang="en-US" sz="2200" b="1" dirty="0">
                <a:solidFill>
                  <a:srgbClr val="E0E4E6"/>
                </a:solidFill>
                <a:latin typeface="Spline Sans" pitchFamily="34" charset="0"/>
                <a:ea typeface="Spline Sans" pitchFamily="34" charset="-122"/>
                <a:cs typeface="Spline Sans" pitchFamily="34" charset="-120"/>
              </a:rPr>
              <a:t>4</a:t>
            </a:r>
            <a:endParaRPr lang="en-US" sz="2200" dirty="0"/>
          </a:p>
        </p:txBody>
      </p:sp>
      <p:sp>
        <p:nvSpPr>
          <p:cNvPr id="18" name="Text 15"/>
          <p:cNvSpPr/>
          <p:nvPr/>
        </p:nvSpPr>
        <p:spPr>
          <a:xfrm>
            <a:off x="8104584" y="6223516"/>
            <a:ext cx="2338983" cy="292418"/>
          </a:xfrm>
          <a:prstGeom prst="rect">
            <a:avLst/>
          </a:prstGeom>
          <a:noFill/>
          <a:ln/>
        </p:spPr>
        <p:txBody>
          <a:bodyPr wrap="none" lIns="0" tIns="0" rIns="0" bIns="0" rtlCol="0" anchor="t"/>
          <a:lstStyle/>
          <a:p>
            <a:pPr indent="0" marL="0">
              <a:lnSpc>
                <a:spcPts val="2300"/>
              </a:lnSpc>
              <a:buNone/>
            </a:pPr>
            <a:r>
              <a:rPr lang="en-US" sz="1800" b="1" dirty="0">
                <a:solidFill>
                  <a:srgbClr val="E0E4E6"/>
                </a:solidFill>
                <a:latin typeface="Spline Sans" pitchFamily="34" charset="0"/>
                <a:ea typeface="Spline Sans" pitchFamily="34" charset="-122"/>
                <a:cs typeface="Spline Sans" pitchFamily="34" charset="-120"/>
              </a:rPr>
              <a:t>Groepsdruk</a:t>
            </a:r>
            <a:endParaRPr lang="en-US" sz="1800" dirty="0"/>
          </a:p>
        </p:txBody>
      </p:sp>
      <p:sp>
        <p:nvSpPr>
          <p:cNvPr id="19" name="Text 16"/>
          <p:cNvSpPr/>
          <p:nvPr/>
        </p:nvSpPr>
        <p:spPr>
          <a:xfrm>
            <a:off x="8104584" y="6642140"/>
            <a:ext cx="5789057" cy="1010126"/>
          </a:xfrm>
          <a:prstGeom prst="rect">
            <a:avLst/>
          </a:prstGeom>
          <a:noFill/>
          <a:ln/>
        </p:spPr>
        <p:txBody>
          <a:bodyPr wrap="squar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In sommige gevallen pesten mensen omdat ze bang zijn om uit de groep te vallen. Ze doen mee met het pesten om erbij te horen.</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2219"/>
          </a:xfrm>
          <a:prstGeom prst="rect">
            <a:avLst/>
          </a:prstGeom>
        </p:spPr>
      </p:pic>
      <p:sp>
        <p:nvSpPr>
          <p:cNvPr id="3" name="Text 0"/>
          <p:cNvSpPr/>
          <p:nvPr/>
        </p:nvSpPr>
        <p:spPr>
          <a:xfrm>
            <a:off x="748546" y="588050"/>
            <a:ext cx="7646908" cy="1188244"/>
          </a:xfrm>
          <a:prstGeom prst="rect">
            <a:avLst/>
          </a:prstGeom>
          <a:noFill/>
          <a:ln/>
        </p:spPr>
        <p:txBody>
          <a:bodyPr wrap="square" lIns="0" tIns="0" rIns="0" bIns="0" rtlCol="0" anchor="t"/>
          <a:lstStyle/>
          <a:p>
            <a:pPr indent="0" marL="0">
              <a:lnSpc>
                <a:spcPts val="4650"/>
              </a:lnSpc>
              <a:buNone/>
            </a:pPr>
            <a:r>
              <a:rPr lang="en-US" sz="3700" b="1" dirty="0">
                <a:solidFill>
                  <a:srgbClr val="F0FCFF"/>
                </a:solidFill>
                <a:latin typeface="Spline Sans" pitchFamily="34" charset="0"/>
                <a:ea typeface="Spline Sans" pitchFamily="34" charset="-122"/>
                <a:cs typeface="Spline Sans" pitchFamily="34" charset="-120"/>
              </a:rPr>
              <a:t>Gevolgen van pesten voor het slachtoffer</a:t>
            </a:r>
            <a:endParaRPr lang="en-US" sz="3700" dirty="0"/>
          </a:p>
        </p:txBody>
      </p:sp>
      <p:sp>
        <p:nvSpPr>
          <p:cNvPr id="4" name="Text 1"/>
          <p:cNvSpPr/>
          <p:nvPr/>
        </p:nvSpPr>
        <p:spPr>
          <a:xfrm>
            <a:off x="748546" y="2097048"/>
            <a:ext cx="7646908" cy="684133"/>
          </a:xfrm>
          <a:prstGeom prst="rect">
            <a:avLst/>
          </a:prstGeom>
          <a:noFill/>
          <a:ln/>
        </p:spPr>
        <p:txBody>
          <a:bodyPr wrap="squar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Pesten kan ernstige gevolgen hebben voor het slachtoffer. Het kan leiden tot emotionele problemen, zoals angst, depressie, eenzaamheid en een laag zelfbeeld.</a:t>
            </a:r>
            <a:endParaRPr lang="en-US" sz="1650" dirty="0"/>
          </a:p>
        </p:txBody>
      </p:sp>
      <p:sp>
        <p:nvSpPr>
          <p:cNvPr id="5" name="Text 2"/>
          <p:cNvSpPr/>
          <p:nvPr/>
        </p:nvSpPr>
        <p:spPr>
          <a:xfrm>
            <a:off x="748546" y="3021687"/>
            <a:ext cx="7646908" cy="684133"/>
          </a:xfrm>
          <a:prstGeom prst="rect">
            <a:avLst/>
          </a:prstGeom>
          <a:noFill/>
          <a:ln/>
        </p:spPr>
        <p:txBody>
          <a:bodyPr wrap="squar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Ook kunnen er fysieke gevolgen zijn, zoals slaapstoornissen, hoofdpijn en buikpijn. Pesten kan zelfs leiden tot zelfbeschadiging of zelfmoordgedachten.</a:t>
            </a:r>
            <a:endParaRPr lang="en-US" sz="1650" dirty="0"/>
          </a:p>
        </p:txBody>
      </p:sp>
      <p:sp>
        <p:nvSpPr>
          <p:cNvPr id="6" name="Shape 3"/>
          <p:cNvSpPr/>
          <p:nvPr/>
        </p:nvSpPr>
        <p:spPr>
          <a:xfrm>
            <a:off x="748546" y="3946327"/>
            <a:ext cx="7646908" cy="3697843"/>
          </a:xfrm>
          <a:prstGeom prst="roundRect">
            <a:avLst>
              <a:gd name="adj" fmla="val 8676"/>
            </a:avLst>
          </a:prstGeom>
          <a:noFill/>
          <a:ln w="7620">
            <a:solidFill>
              <a:srgbClr val="FFFFFF">
                <a:alpha val="24000"/>
              </a:srgbClr>
            </a:solidFill>
            <a:prstDash val="solid"/>
          </a:ln>
        </p:spPr>
      </p:sp>
      <p:sp>
        <p:nvSpPr>
          <p:cNvPr id="7" name="Shape 4"/>
          <p:cNvSpPr/>
          <p:nvPr/>
        </p:nvSpPr>
        <p:spPr>
          <a:xfrm>
            <a:off x="756166" y="3953947"/>
            <a:ext cx="7631668" cy="613767"/>
          </a:xfrm>
          <a:prstGeom prst="rect">
            <a:avLst/>
          </a:prstGeom>
          <a:solidFill>
            <a:srgbClr val="FFFFFF">
              <a:alpha val="4000"/>
            </a:srgbClr>
          </a:solidFill>
          <a:ln/>
        </p:spPr>
      </p:sp>
      <p:sp>
        <p:nvSpPr>
          <p:cNvPr id="8" name="Text 5"/>
          <p:cNvSpPr/>
          <p:nvPr/>
        </p:nvSpPr>
        <p:spPr>
          <a:xfrm>
            <a:off x="970002" y="4089797"/>
            <a:ext cx="3384352" cy="342067"/>
          </a:xfrm>
          <a:prstGeom prst="rect">
            <a:avLst/>
          </a:prstGeom>
          <a:noFill/>
          <a:ln/>
        </p:spPr>
        <p:txBody>
          <a:bodyPr wrap="non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Emotionele gevolgen</a:t>
            </a:r>
            <a:endParaRPr lang="en-US" sz="1650" dirty="0"/>
          </a:p>
        </p:txBody>
      </p:sp>
      <p:sp>
        <p:nvSpPr>
          <p:cNvPr id="9" name="Text 6"/>
          <p:cNvSpPr/>
          <p:nvPr/>
        </p:nvSpPr>
        <p:spPr>
          <a:xfrm>
            <a:off x="4789646" y="4089797"/>
            <a:ext cx="3384352" cy="342067"/>
          </a:xfrm>
          <a:prstGeom prst="rect">
            <a:avLst/>
          </a:prstGeom>
          <a:noFill/>
          <a:ln/>
        </p:spPr>
        <p:txBody>
          <a:bodyPr wrap="non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Fysieke gevolgen</a:t>
            </a:r>
            <a:endParaRPr lang="en-US" sz="1650" dirty="0"/>
          </a:p>
        </p:txBody>
      </p:sp>
      <p:sp>
        <p:nvSpPr>
          <p:cNvPr id="10" name="Shape 7"/>
          <p:cNvSpPr/>
          <p:nvPr/>
        </p:nvSpPr>
        <p:spPr>
          <a:xfrm>
            <a:off x="756166" y="4567714"/>
            <a:ext cx="7631668" cy="613767"/>
          </a:xfrm>
          <a:prstGeom prst="rect">
            <a:avLst/>
          </a:prstGeom>
          <a:solidFill>
            <a:srgbClr val="000000">
              <a:alpha val="4000"/>
            </a:srgbClr>
          </a:solidFill>
          <a:ln/>
        </p:spPr>
      </p:sp>
      <p:sp>
        <p:nvSpPr>
          <p:cNvPr id="11" name="Text 8"/>
          <p:cNvSpPr/>
          <p:nvPr/>
        </p:nvSpPr>
        <p:spPr>
          <a:xfrm>
            <a:off x="970002" y="4703564"/>
            <a:ext cx="3384352" cy="342067"/>
          </a:xfrm>
          <a:prstGeom prst="rect">
            <a:avLst/>
          </a:prstGeom>
          <a:noFill/>
          <a:ln/>
        </p:spPr>
        <p:txBody>
          <a:bodyPr wrap="non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Angst</a:t>
            </a:r>
            <a:endParaRPr lang="en-US" sz="1650" dirty="0"/>
          </a:p>
        </p:txBody>
      </p:sp>
      <p:sp>
        <p:nvSpPr>
          <p:cNvPr id="12" name="Text 9"/>
          <p:cNvSpPr/>
          <p:nvPr/>
        </p:nvSpPr>
        <p:spPr>
          <a:xfrm>
            <a:off x="4789646" y="4703564"/>
            <a:ext cx="3384352" cy="342067"/>
          </a:xfrm>
          <a:prstGeom prst="rect">
            <a:avLst/>
          </a:prstGeom>
          <a:noFill/>
          <a:ln/>
        </p:spPr>
        <p:txBody>
          <a:bodyPr wrap="non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Slaapstoornissen</a:t>
            </a:r>
            <a:endParaRPr lang="en-US" sz="1650" dirty="0"/>
          </a:p>
        </p:txBody>
      </p:sp>
      <p:sp>
        <p:nvSpPr>
          <p:cNvPr id="13" name="Shape 10"/>
          <p:cNvSpPr/>
          <p:nvPr/>
        </p:nvSpPr>
        <p:spPr>
          <a:xfrm>
            <a:off x="756166" y="5181481"/>
            <a:ext cx="7631668" cy="613767"/>
          </a:xfrm>
          <a:prstGeom prst="rect">
            <a:avLst/>
          </a:prstGeom>
          <a:solidFill>
            <a:srgbClr val="FFFFFF">
              <a:alpha val="4000"/>
            </a:srgbClr>
          </a:solidFill>
          <a:ln/>
        </p:spPr>
      </p:sp>
      <p:sp>
        <p:nvSpPr>
          <p:cNvPr id="14" name="Text 11"/>
          <p:cNvSpPr/>
          <p:nvPr/>
        </p:nvSpPr>
        <p:spPr>
          <a:xfrm>
            <a:off x="970002" y="5317331"/>
            <a:ext cx="3384352" cy="342067"/>
          </a:xfrm>
          <a:prstGeom prst="rect">
            <a:avLst/>
          </a:prstGeom>
          <a:noFill/>
          <a:ln/>
        </p:spPr>
        <p:txBody>
          <a:bodyPr wrap="non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Depressie</a:t>
            </a:r>
            <a:endParaRPr lang="en-US" sz="1650" dirty="0"/>
          </a:p>
        </p:txBody>
      </p:sp>
      <p:sp>
        <p:nvSpPr>
          <p:cNvPr id="15" name="Text 12"/>
          <p:cNvSpPr/>
          <p:nvPr/>
        </p:nvSpPr>
        <p:spPr>
          <a:xfrm>
            <a:off x="4789646" y="5317331"/>
            <a:ext cx="3384352" cy="342067"/>
          </a:xfrm>
          <a:prstGeom prst="rect">
            <a:avLst/>
          </a:prstGeom>
          <a:noFill/>
          <a:ln/>
        </p:spPr>
        <p:txBody>
          <a:bodyPr wrap="non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Hoofdpijn</a:t>
            </a:r>
            <a:endParaRPr lang="en-US" sz="1650" dirty="0"/>
          </a:p>
        </p:txBody>
      </p:sp>
      <p:sp>
        <p:nvSpPr>
          <p:cNvPr id="16" name="Shape 13"/>
          <p:cNvSpPr/>
          <p:nvPr/>
        </p:nvSpPr>
        <p:spPr>
          <a:xfrm>
            <a:off x="756166" y="5795248"/>
            <a:ext cx="7631668" cy="613767"/>
          </a:xfrm>
          <a:prstGeom prst="rect">
            <a:avLst/>
          </a:prstGeom>
          <a:solidFill>
            <a:srgbClr val="000000">
              <a:alpha val="4000"/>
            </a:srgbClr>
          </a:solidFill>
          <a:ln/>
        </p:spPr>
      </p:sp>
      <p:sp>
        <p:nvSpPr>
          <p:cNvPr id="17" name="Text 14"/>
          <p:cNvSpPr/>
          <p:nvPr/>
        </p:nvSpPr>
        <p:spPr>
          <a:xfrm>
            <a:off x="970002" y="5931098"/>
            <a:ext cx="3384352" cy="342067"/>
          </a:xfrm>
          <a:prstGeom prst="rect">
            <a:avLst/>
          </a:prstGeom>
          <a:noFill/>
          <a:ln/>
        </p:spPr>
        <p:txBody>
          <a:bodyPr wrap="non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Eenzaamheid</a:t>
            </a:r>
            <a:endParaRPr lang="en-US" sz="1650" dirty="0"/>
          </a:p>
        </p:txBody>
      </p:sp>
      <p:sp>
        <p:nvSpPr>
          <p:cNvPr id="18" name="Text 15"/>
          <p:cNvSpPr/>
          <p:nvPr/>
        </p:nvSpPr>
        <p:spPr>
          <a:xfrm>
            <a:off x="4789646" y="5931098"/>
            <a:ext cx="3384352" cy="342067"/>
          </a:xfrm>
          <a:prstGeom prst="rect">
            <a:avLst/>
          </a:prstGeom>
          <a:noFill/>
          <a:ln/>
        </p:spPr>
        <p:txBody>
          <a:bodyPr wrap="non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Buikpijn</a:t>
            </a:r>
            <a:endParaRPr lang="en-US" sz="1650" dirty="0"/>
          </a:p>
        </p:txBody>
      </p:sp>
      <p:sp>
        <p:nvSpPr>
          <p:cNvPr id="19" name="Shape 16"/>
          <p:cNvSpPr/>
          <p:nvPr/>
        </p:nvSpPr>
        <p:spPr>
          <a:xfrm>
            <a:off x="756166" y="6409015"/>
            <a:ext cx="7631668" cy="613767"/>
          </a:xfrm>
          <a:prstGeom prst="rect">
            <a:avLst/>
          </a:prstGeom>
          <a:solidFill>
            <a:srgbClr val="FFFFFF">
              <a:alpha val="4000"/>
            </a:srgbClr>
          </a:solidFill>
          <a:ln/>
        </p:spPr>
      </p:sp>
      <p:sp>
        <p:nvSpPr>
          <p:cNvPr id="20" name="Text 17"/>
          <p:cNvSpPr/>
          <p:nvPr/>
        </p:nvSpPr>
        <p:spPr>
          <a:xfrm>
            <a:off x="970002" y="6544866"/>
            <a:ext cx="3384352" cy="342067"/>
          </a:xfrm>
          <a:prstGeom prst="rect">
            <a:avLst/>
          </a:prstGeom>
          <a:noFill/>
          <a:ln/>
        </p:spPr>
        <p:txBody>
          <a:bodyPr wrap="non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Laag zelfbeeld</a:t>
            </a:r>
            <a:endParaRPr lang="en-US" sz="1650" dirty="0"/>
          </a:p>
        </p:txBody>
      </p:sp>
      <p:sp>
        <p:nvSpPr>
          <p:cNvPr id="21" name="Text 18"/>
          <p:cNvSpPr/>
          <p:nvPr/>
        </p:nvSpPr>
        <p:spPr>
          <a:xfrm>
            <a:off x="4789646" y="6544866"/>
            <a:ext cx="3384352" cy="342067"/>
          </a:xfrm>
          <a:prstGeom prst="rect">
            <a:avLst/>
          </a:prstGeom>
          <a:noFill/>
          <a:ln/>
        </p:spPr>
        <p:txBody>
          <a:bodyPr wrap="non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Zelfbeschadiging</a:t>
            </a:r>
            <a:endParaRPr lang="en-US" sz="1650" dirty="0"/>
          </a:p>
        </p:txBody>
      </p:sp>
      <p:sp>
        <p:nvSpPr>
          <p:cNvPr id="22" name="Shape 19"/>
          <p:cNvSpPr/>
          <p:nvPr/>
        </p:nvSpPr>
        <p:spPr>
          <a:xfrm>
            <a:off x="756166" y="7022783"/>
            <a:ext cx="7631668" cy="613767"/>
          </a:xfrm>
          <a:prstGeom prst="rect">
            <a:avLst/>
          </a:prstGeom>
          <a:solidFill>
            <a:srgbClr val="000000">
              <a:alpha val="4000"/>
            </a:srgbClr>
          </a:solidFill>
          <a:ln/>
        </p:spPr>
      </p:sp>
      <p:sp>
        <p:nvSpPr>
          <p:cNvPr id="23" name="Text 20"/>
          <p:cNvSpPr/>
          <p:nvPr/>
        </p:nvSpPr>
        <p:spPr>
          <a:xfrm>
            <a:off x="970002" y="7158633"/>
            <a:ext cx="3384352" cy="342067"/>
          </a:xfrm>
          <a:prstGeom prst="rect">
            <a:avLst/>
          </a:prstGeom>
          <a:noFill/>
          <a:ln/>
        </p:spPr>
        <p:txBody>
          <a:bodyPr wrap="none" lIns="0" tIns="0" rIns="0" bIns="0" rtlCol="0" anchor="t"/>
          <a:lstStyle/>
          <a:p>
            <a:pPr indent="0" marL="0">
              <a:lnSpc>
                <a:spcPts val="2650"/>
              </a:lnSpc>
              <a:buNone/>
            </a:pPr>
            <a:endParaRPr lang="en-US" sz="1650" dirty="0"/>
          </a:p>
        </p:txBody>
      </p:sp>
      <p:sp>
        <p:nvSpPr>
          <p:cNvPr id="24" name="Text 21"/>
          <p:cNvSpPr/>
          <p:nvPr/>
        </p:nvSpPr>
        <p:spPr>
          <a:xfrm>
            <a:off x="4789646" y="7158633"/>
            <a:ext cx="3384352" cy="342067"/>
          </a:xfrm>
          <a:prstGeom prst="rect">
            <a:avLst/>
          </a:prstGeom>
          <a:noFill/>
          <a:ln/>
        </p:spPr>
        <p:txBody>
          <a:bodyPr wrap="none" lIns="0" tIns="0" rIns="0" bIns="0" rtlCol="0" anchor="t"/>
          <a:lstStyle/>
          <a:p>
            <a:pPr indent="0" marL="0">
              <a:lnSpc>
                <a:spcPts val="2650"/>
              </a:lnSpc>
              <a:buNone/>
            </a:pPr>
            <a:r>
              <a:rPr lang="en-US" sz="1650" dirty="0">
                <a:solidFill>
                  <a:srgbClr val="E0E4E6"/>
                </a:solidFill>
                <a:latin typeface="Barlow" pitchFamily="34" charset="0"/>
                <a:ea typeface="Barlow" pitchFamily="34" charset="-122"/>
                <a:cs typeface="Barlow" pitchFamily="34" charset="-120"/>
              </a:rPr>
              <a:t>Zelfmoordgedachten</a:t>
            </a:r>
            <a:endParaRPr lang="en-US" sz="16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64037" y="1156573"/>
            <a:ext cx="9145905" cy="685800"/>
          </a:xfrm>
          <a:prstGeom prst="rect">
            <a:avLst/>
          </a:prstGeom>
          <a:noFill/>
          <a:ln/>
        </p:spPr>
        <p:txBody>
          <a:bodyPr wrap="none" lIns="0" tIns="0" rIns="0" bIns="0" rtlCol="0" anchor="t"/>
          <a:lstStyle/>
          <a:p>
            <a:pPr indent="0" marL="0">
              <a:lnSpc>
                <a:spcPts val="5400"/>
              </a:lnSpc>
              <a:buNone/>
            </a:pPr>
            <a:r>
              <a:rPr lang="en-US" sz="4300" b="1" dirty="0">
                <a:solidFill>
                  <a:srgbClr val="F0FCFF"/>
                </a:solidFill>
                <a:latin typeface="Spline Sans" pitchFamily="34" charset="0"/>
                <a:ea typeface="Spline Sans" pitchFamily="34" charset="-122"/>
                <a:cs typeface="Spline Sans" pitchFamily="34" charset="-120"/>
              </a:rPr>
              <a:t>Hoe voelt het om gepest te worden?</a:t>
            </a:r>
            <a:endParaRPr lang="en-US" sz="4300" dirty="0"/>
          </a:p>
        </p:txBody>
      </p:sp>
      <p:sp>
        <p:nvSpPr>
          <p:cNvPr id="3" name="Text 1"/>
          <p:cNvSpPr/>
          <p:nvPr/>
        </p:nvSpPr>
        <p:spPr>
          <a:xfrm>
            <a:off x="864037" y="2434828"/>
            <a:ext cx="6150054" cy="1975247"/>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Gepest worden kan heel vervelend en pijnlijk zijn. Je voelt je misschien onzeker, verdrietig, boos of alleen. Je kunt je zorgen maken over wat anderen van je denken. Het kan moeilijk zijn om te concentreren op school of om plezier te hebben met vrienden.</a:t>
            </a:r>
            <a:endParaRPr lang="en-US" sz="1900" dirty="0"/>
          </a:p>
        </p:txBody>
      </p:sp>
      <p:sp>
        <p:nvSpPr>
          <p:cNvPr id="4" name="Text 2"/>
          <p:cNvSpPr/>
          <p:nvPr/>
        </p:nvSpPr>
        <p:spPr>
          <a:xfrm>
            <a:off x="864037" y="4632246"/>
            <a:ext cx="6150054" cy="158019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Pesten kan je zelfvertrouwen aantasten. Je kunt je onzeker voelen en twijfelen aan jezelf. Je kunt bang worden om naar school te gaan of om met mensen om te gaan.</a:t>
            </a:r>
            <a:endParaRPr lang="en-US" sz="1900" dirty="0"/>
          </a:p>
        </p:txBody>
      </p:sp>
      <p:pic>
        <p:nvPicPr>
          <p:cNvPr id="5" name="Image 0" descr="preencoded.png">    </p:cNvPr>
          <p:cNvPicPr>
            <a:picLocks noChangeAspect="1"/>
          </p:cNvPicPr>
          <p:nvPr/>
        </p:nvPicPr>
        <p:blipFill>
          <a:blip r:embed="rId1"/>
          <a:stretch>
            <a:fillRect/>
          </a:stretch>
        </p:blipFill>
        <p:spPr>
          <a:xfrm>
            <a:off x="7623929" y="2490311"/>
            <a:ext cx="6150054" cy="430494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64037" y="1549718"/>
            <a:ext cx="9304734" cy="685800"/>
          </a:xfrm>
          <a:prstGeom prst="rect">
            <a:avLst/>
          </a:prstGeom>
          <a:noFill/>
          <a:ln/>
        </p:spPr>
        <p:txBody>
          <a:bodyPr wrap="none" lIns="0" tIns="0" rIns="0" bIns="0" rtlCol="0" anchor="t"/>
          <a:lstStyle/>
          <a:p>
            <a:pPr indent="0" marL="0">
              <a:lnSpc>
                <a:spcPts val="5400"/>
              </a:lnSpc>
              <a:buNone/>
            </a:pPr>
            <a:r>
              <a:rPr lang="en-US" sz="4300" b="1" dirty="0">
                <a:solidFill>
                  <a:srgbClr val="F0FCFF"/>
                </a:solidFill>
                <a:latin typeface="Spline Sans" pitchFamily="34" charset="0"/>
                <a:ea typeface="Spline Sans" pitchFamily="34" charset="-122"/>
                <a:cs typeface="Spline Sans" pitchFamily="34" charset="-120"/>
              </a:rPr>
              <a:t>Wat kun je doen als je gepest wordt?</a:t>
            </a:r>
            <a:endParaRPr lang="en-US" sz="4300" dirty="0"/>
          </a:p>
        </p:txBody>
      </p:sp>
      <p:sp>
        <p:nvSpPr>
          <p:cNvPr id="3" name="Shape 1"/>
          <p:cNvSpPr/>
          <p:nvPr/>
        </p:nvSpPr>
        <p:spPr>
          <a:xfrm>
            <a:off x="864037" y="2729270"/>
            <a:ext cx="3225522" cy="1379696"/>
          </a:xfrm>
          <a:prstGeom prst="roundRect">
            <a:avLst>
              <a:gd name="adj" fmla="val 26842"/>
            </a:avLst>
          </a:prstGeom>
          <a:solidFill>
            <a:srgbClr val="0A081B"/>
          </a:solidFill>
          <a:ln w="30480">
            <a:solidFill>
              <a:srgbClr val="16FFBB"/>
            </a:solidFill>
            <a:prstDash val="solid"/>
          </a:ln>
        </p:spPr>
      </p:sp>
      <p:sp>
        <p:nvSpPr>
          <p:cNvPr id="4" name="Text 2"/>
          <p:cNvSpPr/>
          <p:nvPr/>
        </p:nvSpPr>
        <p:spPr>
          <a:xfrm>
            <a:off x="1141333" y="3172182"/>
            <a:ext cx="133588" cy="493752"/>
          </a:xfrm>
          <a:prstGeom prst="rect">
            <a:avLst/>
          </a:prstGeom>
          <a:noFill/>
          <a:ln/>
        </p:spPr>
        <p:txBody>
          <a:bodyPr wrap="none" lIns="0" tIns="0" rIns="0" bIns="0" rtlCol="0" anchor="t"/>
          <a:lstStyle/>
          <a:p>
            <a:pPr algn="ctr" indent="0" marL="0">
              <a:lnSpc>
                <a:spcPts val="3850"/>
              </a:lnSpc>
              <a:buNone/>
            </a:pPr>
            <a:r>
              <a:rPr lang="en-US" sz="2400" b="1" dirty="0">
                <a:solidFill>
                  <a:srgbClr val="E0E4E6"/>
                </a:solidFill>
                <a:latin typeface="Spline Sans" pitchFamily="34" charset="0"/>
                <a:ea typeface="Spline Sans" pitchFamily="34" charset="-122"/>
                <a:cs typeface="Spline Sans" pitchFamily="34" charset="-120"/>
              </a:rPr>
              <a:t>1</a:t>
            </a:r>
            <a:endParaRPr lang="en-US" sz="2400" dirty="0"/>
          </a:p>
        </p:txBody>
      </p:sp>
      <p:sp>
        <p:nvSpPr>
          <p:cNvPr id="5" name="Text 3"/>
          <p:cNvSpPr/>
          <p:nvPr/>
        </p:nvSpPr>
        <p:spPr>
          <a:xfrm>
            <a:off x="4336375" y="2976086"/>
            <a:ext cx="2803327"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Vertel het aan iemand</a:t>
            </a:r>
            <a:endParaRPr lang="en-US" sz="2150" dirty="0"/>
          </a:p>
        </p:txBody>
      </p:sp>
      <p:sp>
        <p:nvSpPr>
          <p:cNvPr id="6" name="Text 4"/>
          <p:cNvSpPr/>
          <p:nvPr/>
        </p:nvSpPr>
        <p:spPr>
          <a:xfrm>
            <a:off x="4336375" y="3467100"/>
            <a:ext cx="6820614" cy="395049"/>
          </a:xfrm>
          <a:prstGeom prst="rect">
            <a:avLst/>
          </a:prstGeom>
          <a:noFill/>
          <a:ln/>
        </p:spPr>
        <p:txBody>
          <a:bodyPr wrap="non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Praat met een vriend, leraar of ouder. Pesten stopt nooit vanzelf.</a:t>
            </a:r>
            <a:endParaRPr lang="en-US" sz="1900" dirty="0"/>
          </a:p>
        </p:txBody>
      </p:sp>
      <p:sp>
        <p:nvSpPr>
          <p:cNvPr id="7" name="Shape 5"/>
          <p:cNvSpPr/>
          <p:nvPr/>
        </p:nvSpPr>
        <p:spPr>
          <a:xfrm>
            <a:off x="4212908" y="4093726"/>
            <a:ext cx="9430107" cy="15240"/>
          </a:xfrm>
          <a:prstGeom prst="roundRect">
            <a:avLst>
              <a:gd name="adj" fmla="val 2430000"/>
            </a:avLst>
          </a:prstGeom>
          <a:solidFill>
            <a:srgbClr val="16FFBB"/>
          </a:solidFill>
          <a:ln/>
        </p:spPr>
      </p:sp>
      <p:sp>
        <p:nvSpPr>
          <p:cNvPr id="8" name="Shape 6"/>
          <p:cNvSpPr/>
          <p:nvPr/>
        </p:nvSpPr>
        <p:spPr>
          <a:xfrm>
            <a:off x="864037" y="4232315"/>
            <a:ext cx="6451163" cy="1774746"/>
          </a:xfrm>
          <a:prstGeom prst="roundRect">
            <a:avLst>
              <a:gd name="adj" fmla="val 20867"/>
            </a:avLst>
          </a:prstGeom>
          <a:solidFill>
            <a:srgbClr val="0A081B"/>
          </a:solidFill>
          <a:ln w="30480">
            <a:solidFill>
              <a:srgbClr val="29DDDA"/>
            </a:solidFill>
            <a:prstDash val="solid"/>
          </a:ln>
        </p:spPr>
      </p:sp>
      <p:sp>
        <p:nvSpPr>
          <p:cNvPr id="9" name="Text 7"/>
          <p:cNvSpPr/>
          <p:nvPr/>
        </p:nvSpPr>
        <p:spPr>
          <a:xfrm>
            <a:off x="1141333" y="4872752"/>
            <a:ext cx="171688" cy="493752"/>
          </a:xfrm>
          <a:prstGeom prst="rect">
            <a:avLst/>
          </a:prstGeom>
          <a:noFill/>
          <a:ln/>
        </p:spPr>
        <p:txBody>
          <a:bodyPr wrap="none" lIns="0" tIns="0" rIns="0" bIns="0" rtlCol="0" anchor="t"/>
          <a:lstStyle/>
          <a:p>
            <a:pPr algn="ctr" indent="0" marL="0">
              <a:lnSpc>
                <a:spcPts val="3850"/>
              </a:lnSpc>
              <a:buNone/>
            </a:pPr>
            <a:r>
              <a:rPr lang="en-US" sz="2400" b="1" dirty="0">
                <a:solidFill>
                  <a:srgbClr val="E0E4E6"/>
                </a:solidFill>
                <a:latin typeface="Spline Sans" pitchFamily="34" charset="0"/>
                <a:ea typeface="Spline Sans" pitchFamily="34" charset="-122"/>
                <a:cs typeface="Spline Sans" pitchFamily="34" charset="-120"/>
              </a:rPr>
              <a:t>2</a:t>
            </a:r>
            <a:endParaRPr lang="en-US" sz="2400" dirty="0"/>
          </a:p>
        </p:txBody>
      </p:sp>
      <p:sp>
        <p:nvSpPr>
          <p:cNvPr id="10" name="Text 8"/>
          <p:cNvSpPr/>
          <p:nvPr/>
        </p:nvSpPr>
        <p:spPr>
          <a:xfrm>
            <a:off x="7562017" y="4479131"/>
            <a:ext cx="2815471" cy="342900"/>
          </a:xfrm>
          <a:prstGeom prst="rect">
            <a:avLst/>
          </a:prstGeom>
          <a:noFill/>
          <a:ln/>
        </p:spPr>
        <p:txBody>
          <a:bodyPr wrap="none" lIns="0" tIns="0" rIns="0" bIns="0" rtlCol="0" anchor="t"/>
          <a:lstStyle/>
          <a:p>
            <a:pPr algn="l"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Negeer wat ze zeggen</a:t>
            </a:r>
            <a:endParaRPr lang="en-US" sz="2150" dirty="0"/>
          </a:p>
        </p:txBody>
      </p:sp>
      <p:sp>
        <p:nvSpPr>
          <p:cNvPr id="11" name="Text 9"/>
          <p:cNvSpPr/>
          <p:nvPr/>
        </p:nvSpPr>
        <p:spPr>
          <a:xfrm>
            <a:off x="7562017" y="4970145"/>
            <a:ext cx="5957530" cy="790099"/>
          </a:xfrm>
          <a:prstGeom prst="rect">
            <a:avLst/>
          </a:prstGeom>
          <a:noFill/>
          <a:ln/>
        </p:spPr>
        <p:txBody>
          <a:bodyPr wrap="square" lIns="0" tIns="0" rIns="0" bIns="0" rtlCol="0" anchor="t"/>
          <a:lstStyle/>
          <a:p>
            <a:pPr algn="l" indent="0" marL="0">
              <a:lnSpc>
                <a:spcPts val="3100"/>
              </a:lnSpc>
              <a:buNone/>
            </a:pPr>
            <a:r>
              <a:rPr lang="en-US" sz="1900" dirty="0">
                <a:solidFill>
                  <a:srgbClr val="E0E4E6"/>
                </a:solidFill>
                <a:latin typeface="Barlow" pitchFamily="34" charset="0"/>
                <a:ea typeface="Barlow" pitchFamily="34" charset="-122"/>
                <a:cs typeface="Barlow" pitchFamily="34" charset="-120"/>
              </a:rPr>
              <a:t>Negeer wat ze zeggen, het zegt nooit iets over jou. Het zegt alleen iets over hun.</a:t>
            </a:r>
            <a:endParaRPr lang="en-US" sz="1900" dirty="0"/>
          </a:p>
        </p:txBody>
      </p:sp>
      <p:sp>
        <p:nvSpPr>
          <p:cNvPr id="12" name="Text 10"/>
          <p:cNvSpPr/>
          <p:nvPr/>
        </p:nvSpPr>
        <p:spPr>
          <a:xfrm>
            <a:off x="864037" y="6284714"/>
            <a:ext cx="12902327" cy="395049"/>
          </a:xfrm>
          <a:prstGeom prst="rect">
            <a:avLst/>
          </a:prstGeom>
          <a:noFill/>
          <a:ln/>
        </p:spPr>
        <p:txBody>
          <a:bodyPr wrap="non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Praat met iemand over wat er gebeurt. Je hoeft dit niet te accepteren. </a:t>
            </a: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864037" y="1232535"/>
            <a:ext cx="8262342" cy="685800"/>
          </a:xfrm>
          <a:prstGeom prst="rect">
            <a:avLst/>
          </a:prstGeom>
          <a:noFill/>
          <a:ln/>
        </p:spPr>
        <p:txBody>
          <a:bodyPr wrap="none" lIns="0" tIns="0" rIns="0" bIns="0" rtlCol="0" anchor="t"/>
          <a:lstStyle/>
          <a:p>
            <a:pPr indent="0" marL="0">
              <a:lnSpc>
                <a:spcPts val="5400"/>
              </a:lnSpc>
              <a:buNone/>
            </a:pPr>
            <a:r>
              <a:rPr lang="en-US" sz="4300" b="1" dirty="0">
                <a:solidFill>
                  <a:srgbClr val="F0FCFF"/>
                </a:solidFill>
                <a:latin typeface="Spline Sans" pitchFamily="34" charset="0"/>
                <a:ea typeface="Spline Sans" pitchFamily="34" charset="-122"/>
                <a:cs typeface="Spline Sans" pitchFamily="34" charset="-120"/>
              </a:rPr>
              <a:t>Opkomen voor jezelf en anderen</a:t>
            </a:r>
            <a:endParaRPr lang="en-US" sz="4300" dirty="0"/>
          </a:p>
        </p:txBody>
      </p:sp>
      <p:sp>
        <p:nvSpPr>
          <p:cNvPr id="4" name="Shape 1"/>
          <p:cNvSpPr/>
          <p:nvPr/>
        </p:nvSpPr>
        <p:spPr>
          <a:xfrm>
            <a:off x="864037" y="2288619"/>
            <a:ext cx="4499015" cy="2230755"/>
          </a:xfrm>
          <a:prstGeom prst="roundRect">
            <a:avLst>
              <a:gd name="adj" fmla="val 16601"/>
            </a:avLst>
          </a:prstGeom>
          <a:solidFill>
            <a:srgbClr val="0A081B"/>
          </a:solidFill>
          <a:ln w="30480">
            <a:solidFill>
              <a:srgbClr val="16FFBB"/>
            </a:solidFill>
            <a:prstDash val="solid"/>
          </a:ln>
        </p:spPr>
      </p:sp>
      <p:sp>
        <p:nvSpPr>
          <p:cNvPr id="5" name="Text 2"/>
          <p:cNvSpPr/>
          <p:nvPr/>
        </p:nvSpPr>
        <p:spPr>
          <a:xfrm>
            <a:off x="1141333" y="2565916"/>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Durf te spreken</a:t>
            </a:r>
            <a:endParaRPr lang="en-US" sz="2150" dirty="0"/>
          </a:p>
        </p:txBody>
      </p:sp>
      <p:sp>
        <p:nvSpPr>
          <p:cNvPr id="6" name="Text 3"/>
          <p:cNvSpPr/>
          <p:nvPr/>
        </p:nvSpPr>
        <p:spPr>
          <a:xfrm>
            <a:off x="1141333" y="3056930"/>
            <a:ext cx="3944422" cy="118514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Als iemand iets vervelends zegt, zeg dan wat je ervan vindt. Wees duidelijk en respectvol.</a:t>
            </a:r>
            <a:endParaRPr lang="en-US" sz="1900" dirty="0"/>
          </a:p>
        </p:txBody>
      </p:sp>
      <p:sp>
        <p:nvSpPr>
          <p:cNvPr id="7" name="Shape 4"/>
          <p:cNvSpPr/>
          <p:nvPr/>
        </p:nvSpPr>
        <p:spPr>
          <a:xfrm>
            <a:off x="5609868" y="2288619"/>
            <a:ext cx="4499015" cy="2230755"/>
          </a:xfrm>
          <a:prstGeom prst="roundRect">
            <a:avLst>
              <a:gd name="adj" fmla="val 16601"/>
            </a:avLst>
          </a:prstGeom>
          <a:solidFill>
            <a:srgbClr val="0A081B"/>
          </a:solidFill>
          <a:ln w="30480">
            <a:solidFill>
              <a:srgbClr val="29DDDA"/>
            </a:solidFill>
            <a:prstDash val="solid"/>
          </a:ln>
        </p:spPr>
      </p:sp>
      <p:sp>
        <p:nvSpPr>
          <p:cNvPr id="8" name="Text 5"/>
          <p:cNvSpPr/>
          <p:nvPr/>
        </p:nvSpPr>
        <p:spPr>
          <a:xfrm>
            <a:off x="5887164" y="2565916"/>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Help anderen</a:t>
            </a:r>
            <a:endParaRPr lang="en-US" sz="2150" dirty="0"/>
          </a:p>
        </p:txBody>
      </p:sp>
      <p:sp>
        <p:nvSpPr>
          <p:cNvPr id="9" name="Text 6"/>
          <p:cNvSpPr/>
          <p:nvPr/>
        </p:nvSpPr>
        <p:spPr>
          <a:xfrm>
            <a:off x="5887164" y="3056930"/>
            <a:ext cx="3944422" cy="118514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Zie je iemand gepest worden? Sta dan op voor diegene. Vraag of je kunt helpen of ga erbij staan.</a:t>
            </a:r>
            <a:endParaRPr lang="en-US" sz="1900" dirty="0"/>
          </a:p>
        </p:txBody>
      </p:sp>
      <p:sp>
        <p:nvSpPr>
          <p:cNvPr id="10" name="Shape 7"/>
          <p:cNvSpPr/>
          <p:nvPr/>
        </p:nvSpPr>
        <p:spPr>
          <a:xfrm>
            <a:off x="864037" y="4766191"/>
            <a:ext cx="4499015" cy="2230755"/>
          </a:xfrm>
          <a:prstGeom prst="roundRect">
            <a:avLst>
              <a:gd name="adj" fmla="val 16601"/>
            </a:avLst>
          </a:prstGeom>
          <a:solidFill>
            <a:srgbClr val="0A081B"/>
          </a:solidFill>
          <a:ln w="30480">
            <a:solidFill>
              <a:srgbClr val="37A7E7"/>
            </a:solidFill>
            <a:prstDash val="solid"/>
          </a:ln>
        </p:spPr>
      </p:sp>
      <p:sp>
        <p:nvSpPr>
          <p:cNvPr id="11" name="Text 8"/>
          <p:cNvSpPr/>
          <p:nvPr/>
        </p:nvSpPr>
        <p:spPr>
          <a:xfrm>
            <a:off x="1141333" y="5043488"/>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Zoek steun</a:t>
            </a:r>
            <a:endParaRPr lang="en-US" sz="2150" dirty="0"/>
          </a:p>
        </p:txBody>
      </p:sp>
      <p:sp>
        <p:nvSpPr>
          <p:cNvPr id="12" name="Text 9"/>
          <p:cNvSpPr/>
          <p:nvPr/>
        </p:nvSpPr>
        <p:spPr>
          <a:xfrm>
            <a:off x="1141333" y="5534501"/>
            <a:ext cx="3944422" cy="118514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Praat met een vriend, leraar of ouder. Zij kunnen je helpen en advies geven.</a:t>
            </a:r>
            <a:endParaRPr lang="en-US" sz="1900" dirty="0"/>
          </a:p>
        </p:txBody>
      </p:sp>
      <p:sp>
        <p:nvSpPr>
          <p:cNvPr id="13" name="Shape 10"/>
          <p:cNvSpPr/>
          <p:nvPr/>
        </p:nvSpPr>
        <p:spPr>
          <a:xfrm>
            <a:off x="5609868" y="4766191"/>
            <a:ext cx="4499015" cy="2230755"/>
          </a:xfrm>
          <a:prstGeom prst="roundRect">
            <a:avLst>
              <a:gd name="adj" fmla="val 16601"/>
            </a:avLst>
          </a:prstGeom>
          <a:solidFill>
            <a:srgbClr val="0A081B"/>
          </a:solidFill>
          <a:ln w="30480">
            <a:solidFill>
              <a:srgbClr val="091231"/>
            </a:solidFill>
            <a:prstDash val="solid"/>
          </a:ln>
        </p:spPr>
      </p:sp>
      <p:sp>
        <p:nvSpPr>
          <p:cNvPr id="14" name="Text 11"/>
          <p:cNvSpPr/>
          <p:nvPr/>
        </p:nvSpPr>
        <p:spPr>
          <a:xfrm>
            <a:off x="5887164" y="5043488"/>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E0E4E6"/>
                </a:solidFill>
                <a:latin typeface="Spline Sans" pitchFamily="34" charset="0"/>
                <a:ea typeface="Spline Sans" pitchFamily="34" charset="-122"/>
                <a:cs typeface="Spline Sans" pitchFamily="34" charset="-120"/>
              </a:rPr>
              <a:t>Wees een voorbeeld</a:t>
            </a:r>
            <a:endParaRPr lang="en-US" sz="2150" dirty="0"/>
          </a:p>
        </p:txBody>
      </p:sp>
      <p:sp>
        <p:nvSpPr>
          <p:cNvPr id="15" name="Text 12"/>
          <p:cNvSpPr/>
          <p:nvPr/>
        </p:nvSpPr>
        <p:spPr>
          <a:xfrm>
            <a:off x="5887164" y="5534501"/>
            <a:ext cx="3944422" cy="118514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Toon respect en vriendelijkheid. Laat zien dat pesten niet oké is en dat iedereen erbij hoort.</a:t>
            </a:r>
            <a:endParaRPr lang="en-US" sz="1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64037" y="2464832"/>
            <a:ext cx="8161853" cy="685800"/>
          </a:xfrm>
          <a:prstGeom prst="rect">
            <a:avLst/>
          </a:prstGeom>
          <a:noFill/>
          <a:ln/>
        </p:spPr>
        <p:txBody>
          <a:bodyPr wrap="none" lIns="0" tIns="0" rIns="0" bIns="0" rtlCol="0" anchor="t"/>
          <a:lstStyle/>
          <a:p>
            <a:pPr indent="0" marL="0">
              <a:lnSpc>
                <a:spcPts val="5400"/>
              </a:lnSpc>
              <a:buNone/>
            </a:pPr>
            <a:r>
              <a:rPr lang="en-US" sz="4300" b="1" dirty="0">
                <a:solidFill>
                  <a:srgbClr val="F0FCFF"/>
                </a:solidFill>
                <a:latin typeface="Spline Sans" pitchFamily="34" charset="0"/>
                <a:ea typeface="Spline Sans" pitchFamily="34" charset="-122"/>
                <a:cs typeface="Spline Sans" pitchFamily="34" charset="-120"/>
              </a:rPr>
              <a:t>Vriendelijk zijn en elkaar helpen</a:t>
            </a:r>
            <a:endParaRPr lang="en-US" sz="4300" dirty="0"/>
          </a:p>
        </p:txBody>
      </p:sp>
      <p:sp>
        <p:nvSpPr>
          <p:cNvPr id="3" name="Text 1"/>
          <p:cNvSpPr/>
          <p:nvPr/>
        </p:nvSpPr>
        <p:spPr>
          <a:xfrm>
            <a:off x="864037" y="3767733"/>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F0FCFF"/>
                </a:solidFill>
                <a:latin typeface="Spline Sans" pitchFamily="34" charset="0"/>
                <a:ea typeface="Spline Sans" pitchFamily="34" charset="-122"/>
                <a:cs typeface="Spline Sans" pitchFamily="34" charset="-120"/>
              </a:rPr>
              <a:t>Wees aardig</a:t>
            </a:r>
            <a:endParaRPr lang="en-US" sz="2150" dirty="0"/>
          </a:p>
        </p:txBody>
      </p:sp>
      <p:sp>
        <p:nvSpPr>
          <p:cNvPr id="4" name="Text 2"/>
          <p:cNvSpPr/>
          <p:nvPr/>
        </p:nvSpPr>
        <p:spPr>
          <a:xfrm>
            <a:off x="864037" y="4357449"/>
            <a:ext cx="6150054" cy="118514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Zeg hallo tegen je klasgenoten. Lach naar elkaar. Doe een complimentje. Wees behulpzaam als iemand hulp nodig heeft.</a:t>
            </a:r>
            <a:endParaRPr lang="en-US" sz="1900" dirty="0"/>
          </a:p>
        </p:txBody>
      </p:sp>
      <p:sp>
        <p:nvSpPr>
          <p:cNvPr id="5" name="Text 3"/>
          <p:cNvSpPr/>
          <p:nvPr/>
        </p:nvSpPr>
        <p:spPr>
          <a:xfrm>
            <a:off x="7623929" y="3767733"/>
            <a:ext cx="2743200" cy="342900"/>
          </a:xfrm>
          <a:prstGeom prst="rect">
            <a:avLst/>
          </a:prstGeom>
          <a:noFill/>
          <a:ln/>
        </p:spPr>
        <p:txBody>
          <a:bodyPr wrap="none" lIns="0" tIns="0" rIns="0" bIns="0" rtlCol="0" anchor="t"/>
          <a:lstStyle/>
          <a:p>
            <a:pPr indent="0" marL="0">
              <a:lnSpc>
                <a:spcPts val="2700"/>
              </a:lnSpc>
              <a:buNone/>
            </a:pPr>
            <a:r>
              <a:rPr lang="en-US" sz="2150" b="1" dirty="0">
                <a:solidFill>
                  <a:srgbClr val="F0FCFF"/>
                </a:solidFill>
                <a:latin typeface="Spline Sans" pitchFamily="34" charset="0"/>
                <a:ea typeface="Spline Sans" pitchFamily="34" charset="-122"/>
                <a:cs typeface="Spline Sans" pitchFamily="34" charset="-120"/>
              </a:rPr>
              <a:t>Help elkaar</a:t>
            </a:r>
            <a:endParaRPr lang="en-US" sz="2150" dirty="0"/>
          </a:p>
        </p:txBody>
      </p:sp>
      <p:sp>
        <p:nvSpPr>
          <p:cNvPr id="6" name="Text 4"/>
          <p:cNvSpPr/>
          <p:nvPr/>
        </p:nvSpPr>
        <p:spPr>
          <a:xfrm>
            <a:off x="7623929" y="4357449"/>
            <a:ext cx="6150054" cy="1185148"/>
          </a:xfrm>
          <a:prstGeom prst="rect">
            <a:avLst/>
          </a:prstGeom>
          <a:noFill/>
          <a:ln/>
        </p:spPr>
        <p:txBody>
          <a:bodyPr wrap="square" lIns="0" tIns="0" rIns="0" bIns="0" rtlCol="0" anchor="t"/>
          <a:lstStyle/>
          <a:p>
            <a:pPr indent="0" marL="0">
              <a:lnSpc>
                <a:spcPts val="3100"/>
              </a:lnSpc>
              <a:buNone/>
            </a:pPr>
            <a:r>
              <a:rPr lang="en-US" sz="1900" dirty="0">
                <a:solidFill>
                  <a:srgbClr val="E0E4E6"/>
                </a:solidFill>
                <a:latin typeface="Barlow" pitchFamily="34" charset="0"/>
                <a:ea typeface="Barlow" pitchFamily="34" charset="-122"/>
                <a:cs typeface="Barlow" pitchFamily="34" charset="-120"/>
              </a:rPr>
              <a:t>Deel je spullen als iemand iets vergeten is. Help met schoolwerk als iemand iets niet begrijpt. Sta klaar voor elkaar in moeilijke momenten.</a:t>
            </a:r>
            <a:endParaRPr lang="en-US" sz="1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2024-09-22T15:25:00Z</dcterms:created>
  <dcterms:modified xsi:type="dcterms:W3CDTF">2024-09-22T15:25:00Z</dcterms:modified>
</cp:coreProperties>
</file>