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79" r:id="rId5"/>
    <p:sldId id="280" r:id="rId6"/>
    <p:sldId id="258" r:id="rId7"/>
    <p:sldId id="257" r:id="rId8"/>
    <p:sldId id="272" r:id="rId9"/>
    <p:sldId id="281" r:id="rId10"/>
    <p:sldId id="273" r:id="rId11"/>
    <p:sldId id="276" r:id="rId12"/>
    <p:sldId id="263" r:id="rId13"/>
    <p:sldId id="284" r:id="rId14"/>
    <p:sldId id="285" r:id="rId15"/>
    <p:sldId id="256" r:id="rId16"/>
    <p:sldId id="282" r:id="rId17"/>
    <p:sldId id="283" r:id="rId18"/>
    <p:sldId id="260" r:id="rId19"/>
    <p:sldId id="268" r:id="rId20"/>
    <p:sldId id="270" r:id="rId21"/>
    <p:sldId id="267" r:id="rId22"/>
    <p:sldId id="274" r:id="rId23"/>
    <p:sldId id="277" r:id="rId2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Mol" initials="LM" lastIdx="4" clrIdx="0">
    <p:extLst>
      <p:ext uri="{19B8F6BF-5375-455C-9EA6-DF929625EA0E}">
        <p15:presenceInfo xmlns:p15="http://schemas.microsoft.com/office/powerpoint/2012/main" userId="Laura Mo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185B"/>
    <a:srgbClr val="4A4A4A"/>
    <a:srgbClr val="BF0D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82874" autoAdjust="0"/>
  </p:normalViewPr>
  <p:slideViewPr>
    <p:cSldViewPr snapToGrid="0">
      <p:cViewPr varScale="1">
        <p:scale>
          <a:sx n="73" d="100"/>
          <a:sy n="73" d="100"/>
        </p:scale>
        <p:origin x="180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2FD9B4-E677-414A-ABF4-8D5CB70F96DF}" type="datetimeFigureOut">
              <a:rPr lang="nl-NL" smtClean="0"/>
              <a:t>13-9-2017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E0B6B-7292-4E2B-80A8-4B635BA28BEC}" type="slidenum">
              <a:rPr lang="nl-NL" smtClean="0"/>
              <a:t>‹nr.›</a:t>
            </a:fld>
            <a:endParaRPr 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choolenveiligheid.nl/po-vo/kennisbank/het-anti-pestprotoco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choolenveiligheid.nl/veelgestelde-vragen/is-online-pesten-strafbaa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choolenveiligheid.nl/po-vo/kennisbank/groepsdynamica-in-de-kla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De teamsessie is opgebouwd uit twee delen: Teamsessie 1 ‘de rol van de groep’, richt zich vooral op bewustwording: het inventariseren van kennis over de rol van de groep/ groepsdynamica/groepsdruk en het verkennen van de situaties die spelen binnen uw eigen school.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Teamsessie 2 ‘online pesten voorkomen en aanpakken’, gaat over het voorkomen en aanpakken van onlinepesten middels het toewerken naar afspraken en het creëren van een actieplan waar vervolgens op school mee wordt gewerkt.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r>
              <a:rPr lang="nl-NL" dirty="0" smtClean="0"/>
              <a:t>We verkennen</a:t>
            </a:r>
            <a:r>
              <a:rPr lang="nl-NL" baseline="0" dirty="0" smtClean="0"/>
              <a:t> dus wat we als school en team </a:t>
            </a:r>
            <a:r>
              <a:rPr lang="nl-NL" dirty="0" smtClean="0"/>
              <a:t>kunnen en willen, maar</a:t>
            </a:r>
            <a:r>
              <a:rPr lang="nl-NL" baseline="0" dirty="0" smtClean="0"/>
              <a:t> ook moeten doen om pesten tegen te gaan, vanuit de Wet Sociale Veiligheid</a:t>
            </a:r>
          </a:p>
          <a:p>
            <a:r>
              <a:rPr lang="nl-NL" baseline="0" dirty="0" smtClean="0"/>
              <a:t>In deze sessie werken we toe naar een aanscherping van / of opstellen van een anti-pest protocol en de concrete vertaling hiervan in de dagelijkse praktijk.</a:t>
            </a: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Geef aan hoe lang de sessie duurt en</a:t>
            </a:r>
            <a:r>
              <a:rPr lang="nl-NL" sz="1200" kern="1200" baseline="0" dirty="0" smtClean="0">
                <a:solidFill>
                  <a:schemeClr val="tx1"/>
                </a:solidFill>
                <a:effectLst/>
                <a:latin typeface="+mn-lt"/>
                <a:ea typeface="+mn-ea"/>
                <a:cs typeface="+mn-cs"/>
              </a:rPr>
              <a:t> dat het een afwisseling is van plenaire informatieoverdracht en zelf actief (in groepjes) aan de slag. Er wordt dus een </a:t>
            </a:r>
            <a:r>
              <a:rPr lang="nl-NL" sz="1200" kern="1200" baseline="0" dirty="0" err="1" smtClean="0">
                <a:solidFill>
                  <a:schemeClr val="tx1"/>
                </a:solidFill>
                <a:effectLst/>
                <a:latin typeface="+mn-lt"/>
                <a:ea typeface="+mn-ea"/>
                <a:cs typeface="+mn-cs"/>
              </a:rPr>
              <a:t>pro-actieve</a:t>
            </a:r>
            <a:r>
              <a:rPr lang="nl-NL" sz="1200" kern="1200" baseline="0" dirty="0" smtClean="0">
                <a:solidFill>
                  <a:schemeClr val="tx1"/>
                </a:solidFill>
                <a:effectLst/>
                <a:latin typeface="+mn-lt"/>
                <a:ea typeface="+mn-ea"/>
                <a:cs typeface="+mn-cs"/>
              </a:rPr>
              <a:t> houding verwacht van uw collega’s!</a:t>
            </a:r>
            <a:endParaRPr lang="nl-N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8DEE0B6B-7292-4E2B-80A8-4B635BA28BEC}" type="slidenum">
              <a:rPr lang="nl-NL" smtClean="0"/>
              <a:t>2</a:t>
            </a:fld>
            <a:endParaRPr lang="nl-NL"/>
          </a:p>
        </p:txBody>
      </p:sp>
    </p:spTree>
    <p:extLst>
      <p:ext uri="{BB962C8B-B14F-4D97-AF65-F5344CB8AC3E}">
        <p14:creationId xmlns:p14="http://schemas.microsoft.com/office/powerpoint/2010/main" val="2153926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Een sociaal veilig schoolklimaat begint bij een het handelen van de afzonderlijke docenten, op basis van de afspraken en de samenwerking in het team, de afspraken en communicatie in de school, met leerlingen en met ouders, vanuit een gedeelde visie en aanpak.</a:t>
            </a:r>
          </a:p>
          <a:p>
            <a:endParaRPr lang="nl-NL" dirty="0"/>
          </a:p>
        </p:txBody>
      </p:sp>
      <p:sp>
        <p:nvSpPr>
          <p:cNvPr id="4" name="Tijdelijke aanduiding voor dianummer 3"/>
          <p:cNvSpPr>
            <a:spLocks noGrp="1"/>
          </p:cNvSpPr>
          <p:nvPr>
            <p:ph type="sldNum" sz="quarter" idx="10"/>
          </p:nvPr>
        </p:nvSpPr>
        <p:spPr/>
        <p:txBody>
          <a:bodyPr/>
          <a:lstStyle/>
          <a:p>
            <a:fld id="{8DEE0B6B-7292-4E2B-80A8-4B635BA28BEC}" type="slidenum">
              <a:rPr lang="nl-NL" smtClean="0"/>
              <a:t>15</a:t>
            </a:fld>
            <a:endParaRPr lang="nl-NL"/>
          </a:p>
        </p:txBody>
      </p:sp>
    </p:spTree>
    <p:extLst>
      <p:ext uri="{BB962C8B-B14F-4D97-AF65-F5344CB8AC3E}">
        <p14:creationId xmlns:p14="http://schemas.microsoft.com/office/powerpoint/2010/main" val="875098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Veel scholen hebben een </a:t>
            </a:r>
            <a:r>
              <a:rPr lang="nl-NL" sz="1200" kern="1200" dirty="0" smtClean="0">
                <a:solidFill>
                  <a:schemeClr val="tx1"/>
                </a:solidFill>
                <a:latin typeface="+mn-lt"/>
                <a:ea typeface="+mn-ea"/>
                <a:cs typeface="+mn-cs"/>
              </a:rPr>
              <a:t>antipestprotocol </a:t>
            </a:r>
            <a:r>
              <a:rPr lang="nl-NL" sz="1200" kern="1200" dirty="0" smtClean="0">
                <a:solidFill>
                  <a:schemeClr val="tx1"/>
                </a:solidFill>
                <a:latin typeface="+mn-lt"/>
                <a:ea typeface="+mn-ea"/>
                <a:cs typeface="+mn-cs"/>
              </a:rPr>
              <a:t>waarin staat hoe de school pestgedrag signaleert en aanpakt. Het hebben van een </a:t>
            </a:r>
            <a:r>
              <a:rPr lang="nl-NL" sz="1200" kern="1200" dirty="0" smtClean="0">
                <a:solidFill>
                  <a:schemeClr val="tx1"/>
                </a:solidFill>
                <a:latin typeface="+mn-lt"/>
                <a:ea typeface="+mn-ea"/>
                <a:cs typeface="+mn-cs"/>
              </a:rPr>
              <a:t>antipestprotocol </a:t>
            </a:r>
            <a:r>
              <a:rPr lang="nl-NL" sz="1200" kern="1200" dirty="0" smtClean="0">
                <a:solidFill>
                  <a:schemeClr val="tx1"/>
                </a:solidFill>
                <a:latin typeface="+mn-lt"/>
                <a:ea typeface="+mn-ea"/>
                <a:cs typeface="+mn-cs"/>
              </a:rPr>
              <a:t>is niet verplicht.</a:t>
            </a:r>
          </a:p>
          <a:p>
            <a:endParaRPr lang="nl-NL" sz="1200" u="sng" kern="1200" dirty="0" smtClean="0">
              <a:solidFill>
                <a:schemeClr val="tx1"/>
              </a:solidFill>
              <a:effectLst/>
              <a:latin typeface="+mn-lt"/>
              <a:ea typeface="+mn-ea"/>
              <a:cs typeface="+mn-cs"/>
            </a:endParaRPr>
          </a:p>
          <a:p>
            <a:r>
              <a:rPr lang="nl-NL" sz="1200" u="sng" kern="1200" dirty="0" smtClean="0">
                <a:solidFill>
                  <a:schemeClr val="tx1"/>
                </a:solidFill>
                <a:effectLst/>
                <a:latin typeface="+mn-lt"/>
                <a:ea typeface="+mn-ea"/>
                <a:cs typeface="+mn-cs"/>
              </a:rPr>
              <a:t>Plenaire reflectie vragen:</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Is er op jullie school een </a:t>
            </a:r>
            <a:r>
              <a:rPr lang="nl-NL" sz="1200" kern="1200" dirty="0" smtClean="0">
                <a:solidFill>
                  <a:schemeClr val="tx1"/>
                </a:solidFill>
                <a:effectLst/>
                <a:latin typeface="+mn-lt"/>
                <a:ea typeface="+mn-ea"/>
                <a:cs typeface="+mn-cs"/>
              </a:rPr>
              <a:t>antipestprotocol </a:t>
            </a:r>
            <a:r>
              <a:rPr lang="nl-NL" sz="1200" kern="1200" dirty="0" smtClean="0">
                <a:solidFill>
                  <a:schemeClr val="tx1"/>
                </a:solidFill>
                <a:effectLst/>
                <a:latin typeface="+mn-lt"/>
                <a:ea typeface="+mn-ea"/>
                <a:cs typeface="+mn-cs"/>
              </a:rPr>
              <a:t>op school?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Zo ja, weet iedereen eigenlijk wat erin staat?</a:t>
            </a:r>
          </a:p>
          <a:p>
            <a:r>
              <a:rPr lang="nl-NL" sz="1200" kern="1200" dirty="0" smtClean="0">
                <a:solidFill>
                  <a:schemeClr val="tx1"/>
                </a:solidFill>
                <a:effectLst/>
                <a:latin typeface="+mn-lt"/>
                <a:ea typeface="+mn-ea"/>
                <a:cs typeface="+mn-cs"/>
              </a:rPr>
              <a:t>Bespreek met het team of iedereen dit kent, weet hoe hij/zij moet handelen en waarom. Moedig </a:t>
            </a:r>
            <a:r>
              <a:rPr lang="nl-NL" sz="1200" kern="1200" dirty="0" smtClean="0">
                <a:solidFill>
                  <a:schemeClr val="tx1"/>
                </a:solidFill>
                <a:effectLst/>
                <a:latin typeface="+mn-lt"/>
                <a:ea typeface="+mn-ea"/>
                <a:cs typeface="+mn-cs"/>
              </a:rPr>
              <a:t>collega’s </a:t>
            </a:r>
            <a:r>
              <a:rPr lang="nl-NL" sz="1200" kern="1200" dirty="0" smtClean="0">
                <a:solidFill>
                  <a:schemeClr val="tx1"/>
                </a:solidFill>
                <a:effectLst/>
                <a:latin typeface="+mn-lt"/>
                <a:ea typeface="+mn-ea"/>
                <a:cs typeface="+mn-cs"/>
              </a:rPr>
              <a:t>aan hier eerlijk en open over te zijn.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Voor meer informatie en voorbeelden van </a:t>
            </a:r>
            <a:r>
              <a:rPr lang="nl-NL" dirty="0" smtClean="0"/>
              <a:t>antipest</a:t>
            </a:r>
            <a:r>
              <a:rPr lang="nl-NL" baseline="0" dirty="0" smtClean="0"/>
              <a:t>protocollen</a:t>
            </a:r>
            <a:r>
              <a:rPr lang="nl-NL" baseline="0" dirty="0" smtClean="0"/>
              <a:t>: </a:t>
            </a:r>
            <a:r>
              <a:rPr lang="nl-NL" dirty="0" smtClean="0">
                <a:hlinkClick r:id="rId3"/>
              </a:rPr>
              <a:t>https://www.schoolenveiligheid.nl/po-vo/kennisbank/het-anti-pestprotocol/</a:t>
            </a: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Het pestprotocol is belangrijk, maar  geeft geen enkele garantie voor het uitsluiten van pesten  binnen de school. Belangrijk is de concrete aanpak: via mentoruren </a:t>
            </a:r>
            <a:r>
              <a:rPr lang="nl-NL" dirty="0" smtClean="0"/>
              <a:t>(vo) </a:t>
            </a:r>
            <a:r>
              <a:rPr lang="nl-NL" dirty="0" smtClean="0"/>
              <a:t>of per leerkracht</a:t>
            </a:r>
            <a:r>
              <a:rPr lang="nl-NL" baseline="0" dirty="0" smtClean="0"/>
              <a:t> </a:t>
            </a:r>
            <a:r>
              <a:rPr lang="nl-NL" baseline="0" dirty="0" smtClean="0"/>
              <a:t>(po) </a:t>
            </a:r>
            <a:r>
              <a:rPr lang="nl-NL" dirty="0" smtClean="0"/>
              <a:t>expliciet aandacht besteden aan een positief en veilig werkklimaat in de klas (groepsdynamica). Waarbij afspraken gemaakt worden over samenwerken, elkaar respecteren in verschillen, elkaar veiligheid </a:t>
            </a:r>
            <a:r>
              <a:rPr lang="nl-NL" dirty="0" smtClean="0"/>
              <a:t>bieden/voor </a:t>
            </a:r>
            <a:r>
              <a:rPr lang="nl-NL" dirty="0" smtClean="0"/>
              <a:t>elkaar opkomen. In dit laatste aspect komt pesten expliciet</a:t>
            </a:r>
            <a:r>
              <a:rPr lang="nl-NL" baseline="0" dirty="0" smtClean="0"/>
              <a:t> </a:t>
            </a:r>
            <a:r>
              <a:rPr lang="nl-NL" dirty="0" smtClean="0"/>
              <a:t>aan de orde: ieder heeft directe meldingsplicht en er wordt meteen besproken hoe het te stoppen en op te letten dat het niet meer </a:t>
            </a:r>
            <a:r>
              <a:rPr lang="nl-NL" dirty="0" smtClean="0"/>
              <a:t>gebeurt </a:t>
            </a:r>
            <a:r>
              <a:rPr lang="nl-NL" dirty="0" smtClean="0"/>
              <a:t>(no </a:t>
            </a:r>
            <a:r>
              <a:rPr lang="nl-NL" dirty="0" err="1" smtClean="0"/>
              <a:t>blame</a:t>
            </a:r>
            <a:r>
              <a:rPr lang="nl-NL" dirty="0" smtClean="0"/>
              <a:t> aanpak). </a:t>
            </a:r>
            <a:r>
              <a:rPr lang="nl-NL" dirty="0" smtClean="0"/>
              <a:t>Als </a:t>
            </a:r>
            <a:r>
              <a:rPr lang="nl-NL" dirty="0" smtClean="0"/>
              <a:t>onverhoopt iemand toch doorgaat met pesten, gelden sancties,</a:t>
            </a:r>
            <a:r>
              <a:rPr lang="nl-NL" baseline="0" dirty="0" smtClean="0"/>
              <a:t> die </a:t>
            </a:r>
            <a:r>
              <a:rPr lang="nl-NL" baseline="0" dirty="0" err="1" smtClean="0"/>
              <a:t>schoolbreed</a:t>
            </a:r>
            <a:r>
              <a:rPr lang="nl-NL" baseline="0" dirty="0" smtClean="0"/>
              <a:t> zijn afgesproken.</a:t>
            </a:r>
            <a:endParaRPr lang="nl-NL"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8DEE0B6B-7292-4E2B-80A8-4B635BA28BEC}" type="slidenum">
              <a:rPr lang="nl-NL" smtClean="0"/>
              <a:t>16</a:t>
            </a:fld>
            <a:endParaRPr lang="nl-NL"/>
          </a:p>
        </p:txBody>
      </p:sp>
    </p:spTree>
    <p:extLst>
      <p:ext uri="{BB962C8B-B14F-4D97-AF65-F5344CB8AC3E}">
        <p14:creationId xmlns:p14="http://schemas.microsoft.com/office/powerpoint/2010/main" val="381651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In deze opdracht analyseren we de bestaande ‘acties’ en handelingen op school die te maken hebben met cyberpesten. Het gaat erom dat we in beeld krijgen hoe we handelen en of er verbeteringen kunnen worden gemaakt. Deze verbeteringen worden per werkgroepje direct omgezet in een stappenplan. Vanuit deze input kan een anti-pestprotocol worden gedestilleerd (of bijgeschaafd in het geval deze al op school aanwezig is.) Als er al een protocol is vergroot deze sessie de kennis over de inhoud en wat je er als individuele docent en als team mee kunt doen. Succes!</a:t>
            </a:r>
            <a:br>
              <a:rPr lang="nl-NL" sz="1200" kern="1200" dirty="0" smtClean="0">
                <a:solidFill>
                  <a:schemeClr val="tx1"/>
                </a:solidFill>
                <a:effectLst/>
                <a:latin typeface="+mn-lt"/>
                <a:ea typeface="+mn-ea"/>
                <a:cs typeface="+mn-cs"/>
              </a:rPr>
            </a:br>
            <a:endParaRPr lang="nl-NL" dirty="0"/>
          </a:p>
        </p:txBody>
      </p:sp>
      <p:sp>
        <p:nvSpPr>
          <p:cNvPr id="4" name="Tijdelijke aanduiding voor dianummer 3"/>
          <p:cNvSpPr>
            <a:spLocks noGrp="1"/>
          </p:cNvSpPr>
          <p:nvPr>
            <p:ph type="sldNum" sz="quarter" idx="10"/>
          </p:nvPr>
        </p:nvSpPr>
        <p:spPr/>
        <p:txBody>
          <a:bodyPr/>
          <a:lstStyle/>
          <a:p>
            <a:fld id="{8DEE0B6B-7292-4E2B-80A8-4B635BA28BEC}" type="slidenum">
              <a:rPr lang="nl-NL" smtClean="0"/>
              <a:t>17</a:t>
            </a:fld>
            <a:endParaRPr lang="nl-NL"/>
          </a:p>
        </p:txBody>
      </p:sp>
    </p:spTree>
    <p:extLst>
      <p:ext uri="{BB962C8B-B14F-4D97-AF65-F5344CB8AC3E}">
        <p14:creationId xmlns:p14="http://schemas.microsoft.com/office/powerpoint/2010/main" val="463248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Sluit de sessie af en bedank je collega’s voor hun bijdrage.</a:t>
            </a:r>
          </a:p>
          <a:p>
            <a:r>
              <a:rPr lang="nl-NL" sz="1200" kern="1200" dirty="0" smtClean="0">
                <a:solidFill>
                  <a:schemeClr val="tx1"/>
                </a:solidFill>
                <a:effectLst/>
                <a:latin typeface="+mn-lt"/>
                <a:ea typeface="+mn-ea"/>
                <a:cs typeface="+mn-cs"/>
              </a:rPr>
              <a:t>Spreek een moment af wanneer er op deze sessie wordt teruggekoppeld. Het liefst binnen twee weken.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Iedereen ontvangt dan een mail met de uitwerking /aanscherping van het anti-pestprotocol op maat en de eventuele uitnodiging voor presentatie of toelichting.</a:t>
            </a:r>
            <a:r>
              <a:rPr lang="nl-NL" dirty="0" smtClean="0">
                <a:effectLst/>
              </a:rPr>
              <a:t> </a:t>
            </a:r>
            <a:endParaRPr lang="nl-NL" dirty="0"/>
          </a:p>
        </p:txBody>
      </p:sp>
      <p:sp>
        <p:nvSpPr>
          <p:cNvPr id="4" name="Tijdelijke aanduiding voor dianummer 3"/>
          <p:cNvSpPr>
            <a:spLocks noGrp="1"/>
          </p:cNvSpPr>
          <p:nvPr>
            <p:ph type="sldNum" sz="quarter" idx="10"/>
          </p:nvPr>
        </p:nvSpPr>
        <p:spPr/>
        <p:txBody>
          <a:bodyPr/>
          <a:lstStyle/>
          <a:p>
            <a:fld id="{8DEE0B6B-7292-4E2B-80A8-4B635BA28BEC}" type="slidenum">
              <a:rPr lang="nl-NL" smtClean="0"/>
              <a:t>18</a:t>
            </a:fld>
            <a:endParaRPr lang="nl-NL"/>
          </a:p>
        </p:txBody>
      </p:sp>
    </p:spTree>
    <p:extLst>
      <p:ext uri="{BB962C8B-B14F-4D97-AF65-F5344CB8AC3E}">
        <p14:creationId xmlns:p14="http://schemas.microsoft.com/office/powerpoint/2010/main" val="71936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En wat kunnen, maar</a:t>
            </a:r>
            <a:r>
              <a:rPr lang="nl-NL" baseline="0" dirty="0" smtClean="0"/>
              <a:t> ook moeten we aan pesten doen, vanuit de Wet Sociale Veiligheid?</a:t>
            </a:r>
          </a:p>
          <a:p>
            <a:r>
              <a:rPr lang="nl-NL" baseline="0" dirty="0" smtClean="0"/>
              <a:t>In deze sessie zullen we toewerken naar een aanscherping van / of opstellen van een anti-pest protocol en de concrete vertaling hiervan in praktijk</a:t>
            </a:r>
            <a:endParaRPr lang="nl-NL" dirty="0"/>
          </a:p>
        </p:txBody>
      </p:sp>
      <p:sp>
        <p:nvSpPr>
          <p:cNvPr id="4" name="Tijdelijke aanduiding voor dianummer 3"/>
          <p:cNvSpPr>
            <a:spLocks noGrp="1"/>
          </p:cNvSpPr>
          <p:nvPr>
            <p:ph type="sldNum" sz="quarter" idx="10"/>
          </p:nvPr>
        </p:nvSpPr>
        <p:spPr/>
        <p:txBody>
          <a:bodyPr/>
          <a:lstStyle/>
          <a:p>
            <a:fld id="{218B16AB-4191-2147-9967-6C0D9EBB6ABC}" type="slidenum">
              <a:rPr lang="nl-NL" smtClean="0"/>
              <a:t>3</a:t>
            </a:fld>
            <a:endParaRPr lang="nl-NL"/>
          </a:p>
        </p:txBody>
      </p:sp>
    </p:spTree>
    <p:extLst>
      <p:ext uri="{BB962C8B-B14F-4D97-AF65-F5344CB8AC3E}">
        <p14:creationId xmlns:p14="http://schemas.microsoft.com/office/powerpoint/2010/main" val="4044483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dirty="0" smtClean="0"/>
          </a:p>
          <a:p>
            <a:r>
              <a:rPr lang="nl-NL" dirty="0" smtClean="0"/>
              <a:t>Waar leerlingen optimaal leren als ze: ruimte krijgen om te ontdekken, grenzen verkennen, fouten mogen maken, leren verantwoordelijkheid nemen en daarop worden aangesproken.</a:t>
            </a:r>
          </a:p>
          <a:p>
            <a:endParaRPr lang="nl-NL" dirty="0" smtClean="0"/>
          </a:p>
          <a:p>
            <a:r>
              <a:rPr lang="nl-NL" dirty="0" smtClean="0"/>
              <a:t>Waar medewerkers individueel en als team hun werk goed doen als ze zich veilig voelen, zich kwetsbaar op kunnen stellen en zich gezien en gehoord voelen. Ook zij moeten fouten kunnen maken en aangesproken worden op verantwoordelijkheden.</a:t>
            </a:r>
          </a:p>
          <a:p>
            <a:endParaRPr lang="nl-NL" dirty="0" smtClean="0"/>
          </a:p>
          <a:p>
            <a:r>
              <a:rPr lang="nl-NL" dirty="0" smtClean="0"/>
              <a:t>Zorgen voor de sociale veiligheid van leerlingen én medewerkers is essentieel én wettelijk verplicht!</a:t>
            </a:r>
          </a:p>
          <a:p>
            <a:endParaRPr lang="nl-NL" dirty="0"/>
          </a:p>
        </p:txBody>
      </p:sp>
      <p:sp>
        <p:nvSpPr>
          <p:cNvPr id="4" name="Tijdelijke aanduiding voor dianummer 3"/>
          <p:cNvSpPr>
            <a:spLocks noGrp="1"/>
          </p:cNvSpPr>
          <p:nvPr>
            <p:ph type="sldNum" sz="quarter" idx="10"/>
          </p:nvPr>
        </p:nvSpPr>
        <p:spPr/>
        <p:txBody>
          <a:bodyPr/>
          <a:lstStyle/>
          <a:p>
            <a:fld id="{8DEE0B6B-7292-4E2B-80A8-4B635BA28BEC}" type="slidenum">
              <a:rPr lang="nl-NL" smtClean="0"/>
              <a:t>4</a:t>
            </a:fld>
            <a:endParaRPr lang="nl-NL"/>
          </a:p>
        </p:txBody>
      </p:sp>
    </p:spTree>
    <p:extLst>
      <p:ext uri="{BB962C8B-B14F-4D97-AF65-F5344CB8AC3E}">
        <p14:creationId xmlns:p14="http://schemas.microsoft.com/office/powerpoint/2010/main" val="864356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a:t>
            </a:r>
            <a:r>
              <a:rPr lang="nl-NL" baseline="0" dirty="0" smtClean="0"/>
              <a:t> we verder gaan over hoe we pesten aanpakken: Wat is pesten precies, en wat is het verschil met plagen?</a:t>
            </a:r>
            <a:endParaRPr lang="nl-NL" dirty="0"/>
          </a:p>
        </p:txBody>
      </p:sp>
      <p:sp>
        <p:nvSpPr>
          <p:cNvPr id="4" name="Tijdelijke aanduiding voor dianummer 3"/>
          <p:cNvSpPr>
            <a:spLocks noGrp="1"/>
          </p:cNvSpPr>
          <p:nvPr>
            <p:ph type="sldNum" sz="quarter" idx="10"/>
          </p:nvPr>
        </p:nvSpPr>
        <p:spPr/>
        <p:txBody>
          <a:bodyPr/>
          <a:lstStyle/>
          <a:p>
            <a:fld id="{8DEE0B6B-7292-4E2B-80A8-4B635BA28BEC}" type="slidenum">
              <a:rPr lang="nl-NL" smtClean="0"/>
              <a:t>5</a:t>
            </a:fld>
            <a:endParaRPr lang="nl-NL"/>
          </a:p>
        </p:txBody>
      </p:sp>
    </p:spTree>
    <p:extLst>
      <p:ext uri="{BB962C8B-B14F-4D97-AF65-F5344CB8AC3E}">
        <p14:creationId xmlns:p14="http://schemas.microsoft.com/office/powerpoint/2010/main" val="2400999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Kijk voor meer</a:t>
            </a:r>
            <a:r>
              <a:rPr lang="nl-NL" baseline="0" dirty="0" smtClean="0"/>
              <a:t> informatie op </a:t>
            </a:r>
            <a:r>
              <a:rPr lang="nl-NL" dirty="0" smtClean="0">
                <a:hlinkClick r:id="rId3"/>
              </a:rPr>
              <a:t>https://www.schoolenveiligheid.nl/veelgestelde-vragen/is-online-pesten-strafbaar/</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8DEE0B6B-7292-4E2B-80A8-4B635BA28BEC}" type="slidenum">
              <a:rPr lang="nl-NL" smtClean="0"/>
              <a:t>9</a:t>
            </a:fld>
            <a:endParaRPr lang="nl-NL"/>
          </a:p>
        </p:txBody>
      </p:sp>
    </p:spTree>
    <p:extLst>
      <p:ext uri="{BB962C8B-B14F-4D97-AF65-F5344CB8AC3E}">
        <p14:creationId xmlns:p14="http://schemas.microsoft.com/office/powerpoint/2010/main" val="701882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smtClean="0">
                <a:solidFill>
                  <a:schemeClr val="tx1"/>
                </a:solidFill>
                <a:latin typeface="+mn-lt"/>
                <a:ea typeface="+mn-ea"/>
                <a:cs typeface="+mn-cs"/>
              </a:rPr>
              <a:t>Pesten gebeurt vaak in een specifieke groepscontext</a:t>
            </a:r>
            <a:r>
              <a:rPr lang="nl-NL" sz="1200" i="1" kern="1200" baseline="0" dirty="0" smtClean="0">
                <a:solidFill>
                  <a:schemeClr val="tx1"/>
                </a:solidFill>
                <a:latin typeface="+mn-lt"/>
                <a:ea typeface="+mn-ea"/>
                <a:cs typeface="+mn-cs"/>
              </a:rPr>
              <a:t> </a:t>
            </a:r>
            <a:r>
              <a:rPr lang="nl-NL" sz="1200" i="1" kern="1200" dirty="0" smtClean="0">
                <a:solidFill>
                  <a:schemeClr val="tx1"/>
                </a:solidFill>
                <a:latin typeface="+mn-lt"/>
                <a:ea typeface="+mn-ea"/>
                <a:cs typeface="+mn-cs"/>
              </a:rPr>
              <a:t>die zich kenmerkt door een onveilige en negatieve basissfeer in de groep.</a:t>
            </a:r>
          </a:p>
          <a:p>
            <a:r>
              <a:rPr lang="nl-NL" sz="1200" kern="1200" dirty="0" smtClean="0">
                <a:solidFill>
                  <a:schemeClr val="tx1"/>
                </a:solidFill>
                <a:latin typeface="+mn-lt"/>
                <a:ea typeface="+mn-ea"/>
                <a:cs typeface="+mn-cs"/>
              </a:rPr>
              <a:t>Het signaleren van pesten voor een leerkracht nog niet zo eenvoudig. Pesten speelt zich af binnen een groepsproces waarvan de leerkracht zelf een deel van uitmaakt. Dit maakt het herkennen van pesten lastiger. Daarnaast kunt u gewoonweg niet alles waarnemen. Buiten uw zicht om pesten leerlingen elkaar bij de kluisjes, op het schoolplein, in de gangen, de kantine en niet te vergeten op sociale media.</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Pestgedrag wordt soms afgedaan als plagerij en weggewuifd onder het mom van ‘gaat wel over’. Want erkennen dat er wordt gepest in uw klas maakt dat verantwoordelijk bent om het pesten aan te pakken en </a:t>
            </a:r>
            <a:r>
              <a:rPr lang="nl-NL" sz="1200" b="1" kern="1200" dirty="0" smtClean="0">
                <a:solidFill>
                  <a:schemeClr val="tx1"/>
                </a:solidFill>
                <a:latin typeface="+mn-lt"/>
                <a:ea typeface="+mn-ea"/>
                <a:cs typeface="+mn-cs"/>
              </a:rPr>
              <a:t>werk te maken van een positieve en veilige groep.</a:t>
            </a:r>
          </a:p>
          <a:p>
            <a:endParaRPr lang="nl-NL" dirty="0"/>
          </a:p>
        </p:txBody>
      </p:sp>
      <p:sp>
        <p:nvSpPr>
          <p:cNvPr id="4" name="Tijdelijke aanduiding voor dianummer 3"/>
          <p:cNvSpPr>
            <a:spLocks noGrp="1"/>
          </p:cNvSpPr>
          <p:nvPr>
            <p:ph type="sldNum" sz="quarter" idx="10"/>
          </p:nvPr>
        </p:nvSpPr>
        <p:spPr/>
        <p:txBody>
          <a:bodyPr/>
          <a:lstStyle/>
          <a:p>
            <a:fld id="{8DEE0B6B-7292-4E2B-80A8-4B635BA28BEC}" type="slidenum">
              <a:rPr lang="nl-NL" smtClean="0"/>
              <a:t>10</a:t>
            </a:fld>
            <a:endParaRPr lang="nl-NL"/>
          </a:p>
        </p:txBody>
      </p:sp>
    </p:spTree>
    <p:extLst>
      <p:ext uri="{BB962C8B-B14F-4D97-AF65-F5344CB8AC3E}">
        <p14:creationId xmlns:p14="http://schemas.microsoft.com/office/powerpoint/2010/main" val="2401723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Het  stimuleren van gewenst gedrag helpt om pesten tegen te gaan en bevordert een positieve sfeer in de klas. Pesten ontstaat in de context van een negatieve groepssfeer waarbij iedereen een rol heeft. Een groepsproces doorloopt een aantal fases waarin u als leerkracht een grote rol speelt. Realiseert u zich dat u hoe dan ook de norm bepaalt -ook als u niets doet, geen regels stelt en niet ingrijpt. Daadkrachtig en consequent optreden helpt bij het creëren van een rustige en veilige sfeer in de klas. Meer hierover leest u in het informatieblad op de website</a:t>
            </a:r>
            <a:r>
              <a:rPr lang="nl-NL" sz="1200" kern="1200" baseline="0" dirty="0" smtClean="0">
                <a:solidFill>
                  <a:schemeClr val="tx1"/>
                </a:solidFill>
                <a:latin typeface="+mn-lt"/>
                <a:ea typeface="+mn-ea"/>
                <a:cs typeface="+mn-cs"/>
              </a:rPr>
              <a:t> van School en Veiligheid </a:t>
            </a:r>
            <a:r>
              <a:rPr lang="nl-NL" sz="1200" kern="1200" dirty="0" smtClean="0">
                <a:solidFill>
                  <a:schemeClr val="tx1"/>
                </a:solidFill>
                <a:latin typeface="+mn-lt"/>
                <a:ea typeface="+mn-ea"/>
                <a:cs typeface="+mn-cs"/>
              </a:rPr>
              <a:t> </a:t>
            </a:r>
            <a:r>
              <a:rPr lang="nl-NL" sz="1200" kern="1200" dirty="0" smtClean="0">
                <a:solidFill>
                  <a:schemeClr val="tx1"/>
                </a:solidFill>
                <a:latin typeface="+mn-lt"/>
                <a:ea typeface="+mn-ea"/>
                <a:cs typeface="+mn-cs"/>
                <a:hlinkClick r:id="rId3"/>
              </a:rPr>
              <a:t>‘Groepsdynamica in de klas’.</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latin typeface="+mn-lt"/>
              <a:ea typeface="+mn-ea"/>
              <a:cs typeface="+mn-cs"/>
              <a:hlinkClick r:id="rId3"/>
            </a:endParaRPr>
          </a:p>
          <a:p>
            <a:r>
              <a:rPr lang="nl-NL" sz="1200" b="1" kern="1200" dirty="0" smtClean="0">
                <a:solidFill>
                  <a:schemeClr val="tx1"/>
                </a:solidFill>
                <a:latin typeface="+mn-lt"/>
                <a:ea typeface="+mn-ea"/>
                <a:cs typeface="+mn-cs"/>
              </a:rPr>
              <a:t>1. </a:t>
            </a:r>
            <a:r>
              <a:rPr lang="nl-NL" sz="1200" b="1" kern="1200" dirty="0" err="1" smtClean="0">
                <a:solidFill>
                  <a:schemeClr val="tx1"/>
                </a:solidFill>
                <a:latin typeface="+mn-lt"/>
                <a:ea typeface="+mn-ea"/>
                <a:cs typeface="+mn-cs"/>
              </a:rPr>
              <a:t>Forming</a:t>
            </a:r>
            <a:endParaRPr lang="nl-NL" sz="1200" b="0" kern="1200" dirty="0" smtClean="0">
              <a:solidFill>
                <a:schemeClr val="tx1"/>
              </a:solidFill>
              <a:latin typeface="+mn-lt"/>
              <a:ea typeface="+mn-ea"/>
              <a:cs typeface="+mn-cs"/>
            </a:endParaRPr>
          </a:p>
          <a:p>
            <a:r>
              <a:rPr lang="nl-NL" sz="1200" b="0" kern="1200" dirty="0" smtClean="0">
                <a:solidFill>
                  <a:schemeClr val="tx1"/>
                </a:solidFill>
                <a:latin typeface="+mn-lt"/>
                <a:ea typeface="+mn-ea"/>
                <a:cs typeface="+mn-cs"/>
              </a:rPr>
              <a:t>In deze fase komt de klas voor het eerst (weer) bij elkaar – ‘Wat is mijn relatie tot de rest van mijn klasgenoten?’</a:t>
            </a:r>
          </a:p>
          <a:p>
            <a:endParaRPr lang="nl-NL" sz="1200" b="0" kern="1200" dirty="0" smtClean="0">
              <a:solidFill>
                <a:schemeClr val="tx1"/>
              </a:solidFill>
              <a:latin typeface="+mn-lt"/>
              <a:ea typeface="+mn-ea"/>
              <a:cs typeface="+mn-cs"/>
            </a:endParaRPr>
          </a:p>
          <a:p>
            <a:r>
              <a:rPr lang="nl-NL" sz="1200" b="1" kern="1200" dirty="0" smtClean="0">
                <a:solidFill>
                  <a:schemeClr val="tx1"/>
                </a:solidFill>
                <a:latin typeface="+mn-lt"/>
                <a:ea typeface="+mn-ea"/>
                <a:cs typeface="+mn-cs"/>
              </a:rPr>
              <a:t>2. </a:t>
            </a:r>
            <a:r>
              <a:rPr lang="nl-NL" sz="1200" b="1" kern="1200" dirty="0" err="1" smtClean="0">
                <a:solidFill>
                  <a:schemeClr val="tx1"/>
                </a:solidFill>
                <a:latin typeface="+mn-lt"/>
                <a:ea typeface="+mn-ea"/>
                <a:cs typeface="+mn-cs"/>
              </a:rPr>
              <a:t>Storming</a:t>
            </a:r>
            <a:endParaRPr lang="nl-NL" sz="1200" b="1" kern="1200" dirty="0" smtClean="0">
              <a:solidFill>
                <a:schemeClr val="tx1"/>
              </a:solidFill>
              <a:latin typeface="+mn-lt"/>
              <a:ea typeface="+mn-ea"/>
              <a:cs typeface="+mn-cs"/>
            </a:endParaRPr>
          </a:p>
          <a:p>
            <a:r>
              <a:rPr lang="nl-NL" sz="1200" b="0" kern="1200" dirty="0" smtClean="0">
                <a:solidFill>
                  <a:schemeClr val="tx1"/>
                </a:solidFill>
                <a:latin typeface="+mn-lt"/>
                <a:ea typeface="+mn-ea"/>
                <a:cs typeface="+mn-cs"/>
              </a:rPr>
              <a:t>Posities in de klas worden ingenomen. Tumultueuze fase. </a:t>
            </a:r>
          </a:p>
          <a:p>
            <a:endParaRPr lang="nl-NL" sz="1200" b="0" kern="1200" dirty="0" smtClean="0">
              <a:solidFill>
                <a:schemeClr val="tx1"/>
              </a:solidFill>
              <a:latin typeface="+mn-lt"/>
              <a:ea typeface="+mn-ea"/>
              <a:cs typeface="+mn-cs"/>
            </a:endParaRPr>
          </a:p>
          <a:p>
            <a:r>
              <a:rPr lang="nl-NL" sz="1200" b="1" kern="1200" dirty="0" smtClean="0">
                <a:solidFill>
                  <a:schemeClr val="tx1"/>
                </a:solidFill>
                <a:latin typeface="+mn-lt"/>
                <a:ea typeface="+mn-ea"/>
                <a:cs typeface="+mn-cs"/>
              </a:rPr>
              <a:t>3. </a:t>
            </a:r>
            <a:r>
              <a:rPr lang="nl-NL" sz="1200" b="1" kern="1200" dirty="0" err="1" smtClean="0">
                <a:solidFill>
                  <a:schemeClr val="tx1"/>
                </a:solidFill>
                <a:latin typeface="+mn-lt"/>
                <a:ea typeface="+mn-ea"/>
                <a:cs typeface="+mn-cs"/>
              </a:rPr>
              <a:t>Norming</a:t>
            </a:r>
            <a:endParaRPr lang="nl-NL" sz="1200" b="1" kern="1200" dirty="0" smtClean="0">
              <a:solidFill>
                <a:schemeClr val="tx1"/>
              </a:solidFill>
              <a:latin typeface="+mn-lt"/>
              <a:ea typeface="+mn-ea"/>
              <a:cs typeface="+mn-cs"/>
            </a:endParaRPr>
          </a:p>
          <a:p>
            <a:r>
              <a:rPr lang="nl-NL" sz="1200" b="0" kern="1200" dirty="0" smtClean="0">
                <a:solidFill>
                  <a:schemeClr val="tx1"/>
                </a:solidFill>
                <a:latin typeface="+mn-lt"/>
                <a:ea typeface="+mn-ea"/>
                <a:cs typeface="+mn-cs"/>
              </a:rPr>
              <a:t>Normen worden bepaald – ‘Hoe gaan we met elkaar om?’</a:t>
            </a:r>
          </a:p>
          <a:p>
            <a:endParaRPr lang="nl-NL" sz="1200" b="0" kern="1200" dirty="0" smtClean="0">
              <a:solidFill>
                <a:schemeClr val="tx1"/>
              </a:solidFill>
              <a:latin typeface="+mn-lt"/>
              <a:ea typeface="+mn-ea"/>
              <a:cs typeface="+mn-cs"/>
            </a:endParaRPr>
          </a:p>
          <a:p>
            <a:r>
              <a:rPr lang="nl-NL" sz="1200" b="1" kern="1200" dirty="0" smtClean="0">
                <a:solidFill>
                  <a:schemeClr val="tx1"/>
                </a:solidFill>
                <a:latin typeface="+mn-lt"/>
                <a:ea typeface="+mn-ea"/>
                <a:cs typeface="+mn-cs"/>
              </a:rPr>
              <a:t>4. </a:t>
            </a:r>
            <a:r>
              <a:rPr lang="nl-NL" sz="1200" b="1" kern="1200" dirty="0" err="1" smtClean="0">
                <a:solidFill>
                  <a:schemeClr val="tx1"/>
                </a:solidFill>
                <a:latin typeface="+mn-lt"/>
                <a:ea typeface="+mn-ea"/>
                <a:cs typeface="+mn-cs"/>
              </a:rPr>
              <a:t>Performing</a:t>
            </a:r>
            <a:endParaRPr lang="nl-NL" sz="1200" b="1" kern="1200" dirty="0" smtClean="0">
              <a:solidFill>
                <a:schemeClr val="tx1"/>
              </a:solidFill>
              <a:latin typeface="+mn-lt"/>
              <a:ea typeface="+mn-ea"/>
              <a:cs typeface="+mn-cs"/>
            </a:endParaRPr>
          </a:p>
          <a:p>
            <a:r>
              <a:rPr lang="nl-NL" sz="1200" b="0" kern="1200" dirty="0" smtClean="0">
                <a:solidFill>
                  <a:schemeClr val="tx1"/>
                </a:solidFill>
                <a:latin typeface="+mn-lt"/>
                <a:ea typeface="+mn-ea"/>
                <a:cs typeface="+mn-cs"/>
              </a:rPr>
              <a:t>Bij een positieve groepsvorming zijn de leerlingen in deze fase productief. Mogelijk wordt deze fase niet bereikt wanneer de groep niet (goed) is begeleid. In dat geval stokt het proces.</a:t>
            </a:r>
          </a:p>
          <a:p>
            <a:endParaRPr lang="nl-NL" sz="1200" b="0" kern="1200" dirty="0" smtClean="0">
              <a:solidFill>
                <a:schemeClr val="tx1"/>
              </a:solidFill>
              <a:latin typeface="+mn-lt"/>
              <a:ea typeface="+mn-ea"/>
              <a:cs typeface="+mn-cs"/>
            </a:endParaRPr>
          </a:p>
          <a:p>
            <a:r>
              <a:rPr lang="nl-NL" sz="1200" b="1" kern="1200" dirty="0" smtClean="0">
                <a:solidFill>
                  <a:schemeClr val="tx1"/>
                </a:solidFill>
                <a:latin typeface="+mn-lt"/>
                <a:ea typeface="+mn-ea"/>
                <a:cs typeface="+mn-cs"/>
              </a:rPr>
              <a:t>5. </a:t>
            </a:r>
            <a:r>
              <a:rPr lang="nl-NL" sz="1200" b="1" kern="1200" dirty="0" err="1" smtClean="0">
                <a:solidFill>
                  <a:schemeClr val="tx1"/>
                </a:solidFill>
                <a:latin typeface="+mn-lt"/>
                <a:ea typeface="+mn-ea"/>
                <a:cs typeface="+mn-cs"/>
              </a:rPr>
              <a:t>Reforming</a:t>
            </a:r>
            <a:r>
              <a:rPr lang="nl-NL" sz="1200" b="1" kern="1200" dirty="0" smtClean="0">
                <a:solidFill>
                  <a:schemeClr val="tx1"/>
                </a:solidFill>
                <a:latin typeface="+mn-lt"/>
                <a:ea typeface="+mn-ea"/>
                <a:cs typeface="+mn-cs"/>
              </a:rPr>
              <a:t> (evaluatie)</a:t>
            </a:r>
          </a:p>
          <a:p>
            <a:r>
              <a:rPr lang="nl-NL" sz="1200" b="0" kern="1200" dirty="0" smtClean="0">
                <a:solidFill>
                  <a:schemeClr val="tx1"/>
                </a:solidFill>
                <a:latin typeface="+mn-lt"/>
                <a:ea typeface="+mn-ea"/>
                <a:cs typeface="+mn-cs"/>
              </a:rPr>
              <a:t>Fase waarin duidelijk wordt dat het einde van de groepssamenstelling nadert.</a:t>
            </a:r>
            <a:endParaRPr lang="nl-NL" sz="1200" kern="1200" dirty="0" smtClean="0">
              <a:solidFill>
                <a:schemeClr val="tx1"/>
              </a:solidFill>
              <a:latin typeface="+mn-lt"/>
              <a:ea typeface="+mn-ea"/>
              <a:cs typeface="+mn-cs"/>
              <a:hlinkClick r:id="rId3"/>
            </a:endParaRPr>
          </a:p>
          <a:p>
            <a:endParaRPr lang="nl-NL" dirty="0"/>
          </a:p>
        </p:txBody>
      </p:sp>
      <p:sp>
        <p:nvSpPr>
          <p:cNvPr id="4" name="Tijdelijke aanduiding voor dianummer 3"/>
          <p:cNvSpPr>
            <a:spLocks noGrp="1"/>
          </p:cNvSpPr>
          <p:nvPr>
            <p:ph type="sldNum" sz="quarter" idx="10"/>
          </p:nvPr>
        </p:nvSpPr>
        <p:spPr/>
        <p:txBody>
          <a:bodyPr/>
          <a:lstStyle/>
          <a:p>
            <a:fld id="{8DEE0B6B-7292-4E2B-80A8-4B635BA28BEC}" type="slidenum">
              <a:rPr lang="nl-NL" smtClean="0"/>
              <a:t>11</a:t>
            </a:fld>
            <a:endParaRPr lang="nl-NL"/>
          </a:p>
        </p:txBody>
      </p:sp>
    </p:spTree>
    <p:extLst>
      <p:ext uri="{BB962C8B-B14F-4D97-AF65-F5344CB8AC3E}">
        <p14:creationId xmlns:p14="http://schemas.microsoft.com/office/powerpoint/2010/main" val="1110280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aanpakken van pesten werkt alléén als de hele groep zich verantwoordelijk voelt voor elkaar en als</a:t>
            </a:r>
          </a:p>
          <a:p>
            <a:r>
              <a:rPr lang="nl-NL" dirty="0" smtClean="0"/>
              <a:t>er in het gedrag van alle groepsleden verandering plaatsvindt. Niet iedereen is er weliswaar</a:t>
            </a:r>
          </a:p>
          <a:p>
            <a:r>
              <a:rPr lang="nl-NL" dirty="0" smtClean="0"/>
              <a:t>verantwoordelijk voor dat er wordt gepest, maar iedereen is er wel verantwoordelijk voor dat er een einde aan komt.</a:t>
            </a:r>
          </a:p>
          <a:p>
            <a:endParaRPr lang="nl-NL" dirty="0"/>
          </a:p>
        </p:txBody>
      </p:sp>
      <p:sp>
        <p:nvSpPr>
          <p:cNvPr id="4" name="Tijdelijke aanduiding voor dianummer 3"/>
          <p:cNvSpPr>
            <a:spLocks noGrp="1"/>
          </p:cNvSpPr>
          <p:nvPr>
            <p:ph type="sldNum" sz="quarter" idx="10"/>
          </p:nvPr>
        </p:nvSpPr>
        <p:spPr/>
        <p:txBody>
          <a:bodyPr/>
          <a:lstStyle/>
          <a:p>
            <a:fld id="{8DEE0B6B-7292-4E2B-80A8-4B635BA28BEC}" type="slidenum">
              <a:rPr lang="nl-NL" smtClean="0"/>
              <a:t>12</a:t>
            </a:fld>
            <a:endParaRPr lang="nl-NL"/>
          </a:p>
        </p:txBody>
      </p:sp>
    </p:spTree>
    <p:extLst>
      <p:ext uri="{BB962C8B-B14F-4D97-AF65-F5344CB8AC3E}">
        <p14:creationId xmlns:p14="http://schemas.microsoft.com/office/powerpoint/2010/main" val="1725368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Start met een korte plenaire sessie waarbij u de bijeenkomst introduceert:</a:t>
            </a:r>
          </a:p>
          <a:p>
            <a:r>
              <a:rPr lang="nl-NL" sz="1200" kern="1200" dirty="0" smtClean="0">
                <a:solidFill>
                  <a:schemeClr val="tx1"/>
                </a:solidFill>
                <a:effectLst/>
                <a:latin typeface="+mn-lt"/>
                <a:ea typeface="+mn-ea"/>
                <a:cs typeface="+mn-cs"/>
              </a:rPr>
              <a:t>Dit deel gaat over het voorkomen en aanpakken van online pesten op uw school. In deze sessie wordt kennis gedeeld over aanpak van online pesten en de afspraken die er al zijn of het creëren/aanscherpen van een actieplan waar vervolgens op uw school mee kan worden gewerkt. </a:t>
            </a:r>
          </a:p>
          <a:p>
            <a:r>
              <a:rPr lang="nl-NL" sz="1200" kern="1200" dirty="0" smtClean="0">
                <a:solidFill>
                  <a:schemeClr val="tx1"/>
                </a:solidFill>
                <a:effectLst/>
                <a:latin typeface="+mn-lt"/>
                <a:ea typeface="+mn-ea"/>
                <a:cs typeface="+mn-cs"/>
              </a:rPr>
              <a:t>En aansluitend naar praktijkvoorbeelden vraagt u de groep:</a:t>
            </a:r>
          </a:p>
          <a:p>
            <a:r>
              <a:rPr lang="nl-NL" sz="1200" kern="1200" dirty="0" smtClean="0">
                <a:solidFill>
                  <a:schemeClr val="tx1"/>
                </a:solidFill>
                <a:effectLst/>
                <a:latin typeface="+mn-lt"/>
                <a:ea typeface="+mn-ea"/>
                <a:cs typeface="+mn-cs"/>
              </a:rPr>
              <a:t>Wie heeft er -zonder namen te noemen- voorbeelden van cyberpesten op onze school? </a:t>
            </a:r>
          </a:p>
          <a:p>
            <a:r>
              <a:rPr lang="nl-NL" sz="1200" kern="1200" dirty="0" smtClean="0">
                <a:solidFill>
                  <a:schemeClr val="tx1"/>
                </a:solidFill>
                <a:effectLst/>
                <a:latin typeface="+mn-lt"/>
                <a:ea typeface="+mn-ea"/>
                <a:cs typeface="+mn-cs"/>
              </a:rPr>
              <a:t>Als er geen concrete, of onduidelijke voorbeelden worden genoemd, zijn er voor PO en VO 2 voorbeelden bijgesloten.</a:t>
            </a:r>
          </a:p>
          <a:p>
            <a:r>
              <a:rPr lang="nl-NL" dirty="0" smtClean="0"/>
              <a:t>Vraag na ieder voorbeeld</a:t>
            </a:r>
            <a:r>
              <a:rPr lang="nl-NL" baseline="0" dirty="0" smtClean="0"/>
              <a:t> (niet meer dan 2 gezien beperkte tijd) om korte reactie van de groep.</a:t>
            </a:r>
            <a:endParaRPr lang="nl-NL" dirty="0"/>
          </a:p>
        </p:txBody>
      </p:sp>
      <p:sp>
        <p:nvSpPr>
          <p:cNvPr id="4" name="Tijdelijke aanduiding voor dianummer 3"/>
          <p:cNvSpPr>
            <a:spLocks noGrp="1"/>
          </p:cNvSpPr>
          <p:nvPr>
            <p:ph type="sldNum" sz="quarter" idx="10"/>
          </p:nvPr>
        </p:nvSpPr>
        <p:spPr/>
        <p:txBody>
          <a:bodyPr/>
          <a:lstStyle/>
          <a:p>
            <a:fld id="{8DEE0B6B-7292-4E2B-80A8-4B635BA28BEC}" type="slidenum">
              <a:rPr lang="nl-NL" smtClean="0"/>
              <a:t>14</a:t>
            </a:fld>
            <a:endParaRPr lang="nl-NL"/>
          </a:p>
        </p:txBody>
      </p:sp>
    </p:spTree>
    <p:extLst>
      <p:ext uri="{BB962C8B-B14F-4D97-AF65-F5344CB8AC3E}">
        <p14:creationId xmlns:p14="http://schemas.microsoft.com/office/powerpoint/2010/main" val="2689165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71600" y="3886200"/>
            <a:ext cx="6400800" cy="1752600"/>
          </a:xfrm>
        </p:spPr>
        <p:txBody>
          <a:bodyPr/>
          <a:lstStyle>
            <a:lvl1pPr marL="0" indent="0" algn="ctr">
              <a:buNone/>
              <a:defRPr>
                <a:solidFill>
                  <a:srgbClr val="4A4A4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8" name="Tijdelijke aanduiding voor voettekst 4"/>
          <p:cNvSpPr>
            <a:spLocks noGrp="1"/>
          </p:cNvSpPr>
          <p:nvPr>
            <p:ph type="ftr" sz="quarter" idx="3"/>
          </p:nvPr>
        </p:nvSpPr>
        <p:spPr>
          <a:xfrm>
            <a:off x="467544" y="6356350"/>
            <a:ext cx="8208912"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nl-NL"/>
              <a:t>Stichting School &amp; Veiligheid ondersteunt scholen bij het bevorderen van een sociaal veilig klimaat.</a:t>
            </a:r>
          </a:p>
          <a:p>
            <a:r>
              <a:rPr lang="nl-NL"/>
              <a:t>www.schoolenveiligheid.nl</a:t>
            </a:r>
          </a:p>
        </p:txBody>
      </p:sp>
      <p:sp>
        <p:nvSpPr>
          <p:cNvPr id="7" name="Titel 6"/>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58813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solidFill>
                  <a:srgbClr val="4A4A4A"/>
                </a:solidFill>
              </a:defRPr>
            </a:lvl1pPr>
            <a:lvl2pPr>
              <a:defRPr>
                <a:solidFill>
                  <a:srgbClr val="4A4A4A"/>
                </a:solidFill>
              </a:defRPr>
            </a:lvl2pPr>
            <a:lvl3pPr>
              <a:defRPr>
                <a:solidFill>
                  <a:srgbClr val="4A4A4A"/>
                </a:solidFill>
              </a:defRPr>
            </a:lvl3pPr>
            <a:lvl4pPr>
              <a:defRPr>
                <a:solidFill>
                  <a:srgbClr val="4A4A4A"/>
                </a:solidFill>
              </a:defRPr>
            </a:lvl4pPr>
            <a:lvl5pPr>
              <a:defRPr>
                <a:solidFill>
                  <a:srgbClr val="4A4A4A"/>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voettekst 4"/>
          <p:cNvSpPr>
            <a:spLocks noGrp="1"/>
          </p:cNvSpPr>
          <p:nvPr>
            <p:ph type="ftr" sz="quarter" idx="3"/>
          </p:nvPr>
        </p:nvSpPr>
        <p:spPr>
          <a:xfrm>
            <a:off x="467544" y="6356350"/>
            <a:ext cx="8208912"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nl-NL"/>
              <a:t>Stichting School &amp; Veiligheid ondersteunt scholen bij het bevorderen van een sociaal veilig klimaat. www.schoolenveiligheid.nl</a:t>
            </a:r>
          </a:p>
        </p:txBody>
      </p:sp>
    </p:spTree>
    <p:extLst>
      <p:ext uri="{BB962C8B-B14F-4D97-AF65-F5344CB8AC3E}">
        <p14:creationId xmlns:p14="http://schemas.microsoft.com/office/powerpoint/2010/main" val="207638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rgbClr val="4A4A4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7" name="Tijdelijke aanduiding voor voettekst 4"/>
          <p:cNvSpPr>
            <a:spLocks noGrp="1"/>
          </p:cNvSpPr>
          <p:nvPr>
            <p:ph type="ftr" sz="quarter" idx="3"/>
          </p:nvPr>
        </p:nvSpPr>
        <p:spPr>
          <a:xfrm>
            <a:off x="467544" y="6356350"/>
            <a:ext cx="8208912"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nl-NL"/>
              <a:t>Stichting School &amp; Veiligheid ondersteunt scholen bij het bevorderen van een sociaal veilig klimaat. www.schoolenveiligheid.nl</a:t>
            </a:r>
          </a:p>
        </p:txBody>
      </p:sp>
    </p:spTree>
    <p:extLst>
      <p:ext uri="{BB962C8B-B14F-4D97-AF65-F5344CB8AC3E}">
        <p14:creationId xmlns:p14="http://schemas.microsoft.com/office/powerpoint/2010/main" val="239810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48949" y="332656"/>
            <a:ext cx="6408712" cy="1143000"/>
          </a:xfrm>
        </p:spPr>
        <p:txBody>
          <a:bodyPr/>
          <a:lstStyle>
            <a:lvl1pPr>
              <a:defRPr>
                <a:solidFill>
                  <a:srgbClr val="BF0D3E"/>
                </a:solidFill>
              </a:defRPr>
            </a:lvl1p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solidFill>
                  <a:srgbClr val="4A4A4A"/>
                </a:solidFill>
              </a:defRPr>
            </a:lvl1pPr>
            <a:lvl2pPr>
              <a:defRPr sz="2400">
                <a:solidFill>
                  <a:srgbClr val="4A4A4A"/>
                </a:solidFill>
              </a:defRPr>
            </a:lvl2pPr>
            <a:lvl3pPr>
              <a:defRPr sz="2000">
                <a:solidFill>
                  <a:srgbClr val="4A4A4A"/>
                </a:solidFill>
              </a:defRPr>
            </a:lvl3pPr>
            <a:lvl4pPr>
              <a:defRPr sz="1800">
                <a:solidFill>
                  <a:srgbClr val="4A4A4A"/>
                </a:solidFill>
              </a:defRPr>
            </a:lvl4pPr>
            <a:lvl5pPr>
              <a:defRPr sz="1800">
                <a:solidFill>
                  <a:srgbClr val="4A4A4A"/>
                </a:solidFill>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voettekst 4"/>
          <p:cNvSpPr>
            <a:spLocks noGrp="1"/>
          </p:cNvSpPr>
          <p:nvPr>
            <p:ph type="ftr" sz="quarter" idx="3"/>
          </p:nvPr>
        </p:nvSpPr>
        <p:spPr>
          <a:xfrm>
            <a:off x="467544" y="6356350"/>
            <a:ext cx="8208912"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nl-NL"/>
              <a:t>Stichting School &amp; Veiligheid ondersteunt scholen bij het bevorderen van een sociaal veilig klimaat. www.schoolenveiligheid.nl</a:t>
            </a:r>
          </a:p>
        </p:txBody>
      </p:sp>
    </p:spTree>
    <p:extLst>
      <p:ext uri="{BB962C8B-B14F-4D97-AF65-F5344CB8AC3E}">
        <p14:creationId xmlns:p14="http://schemas.microsoft.com/office/powerpoint/2010/main" val="3076040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323528" y="260648"/>
            <a:ext cx="6768752"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solidFill>
                  <a:srgbClr val="4A4A4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solidFill>
                  <a:srgbClr val="4A4A4A"/>
                </a:solidFill>
              </a:defRPr>
            </a:lvl1pPr>
            <a:lvl2pPr>
              <a:defRPr sz="2000">
                <a:solidFill>
                  <a:srgbClr val="4A4A4A"/>
                </a:solidFill>
              </a:defRPr>
            </a:lvl2pPr>
            <a:lvl3pPr>
              <a:defRPr sz="1800">
                <a:solidFill>
                  <a:srgbClr val="4A4A4A"/>
                </a:solidFill>
              </a:defRPr>
            </a:lvl3pPr>
            <a:lvl4pPr>
              <a:defRPr sz="1600">
                <a:solidFill>
                  <a:srgbClr val="4A4A4A"/>
                </a:solidFill>
              </a:defRPr>
            </a:lvl4pPr>
            <a:lvl5pPr>
              <a:defRPr sz="1600">
                <a:solidFill>
                  <a:srgbClr val="4A4A4A"/>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solidFill>
                  <a:srgbClr val="4A4A4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solidFill>
                  <a:srgbClr val="4A4A4A"/>
                </a:solidFill>
              </a:defRPr>
            </a:lvl1pPr>
            <a:lvl2pPr>
              <a:defRPr sz="2000">
                <a:solidFill>
                  <a:srgbClr val="4A4A4A"/>
                </a:solidFill>
              </a:defRPr>
            </a:lvl2pPr>
            <a:lvl3pPr>
              <a:defRPr sz="1800">
                <a:solidFill>
                  <a:srgbClr val="4A4A4A"/>
                </a:solidFill>
              </a:defRPr>
            </a:lvl3pPr>
            <a:lvl4pPr>
              <a:defRPr sz="1600">
                <a:solidFill>
                  <a:srgbClr val="4A4A4A"/>
                </a:solidFill>
              </a:defRPr>
            </a:lvl4pPr>
            <a:lvl5pPr>
              <a:defRPr sz="1600">
                <a:solidFill>
                  <a:srgbClr val="4A4A4A"/>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10"/>
          </p:nvPr>
        </p:nvSpPr>
        <p:spPr>
          <a:xfrm>
            <a:off x="467544" y="6356350"/>
            <a:ext cx="8208912"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nl-NL"/>
              <a:t>Stichting School &amp; Veiligheid ondersteunt scholen bij het bevorderen van een sociaal veilig klimaat. www.schoolenveiligheid.nl</a:t>
            </a:r>
          </a:p>
        </p:txBody>
      </p:sp>
    </p:spTree>
    <p:extLst>
      <p:ext uri="{BB962C8B-B14F-4D97-AF65-F5344CB8AC3E}">
        <p14:creationId xmlns:p14="http://schemas.microsoft.com/office/powerpoint/2010/main" val="403293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6" name="Tijdelijke aanduiding voor voettekst 4"/>
          <p:cNvSpPr>
            <a:spLocks noGrp="1"/>
          </p:cNvSpPr>
          <p:nvPr>
            <p:ph type="ftr" sz="quarter" idx="3"/>
          </p:nvPr>
        </p:nvSpPr>
        <p:spPr>
          <a:xfrm>
            <a:off x="467544" y="6356350"/>
            <a:ext cx="8208912"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nl-NL"/>
              <a:t>Stichting School &amp; Veiligheid ondersteunt scholen bij het bevorderen van een sociaal veilig klimaat. www.schoolenveiligheid.nl</a:t>
            </a:r>
          </a:p>
        </p:txBody>
      </p:sp>
    </p:spTree>
    <p:extLst>
      <p:ext uri="{BB962C8B-B14F-4D97-AF65-F5344CB8AC3E}">
        <p14:creationId xmlns:p14="http://schemas.microsoft.com/office/powerpoint/2010/main" val="204355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Tijdelijke aanduiding voor voettekst 4"/>
          <p:cNvSpPr>
            <a:spLocks noGrp="1"/>
          </p:cNvSpPr>
          <p:nvPr>
            <p:ph type="ftr" sz="quarter" idx="3"/>
          </p:nvPr>
        </p:nvSpPr>
        <p:spPr>
          <a:xfrm>
            <a:off x="467544" y="6356350"/>
            <a:ext cx="8208912"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nl-NL"/>
              <a:t>Stichting School &amp; Veiligheid ondersteunt scholen bij het bevorderen van een sociaal veilig klimaat. www.schoolenveiligheid.nl</a:t>
            </a:r>
          </a:p>
        </p:txBody>
      </p:sp>
    </p:spTree>
    <p:extLst>
      <p:ext uri="{BB962C8B-B14F-4D97-AF65-F5344CB8AC3E}">
        <p14:creationId xmlns:p14="http://schemas.microsoft.com/office/powerpoint/2010/main" val="46069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solidFill>
                  <a:srgbClr val="4A4A4A"/>
                </a:solidFill>
              </a:defRPr>
            </a:lvl1pPr>
            <a:lvl2pPr>
              <a:defRPr>
                <a:solidFill>
                  <a:srgbClr val="4A4A4A"/>
                </a:solidFill>
              </a:defRPr>
            </a:lvl2pPr>
            <a:lvl3pPr>
              <a:defRPr>
                <a:solidFill>
                  <a:srgbClr val="4A4A4A"/>
                </a:solidFill>
              </a:defRPr>
            </a:lvl3pPr>
            <a:lvl4pPr>
              <a:defRPr>
                <a:solidFill>
                  <a:srgbClr val="4A4A4A"/>
                </a:solidFill>
              </a:defRPr>
            </a:lvl4pPr>
            <a:lvl5pPr>
              <a:defRPr>
                <a:solidFill>
                  <a:srgbClr val="4A4A4A"/>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voettekst 4"/>
          <p:cNvSpPr>
            <a:spLocks noGrp="1"/>
          </p:cNvSpPr>
          <p:nvPr>
            <p:ph type="ftr" sz="quarter" idx="3"/>
          </p:nvPr>
        </p:nvSpPr>
        <p:spPr>
          <a:xfrm>
            <a:off x="467544" y="6356350"/>
            <a:ext cx="8208912"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nl-NL"/>
              <a:t>Stichting School &amp; Veiligheid ondersteunt scholen bij het bevorderen van een sociaal veilig klimaat. www.schoolenveiligheid.nl</a:t>
            </a:r>
          </a:p>
        </p:txBody>
      </p:sp>
    </p:spTree>
    <p:extLst>
      <p:ext uri="{BB962C8B-B14F-4D97-AF65-F5344CB8AC3E}">
        <p14:creationId xmlns:p14="http://schemas.microsoft.com/office/powerpoint/2010/main" val="2973739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solidFill>
                  <a:srgbClr val="4A4A4A"/>
                </a:solidFill>
              </a:defRPr>
            </a:lvl1pPr>
            <a:lvl2pPr>
              <a:defRPr>
                <a:solidFill>
                  <a:srgbClr val="4A4A4A"/>
                </a:solidFill>
              </a:defRPr>
            </a:lvl2pPr>
            <a:lvl3pPr>
              <a:defRPr>
                <a:solidFill>
                  <a:srgbClr val="4A4A4A"/>
                </a:solidFill>
              </a:defRPr>
            </a:lvl3pPr>
            <a:lvl4pPr>
              <a:defRPr>
                <a:solidFill>
                  <a:srgbClr val="4A4A4A"/>
                </a:solidFill>
              </a:defRPr>
            </a:lvl4pPr>
            <a:lvl5pPr>
              <a:defRPr>
                <a:solidFill>
                  <a:srgbClr val="4A4A4A"/>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0338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16318" y="1510844"/>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3284984"/>
            <a:ext cx="8229600" cy="2841179"/>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09301" y="166138"/>
            <a:ext cx="1244687" cy="1344706"/>
          </a:xfrm>
          <a:prstGeom prst="rect">
            <a:avLst/>
          </a:prstGeom>
        </p:spPr>
      </p:pic>
    </p:spTree>
    <p:extLst>
      <p:ext uri="{BB962C8B-B14F-4D97-AF65-F5344CB8AC3E}">
        <p14:creationId xmlns:p14="http://schemas.microsoft.com/office/powerpoint/2010/main" val="2803827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sldNum="0" hdr="0" dt="0"/>
  <p:txStyles>
    <p:titleStyle>
      <a:lvl1pPr algn="ctr" defTabSz="914400" rtl="0" eaLnBrk="1" latinLnBrk="0" hangingPunct="1">
        <a:spcBef>
          <a:spcPct val="0"/>
        </a:spcBef>
        <a:buNone/>
        <a:defRPr sz="4400" kern="1200">
          <a:solidFill>
            <a:srgbClr val="BF0D3E"/>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4A4A4A"/>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4A4A4A"/>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4A4A4A"/>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4A4A4A"/>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4A4A4A"/>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eektegenpesten.com/"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hyperlink" Target="http://www.respecteducation.m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list=PLjs9mMzCCCttJR1HURUSXDcfZodrKvdEI&amp;v=OBgKjpG1nZ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OBgKjpG1nZM&amp;list=FL3J1ieoERWlG1ZoqK2p_Cbg" TargetMode="Externa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hyperlink" Target="http://www.respecteducation.me/" TargetMode="External"/><Relationship Id="rId4" Type="http://schemas.openxmlformats.org/officeDocument/2006/relationships/hyperlink" Target="http://www.weektegenpesten.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w85h2iiArE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hyperlink" Target="https://youtu.be/2RN8kYoM1G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dirty="0">
                <a:solidFill>
                  <a:srgbClr val="C2185B"/>
                </a:solidFill>
              </a:rPr>
              <a:t>(Online) pesten terugdringen</a:t>
            </a:r>
            <a:br>
              <a:rPr lang="nl-NL" dirty="0">
                <a:solidFill>
                  <a:srgbClr val="C2185B"/>
                </a:solidFill>
              </a:rPr>
            </a:br>
            <a:r>
              <a:rPr lang="nl-NL" dirty="0">
                <a:solidFill>
                  <a:srgbClr val="C2185B"/>
                </a:solidFill>
              </a:rPr>
              <a:t>start samen met je team!</a:t>
            </a:r>
          </a:p>
        </p:txBody>
      </p:sp>
      <p:pic>
        <p:nvPicPr>
          <p:cNvPr id="6" name="Tijdelijke aanduiding voor inhoud 5" descr="3X_Button_betheChange.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3648" t="-4818" r="-19514" b="1499"/>
          <a:stretch/>
        </p:blipFill>
        <p:spPr>
          <a:xfrm rot="21218050">
            <a:off x="2293917" y="3000973"/>
            <a:ext cx="4067468" cy="2935465"/>
          </a:xfrm>
        </p:spPr>
      </p:pic>
      <p:sp>
        <p:nvSpPr>
          <p:cNvPr id="4" name="Tijdelijke aanduiding voor voettekst 3"/>
          <p:cNvSpPr>
            <a:spLocks noGrp="1"/>
          </p:cNvSpPr>
          <p:nvPr>
            <p:ph type="ftr" sz="quarter" idx="3"/>
          </p:nvPr>
        </p:nvSpPr>
        <p:spPr/>
        <p:txBody>
          <a:bodyPr/>
          <a:lstStyle/>
          <a:p>
            <a:r>
              <a:rPr lang="nl-NL" dirty="0" smtClean="0"/>
              <a:t>Bron: </a:t>
            </a:r>
            <a:r>
              <a:rPr lang="nl-NL" dirty="0" smtClean="0">
                <a:hlinkClick r:id="rId3"/>
              </a:rPr>
              <a:t>www.weektegenpesten.com</a:t>
            </a:r>
            <a:r>
              <a:rPr lang="nl-NL" dirty="0" smtClean="0"/>
              <a:t> i.s.m. </a:t>
            </a:r>
            <a:r>
              <a:rPr lang="nl-NL" dirty="0" smtClean="0">
                <a:hlinkClick r:id="rId4"/>
              </a:rPr>
              <a:t>www.respecteducation.me</a:t>
            </a:r>
            <a:r>
              <a:rPr lang="nl-NL" dirty="0" smtClean="0"/>
              <a:t> </a:t>
            </a:r>
            <a:endParaRPr lang="nl-NL" dirty="0"/>
          </a:p>
        </p:txBody>
      </p:sp>
      <p:pic>
        <p:nvPicPr>
          <p:cNvPr id="5" name="Afbeelding 4"/>
          <p:cNvPicPr>
            <a:picLocks noChangeAspect="1"/>
          </p:cNvPicPr>
          <p:nvPr/>
        </p:nvPicPr>
        <p:blipFill>
          <a:blip r:embed="rId5"/>
          <a:stretch>
            <a:fillRect/>
          </a:stretch>
        </p:blipFill>
        <p:spPr>
          <a:xfrm>
            <a:off x="6724198" y="6178733"/>
            <a:ext cx="2193851" cy="590699"/>
          </a:xfrm>
          <a:prstGeom prst="rect">
            <a:avLst/>
          </a:prstGeom>
        </p:spPr>
      </p:pic>
    </p:spTree>
    <p:extLst>
      <p:ext uri="{BB962C8B-B14F-4D97-AF65-F5344CB8AC3E}">
        <p14:creationId xmlns:p14="http://schemas.microsoft.com/office/powerpoint/2010/main" val="1890396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solidFill>
                  <a:srgbClr val="C2185B"/>
                </a:solidFill>
              </a:rPr>
              <a:t>Werken aan </a:t>
            </a:r>
            <a:r>
              <a:rPr lang="nl-NL" dirty="0" smtClean="0">
                <a:solidFill>
                  <a:srgbClr val="C2185B"/>
                </a:solidFill>
              </a:rPr>
              <a:t>een sociaal </a:t>
            </a:r>
            <a:r>
              <a:rPr lang="nl-NL" dirty="0" smtClean="0">
                <a:solidFill>
                  <a:srgbClr val="C2185B"/>
                </a:solidFill>
              </a:rPr>
              <a:t>veilige school</a:t>
            </a:r>
            <a:endParaRPr lang="nl-NL" dirty="0">
              <a:solidFill>
                <a:srgbClr val="C2185B"/>
              </a:solidFill>
            </a:endParaRPr>
          </a:p>
        </p:txBody>
      </p:sp>
      <p:sp>
        <p:nvSpPr>
          <p:cNvPr id="3" name="Tijdelijke aanduiding voor inhoud 2"/>
          <p:cNvSpPr>
            <a:spLocks noGrp="1"/>
          </p:cNvSpPr>
          <p:nvPr>
            <p:ph idx="1"/>
          </p:nvPr>
        </p:nvSpPr>
        <p:spPr>
          <a:xfrm>
            <a:off x="626533" y="2776984"/>
            <a:ext cx="8229600" cy="2841179"/>
          </a:xfrm>
        </p:spPr>
        <p:txBody>
          <a:bodyPr>
            <a:normAutofit/>
          </a:bodyPr>
          <a:lstStyle/>
          <a:p>
            <a:r>
              <a:rPr lang="nl-NL" sz="2800" dirty="0" smtClean="0"/>
              <a:t>Herkennen is erkennen</a:t>
            </a:r>
          </a:p>
          <a:p>
            <a:r>
              <a:rPr lang="nl-NL" sz="2800" dirty="0" smtClean="0"/>
              <a:t>Verantwoordelijkheid om pesten aan te pakken</a:t>
            </a:r>
          </a:p>
          <a:p>
            <a:r>
              <a:rPr lang="nl-NL" sz="2800" dirty="0" smtClean="0"/>
              <a:t>Werken aan een positieve en veilige groep </a:t>
            </a:r>
            <a:endParaRPr lang="nl-NL" sz="2800" dirty="0"/>
          </a:p>
        </p:txBody>
      </p:sp>
    </p:spTree>
    <p:extLst>
      <p:ext uri="{BB962C8B-B14F-4D97-AF65-F5344CB8AC3E}">
        <p14:creationId xmlns:p14="http://schemas.microsoft.com/office/powerpoint/2010/main" val="2716714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568" y="600255"/>
            <a:ext cx="8229600" cy="1143000"/>
          </a:xfrm>
        </p:spPr>
        <p:txBody>
          <a:bodyPr/>
          <a:lstStyle/>
          <a:p>
            <a:r>
              <a:rPr lang="nl-NL" dirty="0" smtClean="0">
                <a:solidFill>
                  <a:srgbClr val="C2185B"/>
                </a:solidFill>
              </a:rPr>
              <a:t>Groepsdynamica</a:t>
            </a:r>
            <a:endParaRPr lang="nl-NL" dirty="0">
              <a:solidFill>
                <a:srgbClr val="C2185B"/>
              </a:solidFill>
            </a:endParaRPr>
          </a:p>
        </p:txBody>
      </p:sp>
      <p:sp>
        <p:nvSpPr>
          <p:cNvPr id="3" name="Tijdelijke aanduiding voor inhoud 2"/>
          <p:cNvSpPr>
            <a:spLocks noGrp="1"/>
          </p:cNvSpPr>
          <p:nvPr>
            <p:ph idx="1"/>
          </p:nvPr>
        </p:nvSpPr>
        <p:spPr>
          <a:xfrm>
            <a:off x="410910" y="1739109"/>
            <a:ext cx="8229600" cy="4175386"/>
          </a:xfrm>
        </p:spPr>
        <p:txBody>
          <a:bodyPr>
            <a:normAutofit fontScale="92500" lnSpcReduction="20000"/>
          </a:bodyPr>
          <a:lstStyle/>
          <a:p>
            <a:pPr marL="0" indent="0">
              <a:buNone/>
            </a:pPr>
            <a:r>
              <a:rPr lang="nl-NL" sz="2600" dirty="0" smtClean="0"/>
              <a:t>Belangrijk is per klas te weten hoe het groepsproces verloopt en of er knelpunten zijn in omgang en samenwerking. </a:t>
            </a:r>
            <a:r>
              <a:rPr lang="nl-NL" sz="2600" dirty="0" smtClean="0"/>
              <a:t/>
            </a:r>
            <a:br>
              <a:rPr lang="nl-NL" sz="2600" dirty="0" smtClean="0"/>
            </a:br>
            <a:r>
              <a:rPr lang="nl-NL" sz="2600" dirty="0" smtClean="0"/>
              <a:t>Dit </a:t>
            </a:r>
            <a:r>
              <a:rPr lang="nl-NL" sz="2600" dirty="0" smtClean="0"/>
              <a:t>kun je doen door:</a:t>
            </a:r>
          </a:p>
          <a:p>
            <a:pPr marL="0" indent="0">
              <a:buNone/>
            </a:pPr>
            <a:endParaRPr lang="nl-NL" sz="2600" dirty="0" smtClean="0"/>
          </a:p>
          <a:p>
            <a:r>
              <a:rPr lang="nl-NL" sz="2600" dirty="0" smtClean="0"/>
              <a:t>Na uitgebreide kennismaking (in het begin van het schooljaar) is het daarna belangrijk de klas </a:t>
            </a:r>
            <a:r>
              <a:rPr lang="nl-NL" sz="2600" b="1" dirty="0" smtClean="0"/>
              <a:t>afspraken</a:t>
            </a:r>
            <a:r>
              <a:rPr lang="nl-NL" sz="2600" dirty="0" smtClean="0"/>
              <a:t> te laten maken met elkaar:  “hoe gaan we als klas met elkaar om?”  </a:t>
            </a:r>
          </a:p>
          <a:p>
            <a:endParaRPr lang="nl-NL" sz="2600" dirty="0" smtClean="0"/>
          </a:p>
          <a:p>
            <a:r>
              <a:rPr lang="nl-NL" sz="2600" dirty="0" smtClean="0"/>
              <a:t>En vervolgens (het hele jaar) leerlingen met elkaar te laten </a:t>
            </a:r>
            <a:r>
              <a:rPr lang="nl-NL" sz="2600" b="1" dirty="0" smtClean="0"/>
              <a:t>samenwerken</a:t>
            </a:r>
            <a:r>
              <a:rPr lang="nl-NL" sz="2600" dirty="0" smtClean="0"/>
              <a:t> in twee- en viertallen. In wisselende samenstelling, zodat iedereen met iedereen heeft samengewerkt.</a:t>
            </a:r>
            <a:endParaRPr lang="nl-NL" sz="2600" b="1" dirty="0"/>
          </a:p>
          <a:p>
            <a:pPr marL="0" indent="0">
              <a:buNone/>
            </a:pPr>
            <a:endParaRPr lang="nl-NL" b="1" dirty="0"/>
          </a:p>
          <a:p>
            <a:pPr marL="0" indent="0">
              <a:buNone/>
            </a:pPr>
            <a:endParaRPr lang="nl-NL" b="1" dirty="0"/>
          </a:p>
        </p:txBody>
      </p:sp>
    </p:spTree>
    <p:extLst>
      <p:ext uri="{BB962C8B-B14F-4D97-AF65-F5344CB8AC3E}">
        <p14:creationId xmlns:p14="http://schemas.microsoft.com/office/powerpoint/2010/main" val="2078222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5"/>
          <p:cNvSpPr>
            <a:spLocks noGrp="1"/>
          </p:cNvSpPr>
          <p:nvPr>
            <p:ph type="subTitle" idx="1"/>
          </p:nvPr>
        </p:nvSpPr>
        <p:spPr>
          <a:xfrm>
            <a:off x="1188201" y="2714000"/>
            <a:ext cx="7325031" cy="2262110"/>
          </a:xfrm>
        </p:spPr>
        <p:txBody>
          <a:bodyPr>
            <a:normAutofit fontScale="77500" lnSpcReduction="20000"/>
          </a:bodyPr>
          <a:lstStyle/>
          <a:p>
            <a:pPr algn="l"/>
            <a:r>
              <a:rPr lang="nl-NL" dirty="0" smtClean="0"/>
              <a:t>Met elkaar delen: </a:t>
            </a:r>
          </a:p>
          <a:p>
            <a:pPr marL="457200" indent="-457200" algn="l">
              <a:buFont typeface="Arial" panose="020B0604020202020204" pitchFamily="34" charset="0"/>
              <a:buChar char="•"/>
            </a:pPr>
            <a:r>
              <a:rPr lang="nl-NL" dirty="0" smtClean="0"/>
              <a:t>Welke fasen doorloopt een klas? </a:t>
            </a:r>
          </a:p>
          <a:p>
            <a:pPr marL="457200" indent="-457200" algn="l">
              <a:buFont typeface="Arial" panose="020B0604020202020204" pitchFamily="34" charset="0"/>
              <a:buChar char="•"/>
            </a:pPr>
            <a:r>
              <a:rPr lang="nl-NL" dirty="0" smtClean="0"/>
              <a:t>Hoe maak je van een klas  een groep? (kennismaken – afspreken – samenwerken)</a:t>
            </a:r>
          </a:p>
          <a:p>
            <a:pPr marL="457200" indent="-457200" algn="l">
              <a:buFont typeface="Arial" panose="020B0604020202020204" pitchFamily="34" charset="0"/>
              <a:buChar char="•"/>
            </a:pPr>
            <a:r>
              <a:rPr lang="nl-NL" dirty="0" smtClean="0"/>
              <a:t>Hoe </a:t>
            </a:r>
            <a:r>
              <a:rPr lang="nl-NL" dirty="0" smtClean="0"/>
              <a:t>kunnen we groepsdruk ook positief gebruiken om pesten te stoppen?  </a:t>
            </a:r>
          </a:p>
          <a:p>
            <a:pPr marL="457200" indent="-457200">
              <a:buFont typeface="Arial" panose="020B0604020202020204" pitchFamily="34" charset="0"/>
              <a:buChar char="•"/>
            </a:pPr>
            <a:endParaRPr lang="nl-NL" dirty="0" smtClean="0">
              <a:solidFill>
                <a:srgbClr val="FF0000"/>
              </a:solidFill>
            </a:endParaRPr>
          </a:p>
          <a:p>
            <a:endParaRPr lang="nl-NL" dirty="0" smtClean="0">
              <a:solidFill>
                <a:srgbClr val="FF0000"/>
              </a:solidFill>
            </a:endParaRPr>
          </a:p>
          <a:p>
            <a:pPr marL="457200" indent="-457200">
              <a:buFont typeface="Arial" panose="020B0604020202020204" pitchFamily="34" charset="0"/>
              <a:buChar char="•"/>
            </a:pPr>
            <a:endParaRPr lang="nl-NL" dirty="0">
              <a:solidFill>
                <a:srgbClr val="FF0000"/>
              </a:solidFill>
            </a:endParaRPr>
          </a:p>
        </p:txBody>
      </p:sp>
      <p:sp>
        <p:nvSpPr>
          <p:cNvPr id="5" name="Titel 4"/>
          <p:cNvSpPr>
            <a:spLocks noGrp="1"/>
          </p:cNvSpPr>
          <p:nvPr>
            <p:ph type="title"/>
          </p:nvPr>
        </p:nvSpPr>
        <p:spPr>
          <a:xfrm>
            <a:off x="391583" y="1322917"/>
            <a:ext cx="8254335" cy="1330927"/>
          </a:xfrm>
        </p:spPr>
        <p:txBody>
          <a:bodyPr>
            <a:normAutofit/>
          </a:bodyPr>
          <a:lstStyle/>
          <a:p>
            <a:r>
              <a:rPr lang="nl-NL" dirty="0" smtClean="0">
                <a:solidFill>
                  <a:srgbClr val="C2185B"/>
                </a:solidFill>
              </a:rPr>
              <a:t>Opdracht 1: aanpak in de klas</a:t>
            </a:r>
            <a:endParaRPr lang="nl-NL" dirty="0">
              <a:solidFill>
                <a:srgbClr val="C2185B"/>
              </a:solidFill>
            </a:endParaRPr>
          </a:p>
        </p:txBody>
      </p:sp>
      <p:pic>
        <p:nvPicPr>
          <p:cNvPr id="7" name="Afbeelding 6" descr="REF_Button_Letsgo.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68577">
            <a:off x="5072537" y="4724254"/>
            <a:ext cx="1608725" cy="1608725"/>
          </a:xfrm>
          <a:prstGeom prst="rect">
            <a:avLst/>
          </a:prstGeom>
        </p:spPr>
      </p:pic>
    </p:spTree>
    <p:extLst>
      <p:ext uri="{BB962C8B-B14F-4D97-AF65-F5344CB8AC3E}">
        <p14:creationId xmlns:p14="http://schemas.microsoft.com/office/powerpoint/2010/main" val="1713281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7485" y="1161594"/>
            <a:ext cx="8229600" cy="1143000"/>
          </a:xfrm>
        </p:spPr>
        <p:txBody>
          <a:bodyPr>
            <a:normAutofit fontScale="90000"/>
          </a:bodyPr>
          <a:lstStyle/>
          <a:p>
            <a:r>
              <a:rPr lang="nl-NL" dirty="0" smtClean="0">
                <a:solidFill>
                  <a:srgbClr val="C2185B"/>
                </a:solidFill>
              </a:rPr>
              <a:t>Voorbeeld (nieuwe) afspraken maken</a:t>
            </a:r>
            <a:endParaRPr lang="nl-NL" dirty="0">
              <a:solidFill>
                <a:srgbClr val="C2185B"/>
              </a:solidFill>
            </a:endParaRPr>
          </a:p>
        </p:txBody>
      </p:sp>
      <p:sp>
        <p:nvSpPr>
          <p:cNvPr id="3" name="Tijdelijke aanduiding voor inhoud 2"/>
          <p:cNvSpPr>
            <a:spLocks noGrp="1"/>
          </p:cNvSpPr>
          <p:nvPr>
            <p:ph idx="1"/>
          </p:nvPr>
        </p:nvSpPr>
        <p:spPr>
          <a:xfrm>
            <a:off x="510117" y="2427733"/>
            <a:ext cx="8229600" cy="3848183"/>
          </a:xfrm>
        </p:spPr>
        <p:txBody>
          <a:bodyPr>
            <a:normAutofit fontScale="70000" lnSpcReduction="20000"/>
          </a:bodyPr>
          <a:lstStyle/>
          <a:p>
            <a:pPr marL="0" indent="0">
              <a:buNone/>
            </a:pPr>
            <a:r>
              <a:rPr lang="nl-NL" sz="4000" dirty="0" smtClean="0"/>
              <a:t>Positieve afspraken maken in de klas</a:t>
            </a:r>
          </a:p>
          <a:p>
            <a:pPr marL="0" indent="0">
              <a:buNone/>
            </a:pPr>
            <a:endParaRPr lang="nl-NL" sz="4000" dirty="0" smtClean="0"/>
          </a:p>
          <a:p>
            <a:pPr marL="0" indent="0">
              <a:buNone/>
            </a:pPr>
            <a:r>
              <a:rPr lang="nl-NL" b="1" dirty="0" smtClean="0"/>
              <a:t>Stap 1</a:t>
            </a:r>
            <a:r>
              <a:rPr lang="nl-NL" dirty="0"/>
              <a:t>)</a:t>
            </a:r>
            <a:r>
              <a:rPr lang="nl-NL" dirty="0" smtClean="0"/>
              <a:t> </a:t>
            </a:r>
            <a:r>
              <a:rPr lang="nl-NL" dirty="0" smtClean="0"/>
              <a:t>Laat </a:t>
            </a:r>
            <a:r>
              <a:rPr lang="nl-NL" dirty="0" smtClean="0"/>
              <a:t>iedere leerling opschrijven wat </a:t>
            </a:r>
            <a:r>
              <a:rPr lang="nl-NL" dirty="0" smtClean="0"/>
              <a:t>hij/zij </a:t>
            </a:r>
            <a:r>
              <a:rPr lang="nl-NL" dirty="0" smtClean="0"/>
              <a:t>graag afgesproken </a:t>
            </a:r>
            <a:r>
              <a:rPr lang="nl-NL" dirty="0"/>
              <a:t> </a:t>
            </a:r>
            <a:r>
              <a:rPr lang="nl-NL" dirty="0" smtClean="0"/>
              <a:t>  zou willen hebben</a:t>
            </a:r>
          </a:p>
          <a:p>
            <a:pPr marL="0" indent="0">
              <a:buNone/>
            </a:pPr>
            <a:r>
              <a:rPr lang="nl-NL" b="1" dirty="0" smtClean="0"/>
              <a:t>Stap 2</a:t>
            </a:r>
            <a:r>
              <a:rPr lang="nl-NL" dirty="0"/>
              <a:t>)</a:t>
            </a:r>
            <a:r>
              <a:rPr lang="nl-NL" dirty="0" smtClean="0"/>
              <a:t> </a:t>
            </a:r>
            <a:r>
              <a:rPr lang="nl-NL" dirty="0" smtClean="0"/>
              <a:t>In </a:t>
            </a:r>
            <a:r>
              <a:rPr lang="nl-NL" dirty="0" smtClean="0"/>
              <a:t>tweetallen: maak er een top 2 of 3 van</a:t>
            </a:r>
          </a:p>
          <a:p>
            <a:pPr marL="0" indent="0">
              <a:buNone/>
            </a:pPr>
            <a:r>
              <a:rPr lang="nl-NL" b="1" dirty="0" smtClean="0"/>
              <a:t>Stap 3</a:t>
            </a:r>
            <a:r>
              <a:rPr lang="nl-NL" dirty="0"/>
              <a:t>)</a:t>
            </a:r>
            <a:r>
              <a:rPr lang="nl-NL" dirty="0" smtClean="0"/>
              <a:t> </a:t>
            </a:r>
            <a:r>
              <a:rPr lang="nl-NL" dirty="0" smtClean="0"/>
              <a:t>Ieder </a:t>
            </a:r>
            <a:r>
              <a:rPr lang="nl-NL" dirty="0" smtClean="0"/>
              <a:t>duo noemt per keer één </a:t>
            </a:r>
            <a:r>
              <a:rPr lang="nl-NL" dirty="0" smtClean="0"/>
              <a:t>punt </a:t>
            </a:r>
            <a:r>
              <a:rPr lang="nl-NL" dirty="0" smtClean="0"/>
              <a:t>(doorgaan totdat alle punten genoemd zijn: alle punten op het bord </a:t>
            </a:r>
            <a:r>
              <a:rPr lang="nl-NL" dirty="0" smtClean="0"/>
              <a:t>noteren)</a:t>
            </a:r>
            <a:endParaRPr lang="nl-NL" dirty="0" smtClean="0"/>
          </a:p>
          <a:p>
            <a:pPr marL="0" indent="0">
              <a:buNone/>
            </a:pPr>
            <a:r>
              <a:rPr lang="nl-NL" b="1" dirty="0" smtClean="0"/>
              <a:t>Stap 4</a:t>
            </a:r>
            <a:r>
              <a:rPr lang="nl-NL" dirty="0"/>
              <a:t>)</a:t>
            </a:r>
            <a:r>
              <a:rPr lang="nl-NL" dirty="0" smtClean="0"/>
              <a:t> </a:t>
            </a:r>
            <a:r>
              <a:rPr lang="nl-NL" dirty="0" smtClean="0"/>
              <a:t>Bespreken</a:t>
            </a:r>
            <a:r>
              <a:rPr lang="nl-NL" dirty="0" smtClean="0"/>
              <a:t>: </a:t>
            </a:r>
            <a:r>
              <a:rPr lang="nl-NL" dirty="0" smtClean="0"/>
              <a:t>Wat </a:t>
            </a:r>
            <a:r>
              <a:rPr lang="nl-NL" dirty="0" smtClean="0"/>
              <a:t>is gezegd over </a:t>
            </a:r>
            <a:r>
              <a:rPr lang="nl-NL" dirty="0" smtClean="0"/>
              <a:t>pesten? </a:t>
            </a:r>
            <a:r>
              <a:rPr lang="nl-NL" dirty="0" smtClean="0"/>
              <a:t>Hoe gaan we dat vanaf nu aanpakken?</a:t>
            </a:r>
          </a:p>
          <a:p>
            <a:pPr marL="0" indent="0">
              <a:buNone/>
            </a:pPr>
            <a:r>
              <a:rPr lang="nl-NL" b="1" dirty="0" smtClean="0"/>
              <a:t>Stap 5</a:t>
            </a:r>
            <a:r>
              <a:rPr lang="nl-NL" dirty="0"/>
              <a:t>)</a:t>
            </a:r>
            <a:r>
              <a:rPr lang="nl-NL" dirty="0" smtClean="0"/>
              <a:t> </a:t>
            </a:r>
            <a:r>
              <a:rPr lang="nl-NL" dirty="0" smtClean="0"/>
              <a:t>Gedurende </a:t>
            </a:r>
            <a:r>
              <a:rPr lang="nl-NL" dirty="0" smtClean="0"/>
              <a:t>een periode elke week kort bespreken: </a:t>
            </a:r>
            <a:r>
              <a:rPr lang="nl-NL" dirty="0" smtClean="0"/>
              <a:t>Wat </a:t>
            </a:r>
            <a:r>
              <a:rPr lang="nl-NL" dirty="0" smtClean="0"/>
              <a:t>ging  goed? Wat kan er beter? </a:t>
            </a:r>
            <a:endParaRPr lang="nl-NL" dirty="0"/>
          </a:p>
        </p:txBody>
      </p:sp>
    </p:spTree>
    <p:extLst>
      <p:ext uri="{BB962C8B-B14F-4D97-AF65-F5344CB8AC3E}">
        <p14:creationId xmlns:p14="http://schemas.microsoft.com/office/powerpoint/2010/main" val="2727047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dirty="0" smtClean="0">
                <a:solidFill>
                  <a:srgbClr val="C2185B"/>
                </a:solidFill>
              </a:rPr>
              <a:t/>
            </a:r>
            <a:br>
              <a:rPr lang="nl-NL" dirty="0" smtClean="0">
                <a:solidFill>
                  <a:srgbClr val="C2185B"/>
                </a:solidFill>
              </a:rPr>
            </a:br>
            <a:r>
              <a:rPr lang="nl-NL" dirty="0" smtClean="0">
                <a:solidFill>
                  <a:srgbClr val="C2185B"/>
                </a:solidFill>
              </a:rPr>
              <a:t>Teamsessie </a:t>
            </a:r>
            <a:r>
              <a:rPr lang="nl-NL" dirty="0" smtClean="0">
                <a:solidFill>
                  <a:srgbClr val="C2185B"/>
                </a:solidFill>
              </a:rPr>
              <a:t>2: online </a:t>
            </a:r>
            <a:r>
              <a:rPr lang="nl-NL" dirty="0">
                <a:solidFill>
                  <a:srgbClr val="C2185B"/>
                </a:solidFill>
              </a:rPr>
              <a:t>pesten voorkomen en aanpakken</a:t>
            </a:r>
            <a:br>
              <a:rPr lang="nl-NL" dirty="0">
                <a:solidFill>
                  <a:srgbClr val="C2185B"/>
                </a:solidFill>
              </a:rPr>
            </a:br>
            <a:endParaRPr lang="nl-NL" dirty="0">
              <a:solidFill>
                <a:srgbClr val="C2185B"/>
              </a:solidFill>
            </a:endParaRPr>
          </a:p>
        </p:txBody>
      </p:sp>
      <p:sp>
        <p:nvSpPr>
          <p:cNvPr id="3" name="Tijdelijke aanduiding voor inhoud 2"/>
          <p:cNvSpPr>
            <a:spLocks noGrp="1"/>
          </p:cNvSpPr>
          <p:nvPr>
            <p:ph idx="1"/>
          </p:nvPr>
        </p:nvSpPr>
        <p:spPr/>
        <p:txBody>
          <a:bodyPr/>
          <a:lstStyle/>
          <a:p>
            <a:pPr marL="0" indent="0">
              <a:buNone/>
            </a:pPr>
            <a:r>
              <a:rPr lang="nl-NL" dirty="0" smtClean="0"/>
              <a:t>Praktijkvoorbeelden </a:t>
            </a:r>
            <a:r>
              <a:rPr lang="nl-NL" dirty="0" smtClean="0"/>
              <a:t>online </a:t>
            </a:r>
            <a:r>
              <a:rPr lang="nl-NL" dirty="0" smtClean="0"/>
              <a:t>pesten</a:t>
            </a:r>
            <a:endParaRPr lang="nl-NL" dirty="0"/>
          </a:p>
        </p:txBody>
      </p:sp>
      <p:pic>
        <p:nvPicPr>
          <p:cNvPr id="5" name="Tijdelijke aanduiding voor inhoud 5" descr="3X_Button_betheChange.png"/>
          <p:cNvPicPr>
            <a:picLocks noChangeAspect="1"/>
          </p:cNvPicPr>
          <p:nvPr/>
        </p:nvPicPr>
        <p:blipFill rotWithShape="1">
          <a:blip r:embed="rId3" cstate="print">
            <a:extLst>
              <a:ext uri="{28A0092B-C50C-407E-A947-70E740481C1C}">
                <a14:useLocalDpi xmlns:a14="http://schemas.microsoft.com/office/drawing/2010/main" val="0"/>
              </a:ext>
            </a:extLst>
          </a:blip>
          <a:srcRect l="-23648" t="-4818" r="-19514" b="1499"/>
          <a:stretch/>
        </p:blipFill>
        <p:spPr>
          <a:xfrm rot="19901990">
            <a:off x="5257118" y="4201876"/>
            <a:ext cx="2443063" cy="1680553"/>
          </a:xfrm>
          <a:prstGeom prst="rect">
            <a:avLst/>
          </a:prstGeom>
        </p:spPr>
      </p:pic>
      <p:pic>
        <p:nvPicPr>
          <p:cNvPr id="6" name="Afbeelding 5" descr="REF_Button_Letsgo.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68577">
            <a:off x="6974603" y="3658371"/>
            <a:ext cx="1548844" cy="1548844"/>
          </a:xfrm>
          <a:prstGeom prst="rect">
            <a:avLst/>
          </a:prstGeom>
        </p:spPr>
      </p:pic>
    </p:spTree>
    <p:extLst>
      <p:ext uri="{BB962C8B-B14F-4D97-AF65-F5344CB8AC3E}">
        <p14:creationId xmlns:p14="http://schemas.microsoft.com/office/powerpoint/2010/main" val="1540253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6318" y="1204260"/>
            <a:ext cx="8229600" cy="1143000"/>
          </a:xfrm>
        </p:spPr>
        <p:txBody>
          <a:bodyPr>
            <a:normAutofit/>
          </a:bodyPr>
          <a:lstStyle/>
          <a:p>
            <a:r>
              <a:rPr lang="nl-NL" sz="4000" dirty="0" smtClean="0">
                <a:solidFill>
                  <a:srgbClr val="C2185B"/>
                </a:solidFill>
              </a:rPr>
              <a:t>Effectief </a:t>
            </a:r>
            <a:r>
              <a:rPr lang="nl-NL" sz="4000" dirty="0" smtClean="0">
                <a:solidFill>
                  <a:srgbClr val="C2185B"/>
                </a:solidFill>
              </a:rPr>
              <a:t>antipestbeleid</a:t>
            </a:r>
            <a:endParaRPr lang="nl-NL" sz="4000" dirty="0">
              <a:solidFill>
                <a:srgbClr val="C2185B"/>
              </a:solidFill>
            </a:endParaRPr>
          </a:p>
        </p:txBody>
      </p:sp>
      <p:sp>
        <p:nvSpPr>
          <p:cNvPr id="3" name="Tijdelijke aanduiding voor inhoud 2"/>
          <p:cNvSpPr>
            <a:spLocks noGrp="1"/>
          </p:cNvSpPr>
          <p:nvPr>
            <p:ph idx="1"/>
          </p:nvPr>
        </p:nvSpPr>
        <p:spPr>
          <a:xfrm>
            <a:off x="398807" y="2173740"/>
            <a:ext cx="8243377" cy="3870352"/>
          </a:xfrm>
        </p:spPr>
        <p:txBody>
          <a:bodyPr>
            <a:normAutofit fontScale="92500" lnSpcReduction="20000"/>
          </a:bodyPr>
          <a:lstStyle/>
          <a:p>
            <a:endParaRPr lang="nl-NL" dirty="0" smtClean="0"/>
          </a:p>
          <a:p>
            <a:pPr marL="0" indent="0">
              <a:buNone/>
            </a:pPr>
            <a:r>
              <a:rPr lang="nl-NL" dirty="0" smtClean="0"/>
              <a:t>Gedeelde visie</a:t>
            </a:r>
            <a:r>
              <a:rPr lang="nl-NL" dirty="0"/>
              <a:t> </a:t>
            </a:r>
            <a:r>
              <a:rPr lang="nl-NL" dirty="0" smtClean="0">
                <a:solidFill>
                  <a:srgbClr val="C2185B"/>
                </a:solidFill>
              </a:rPr>
              <a:t>Schoolleiders </a:t>
            </a:r>
            <a:r>
              <a:rPr lang="nl-NL" dirty="0">
                <a:solidFill>
                  <a:srgbClr val="C2185B"/>
                </a:solidFill>
                <a:sym typeface="Wingdings"/>
              </a:rPr>
              <a:t> team  leerlingen  </a:t>
            </a:r>
            <a:r>
              <a:rPr lang="nl-NL" dirty="0" smtClean="0">
                <a:solidFill>
                  <a:srgbClr val="C2185B"/>
                </a:solidFill>
                <a:sym typeface="Wingdings"/>
              </a:rPr>
              <a:t>ouders</a:t>
            </a:r>
            <a:endParaRPr lang="nl-NL" dirty="0">
              <a:solidFill>
                <a:srgbClr val="C2185B"/>
              </a:solidFill>
            </a:endParaRPr>
          </a:p>
          <a:p>
            <a:r>
              <a:rPr lang="nl-NL" dirty="0" smtClean="0"/>
              <a:t>Docenten handelen op </a:t>
            </a:r>
            <a:r>
              <a:rPr lang="nl-NL" dirty="0"/>
              <a:t>basis van de afspraken en de samenwerking in het </a:t>
            </a:r>
            <a:r>
              <a:rPr lang="nl-NL" dirty="0" smtClean="0"/>
              <a:t>team en de </a:t>
            </a:r>
            <a:r>
              <a:rPr lang="nl-NL" dirty="0"/>
              <a:t>afspraken en communicatie in de school, met leerlingen en met </a:t>
            </a:r>
            <a:r>
              <a:rPr lang="nl-NL" dirty="0" smtClean="0"/>
              <a:t>ouders</a:t>
            </a:r>
          </a:p>
          <a:p>
            <a:r>
              <a:rPr lang="nl-NL" dirty="0" smtClean="0"/>
              <a:t>Actieve rol </a:t>
            </a:r>
            <a:r>
              <a:rPr lang="nl-NL" dirty="0"/>
              <a:t>a</a:t>
            </a:r>
            <a:r>
              <a:rPr lang="nl-NL" dirty="0" smtClean="0"/>
              <a:t>anspreekpunt pesten in de school</a:t>
            </a:r>
          </a:p>
          <a:p>
            <a:r>
              <a:rPr lang="nl-NL" dirty="0" smtClean="0"/>
              <a:t>Antipestprotocol</a:t>
            </a:r>
            <a:endParaRPr lang="nl-NL" dirty="0"/>
          </a:p>
        </p:txBody>
      </p:sp>
    </p:spTree>
    <p:extLst>
      <p:ext uri="{BB962C8B-B14F-4D97-AF65-F5344CB8AC3E}">
        <p14:creationId xmlns:p14="http://schemas.microsoft.com/office/powerpoint/2010/main" val="1036858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solidFill>
                  <a:srgbClr val="C2185B"/>
                </a:solidFill>
              </a:rPr>
              <a:t>Antipestprotocol</a:t>
            </a:r>
            <a:endParaRPr lang="nl-NL" sz="4000" dirty="0">
              <a:solidFill>
                <a:srgbClr val="C2185B"/>
              </a:solidFill>
            </a:endParaRPr>
          </a:p>
        </p:txBody>
      </p:sp>
      <p:sp>
        <p:nvSpPr>
          <p:cNvPr id="3" name="Tijdelijke aanduiding voor inhoud 2"/>
          <p:cNvSpPr>
            <a:spLocks noGrp="1"/>
          </p:cNvSpPr>
          <p:nvPr>
            <p:ph idx="1"/>
          </p:nvPr>
        </p:nvSpPr>
        <p:spPr>
          <a:xfrm>
            <a:off x="369610" y="2438227"/>
            <a:ext cx="8229600" cy="2841179"/>
          </a:xfrm>
        </p:spPr>
        <p:txBody>
          <a:bodyPr>
            <a:normAutofit/>
          </a:bodyPr>
          <a:lstStyle/>
          <a:p>
            <a:endParaRPr lang="nl-NL" dirty="0" smtClean="0"/>
          </a:p>
          <a:p>
            <a:r>
              <a:rPr lang="nl-NL" dirty="0" smtClean="0"/>
              <a:t>Wat </a:t>
            </a:r>
            <a:r>
              <a:rPr lang="nl-NL" dirty="0"/>
              <a:t>is een </a:t>
            </a:r>
            <a:r>
              <a:rPr lang="nl-NL" dirty="0" smtClean="0"/>
              <a:t>antipestprotocol</a:t>
            </a:r>
            <a:r>
              <a:rPr lang="nl-NL" dirty="0"/>
              <a:t>?</a:t>
            </a:r>
          </a:p>
          <a:p>
            <a:r>
              <a:rPr lang="nl-NL" dirty="0"/>
              <a:t>Waaruit bestaat zo’n </a:t>
            </a:r>
            <a:r>
              <a:rPr lang="nl-NL" dirty="0" smtClean="0"/>
              <a:t>antipestprotocol</a:t>
            </a:r>
            <a:r>
              <a:rPr lang="nl-NL" dirty="0"/>
              <a:t>?</a:t>
            </a:r>
          </a:p>
          <a:p>
            <a:r>
              <a:rPr lang="nl-NL" dirty="0"/>
              <a:t>Waarom is een </a:t>
            </a:r>
            <a:r>
              <a:rPr lang="nl-NL" dirty="0" smtClean="0"/>
              <a:t>antipestprotocol </a:t>
            </a:r>
            <a:r>
              <a:rPr lang="nl-NL" dirty="0"/>
              <a:t>belangrijk?</a:t>
            </a:r>
          </a:p>
        </p:txBody>
      </p:sp>
    </p:spTree>
    <p:extLst>
      <p:ext uri="{BB962C8B-B14F-4D97-AF65-F5344CB8AC3E}">
        <p14:creationId xmlns:p14="http://schemas.microsoft.com/office/powerpoint/2010/main" val="2773218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66749" y="2497668"/>
            <a:ext cx="7976255" cy="3146720"/>
          </a:xfrm>
        </p:spPr>
        <p:txBody>
          <a:bodyPr>
            <a:normAutofit fontScale="85000" lnSpcReduction="10000"/>
          </a:bodyPr>
          <a:lstStyle/>
          <a:p>
            <a:pPr marL="0" indent="0">
              <a:buNone/>
            </a:pPr>
            <a:r>
              <a:rPr lang="nl-NL" dirty="0"/>
              <a:t>W</a:t>
            </a:r>
            <a:r>
              <a:rPr lang="nl-NL" dirty="0" smtClean="0"/>
              <a:t>at </a:t>
            </a:r>
            <a:r>
              <a:rPr lang="nl-NL" dirty="0"/>
              <a:t>doen we en wat kunnen we doen om (online) pesten </a:t>
            </a:r>
            <a:r>
              <a:rPr lang="nl-NL" dirty="0" smtClean="0"/>
              <a:t>aan te pakken?</a:t>
            </a:r>
          </a:p>
          <a:p>
            <a:pPr marL="0" indent="0">
              <a:buNone/>
            </a:pPr>
            <a:r>
              <a:rPr lang="nl-NL" i="1" dirty="0" smtClean="0"/>
              <a:t>Inventariseer recente gevallen</a:t>
            </a:r>
          </a:p>
          <a:p>
            <a:r>
              <a:rPr lang="nl-NL" i="1" dirty="0" smtClean="0"/>
              <a:t>Wat werkte </a:t>
            </a:r>
            <a:r>
              <a:rPr lang="nl-NL" i="1" dirty="0" smtClean="0"/>
              <a:t>wel/niet </a:t>
            </a:r>
            <a:r>
              <a:rPr lang="nl-NL" i="1" dirty="0" smtClean="0"/>
              <a:t>om het te stoppen?</a:t>
            </a:r>
          </a:p>
          <a:p>
            <a:r>
              <a:rPr lang="nl-NL" i="1" dirty="0" smtClean="0"/>
              <a:t>Hoe benaderen we </a:t>
            </a:r>
            <a:r>
              <a:rPr lang="nl-NL" i="1" dirty="0" smtClean="0"/>
              <a:t>dader/meelopers/potentiële </a:t>
            </a:r>
            <a:r>
              <a:rPr lang="nl-NL" i="1" dirty="0" err="1" smtClean="0"/>
              <a:t>steuners</a:t>
            </a:r>
            <a:r>
              <a:rPr lang="nl-NL" i="1" dirty="0" smtClean="0"/>
              <a:t> van het slachtoffer?</a:t>
            </a:r>
          </a:p>
          <a:p>
            <a:r>
              <a:rPr lang="nl-NL" i="1" dirty="0" smtClean="0"/>
              <a:t>Hoe monitoren we of het pesten ook echt gestopt is?</a:t>
            </a:r>
            <a:endParaRPr lang="nl-NL" i="1" dirty="0"/>
          </a:p>
        </p:txBody>
      </p:sp>
      <p:sp>
        <p:nvSpPr>
          <p:cNvPr id="6" name="Titel 5"/>
          <p:cNvSpPr>
            <a:spLocks noGrp="1"/>
          </p:cNvSpPr>
          <p:nvPr>
            <p:ph type="title"/>
          </p:nvPr>
        </p:nvSpPr>
        <p:spPr>
          <a:xfrm>
            <a:off x="384568" y="1267427"/>
            <a:ext cx="8229600" cy="1143000"/>
          </a:xfrm>
        </p:spPr>
        <p:txBody>
          <a:bodyPr>
            <a:normAutofit fontScale="90000"/>
          </a:bodyPr>
          <a:lstStyle/>
          <a:p>
            <a:r>
              <a:rPr lang="nl-NL" dirty="0" smtClean="0">
                <a:solidFill>
                  <a:srgbClr val="C2185B"/>
                </a:solidFill>
              </a:rPr>
              <a:t>Opdracht 2: aanpak binnen de school</a:t>
            </a:r>
            <a:endParaRPr lang="nl-NL" dirty="0">
              <a:solidFill>
                <a:srgbClr val="C2185B"/>
              </a:solidFill>
            </a:endParaRPr>
          </a:p>
        </p:txBody>
      </p:sp>
    </p:spTree>
    <p:extLst>
      <p:ext uri="{BB962C8B-B14F-4D97-AF65-F5344CB8AC3E}">
        <p14:creationId xmlns:p14="http://schemas.microsoft.com/office/powerpoint/2010/main" val="1430398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8728" y="1131263"/>
            <a:ext cx="8229600" cy="1143000"/>
          </a:xfrm>
        </p:spPr>
        <p:txBody>
          <a:bodyPr>
            <a:normAutofit/>
          </a:bodyPr>
          <a:lstStyle/>
          <a:p>
            <a:r>
              <a:rPr lang="nl-NL" dirty="0" smtClean="0">
                <a:solidFill>
                  <a:srgbClr val="C2185B"/>
                </a:solidFill>
              </a:rPr>
              <a:t>Wat levert  de </a:t>
            </a:r>
            <a:r>
              <a:rPr lang="nl-NL" dirty="0" err="1" smtClean="0">
                <a:solidFill>
                  <a:srgbClr val="C2185B"/>
                </a:solidFill>
              </a:rPr>
              <a:t>antipestaanpak</a:t>
            </a:r>
            <a:r>
              <a:rPr lang="nl-NL" dirty="0" smtClean="0">
                <a:solidFill>
                  <a:srgbClr val="C2185B"/>
                </a:solidFill>
              </a:rPr>
              <a:t> </a:t>
            </a:r>
            <a:r>
              <a:rPr lang="nl-NL" dirty="0" smtClean="0">
                <a:solidFill>
                  <a:srgbClr val="C2185B"/>
                </a:solidFill>
              </a:rPr>
              <a:t>op?</a:t>
            </a:r>
            <a:endParaRPr lang="nl-NL" dirty="0">
              <a:solidFill>
                <a:srgbClr val="C2185B"/>
              </a:solidFill>
            </a:endParaRPr>
          </a:p>
        </p:txBody>
      </p:sp>
      <p:sp>
        <p:nvSpPr>
          <p:cNvPr id="3" name="Tijdelijke aanduiding voor inhoud 2"/>
          <p:cNvSpPr>
            <a:spLocks noGrp="1"/>
          </p:cNvSpPr>
          <p:nvPr>
            <p:ph idx="1"/>
          </p:nvPr>
        </p:nvSpPr>
        <p:spPr>
          <a:xfrm>
            <a:off x="369610" y="2686414"/>
            <a:ext cx="8229600" cy="2841179"/>
          </a:xfrm>
        </p:spPr>
        <p:txBody>
          <a:bodyPr>
            <a:normAutofit fontScale="70000" lnSpcReduction="20000"/>
          </a:bodyPr>
          <a:lstStyle/>
          <a:p>
            <a:pPr>
              <a:buClr>
                <a:schemeClr val="tx1">
                  <a:lumMod val="95000"/>
                  <a:lumOff val="5000"/>
                </a:schemeClr>
              </a:buClr>
            </a:pPr>
            <a:r>
              <a:rPr lang="nl-NL" b="1" dirty="0"/>
              <a:t>Gelukkige leerlingen, docenten ouders</a:t>
            </a:r>
          </a:p>
          <a:p>
            <a:r>
              <a:rPr lang="nl-NL" b="1" dirty="0" smtClean="0"/>
              <a:t>Als </a:t>
            </a:r>
            <a:r>
              <a:rPr lang="nl-NL" b="1" dirty="0" err="1" smtClean="0"/>
              <a:t>antipestaanpak</a:t>
            </a:r>
            <a:r>
              <a:rPr lang="nl-NL" b="1" dirty="0" smtClean="0"/>
              <a:t> </a:t>
            </a:r>
            <a:r>
              <a:rPr lang="nl-NL" b="1" dirty="0" smtClean="0"/>
              <a:t>structureel wordt ingezet</a:t>
            </a:r>
            <a:r>
              <a:rPr lang="nl-NL" dirty="0" smtClean="0"/>
              <a:t>, betekent dit dat er:</a:t>
            </a:r>
            <a:endParaRPr lang="nl-NL" dirty="0"/>
          </a:p>
          <a:p>
            <a:pPr lvl="1"/>
            <a:r>
              <a:rPr lang="nl-NL" dirty="0"/>
              <a:t>… minder leerlingen worden gepest;</a:t>
            </a:r>
          </a:p>
          <a:p>
            <a:pPr lvl="1"/>
            <a:r>
              <a:rPr lang="nl-NL" dirty="0"/>
              <a:t>… minder leerlingen zelf pesten;</a:t>
            </a:r>
          </a:p>
          <a:p>
            <a:pPr lvl="1"/>
            <a:r>
              <a:rPr lang="nl-NL" dirty="0"/>
              <a:t>… meer leerlingen met plezier naar school gaan;</a:t>
            </a:r>
          </a:p>
          <a:p>
            <a:pPr lvl="1"/>
            <a:r>
              <a:rPr lang="nl-NL" dirty="0"/>
              <a:t>… er minder schooluitval is;</a:t>
            </a:r>
          </a:p>
          <a:p>
            <a:pPr lvl="1"/>
            <a:r>
              <a:rPr lang="nl-NL" dirty="0"/>
              <a:t>… de schoolprestaties van alle leerlingen verbeteren;</a:t>
            </a:r>
          </a:p>
          <a:p>
            <a:pPr lvl="1"/>
            <a:r>
              <a:rPr lang="nl-NL" dirty="0"/>
              <a:t>… welbevinden van leerlingen én docenten </a:t>
            </a:r>
            <a:r>
              <a:rPr lang="nl-NL" dirty="0" smtClean="0"/>
              <a:t>verbetert. </a:t>
            </a:r>
            <a:endParaRPr lang="nl-NL" dirty="0"/>
          </a:p>
          <a:p>
            <a:endParaRPr lang="nl-NL" dirty="0"/>
          </a:p>
        </p:txBody>
      </p:sp>
      <p:pic>
        <p:nvPicPr>
          <p:cNvPr id="4" name="Afbeelding 3" descr="REF_button_100Respect.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12282">
            <a:off x="6696284" y="4455839"/>
            <a:ext cx="2143510" cy="2143510"/>
          </a:xfrm>
          <a:prstGeom prst="rect">
            <a:avLst/>
          </a:prstGeom>
        </p:spPr>
      </p:pic>
    </p:spTree>
    <p:extLst>
      <p:ext uri="{BB962C8B-B14F-4D97-AF65-F5344CB8AC3E}">
        <p14:creationId xmlns:p14="http://schemas.microsoft.com/office/powerpoint/2010/main" val="3190175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solidFill>
                  <a:srgbClr val="C2185B"/>
                </a:solidFill>
              </a:rPr>
              <a:t>Online pesten? </a:t>
            </a:r>
            <a:r>
              <a:rPr lang="nl-NL" dirty="0">
                <a:solidFill>
                  <a:srgbClr val="C2185B"/>
                </a:solidFill>
              </a:rPr>
              <a:t>Er is een uitweg!</a:t>
            </a:r>
          </a:p>
        </p:txBody>
      </p:sp>
      <p:sp>
        <p:nvSpPr>
          <p:cNvPr id="3" name="Tijdelijke aanduiding voor inhoud 2"/>
          <p:cNvSpPr>
            <a:spLocks noGrp="1"/>
          </p:cNvSpPr>
          <p:nvPr>
            <p:ph idx="1"/>
          </p:nvPr>
        </p:nvSpPr>
        <p:spPr>
          <a:xfrm>
            <a:off x="478367" y="2755817"/>
            <a:ext cx="8229600" cy="2841179"/>
          </a:xfrm>
        </p:spPr>
        <p:txBody>
          <a:bodyPr/>
          <a:lstStyle/>
          <a:p>
            <a:pPr marL="0" indent="0" algn="ctr">
              <a:buNone/>
            </a:pPr>
            <a:r>
              <a:rPr lang="nl-NL" dirty="0" smtClean="0"/>
              <a:t>Filmpje voor </a:t>
            </a:r>
            <a:r>
              <a:rPr lang="nl-NL" dirty="0" smtClean="0"/>
              <a:t>po-versie</a:t>
            </a:r>
            <a:r>
              <a:rPr lang="nl-NL" dirty="0" smtClean="0"/>
              <a:t>: </a:t>
            </a:r>
            <a:r>
              <a:rPr lang="nl-NL" dirty="0" smtClean="0">
                <a:hlinkClick r:id="rId2"/>
              </a:rPr>
              <a:t>Delete cyberbullying</a:t>
            </a:r>
            <a:endParaRPr lang="nl-NL" dirty="0"/>
          </a:p>
        </p:txBody>
      </p:sp>
      <p:pic>
        <p:nvPicPr>
          <p:cNvPr id="5" name="Afbeelding 4" descr="REF_Button_KominActie.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26421">
            <a:off x="3375792" y="4084249"/>
            <a:ext cx="2320310" cy="2320310"/>
          </a:xfrm>
          <a:prstGeom prst="rect">
            <a:avLst/>
          </a:prstGeom>
        </p:spPr>
      </p:pic>
    </p:spTree>
    <p:extLst>
      <p:ext uri="{BB962C8B-B14F-4D97-AF65-F5344CB8AC3E}">
        <p14:creationId xmlns:p14="http://schemas.microsoft.com/office/powerpoint/2010/main" val="4185470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solidFill>
                  <a:srgbClr val="C2185B"/>
                </a:solidFill>
              </a:rPr>
              <a:t>Introductie teamsessie</a:t>
            </a:r>
            <a:endParaRPr lang="nl-NL" sz="4000" dirty="0">
              <a:solidFill>
                <a:srgbClr val="C2185B"/>
              </a:solidFill>
            </a:endParaRPr>
          </a:p>
        </p:txBody>
      </p:sp>
      <p:sp>
        <p:nvSpPr>
          <p:cNvPr id="3" name="Tijdelijke aanduiding voor inhoud 2"/>
          <p:cNvSpPr>
            <a:spLocks noGrp="1"/>
          </p:cNvSpPr>
          <p:nvPr>
            <p:ph idx="1"/>
          </p:nvPr>
        </p:nvSpPr>
        <p:spPr>
          <a:xfrm>
            <a:off x="2052888" y="2861618"/>
            <a:ext cx="5491353" cy="1838840"/>
          </a:xfrm>
        </p:spPr>
        <p:txBody>
          <a:bodyPr>
            <a:normAutofit/>
          </a:bodyPr>
          <a:lstStyle/>
          <a:p>
            <a:r>
              <a:rPr lang="nl-NL" dirty="0" smtClean="0"/>
              <a:t>Waarom deze sessie?</a:t>
            </a:r>
          </a:p>
          <a:p>
            <a:r>
              <a:rPr lang="nl-NL" dirty="0" smtClean="0"/>
              <a:t>Opbouw werksessie </a:t>
            </a:r>
          </a:p>
          <a:p>
            <a:r>
              <a:rPr lang="nl-NL" dirty="0" smtClean="0"/>
              <a:t>Praktische informatie</a:t>
            </a:r>
            <a:endParaRPr lang="nl-NL" dirty="0"/>
          </a:p>
        </p:txBody>
      </p:sp>
      <p:pic>
        <p:nvPicPr>
          <p:cNvPr id="5" name="Afbeelding 4" descr="REF_Button_Letsgo.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68577">
            <a:off x="6353456" y="4207579"/>
            <a:ext cx="1972968" cy="1972968"/>
          </a:xfrm>
          <a:prstGeom prst="rect">
            <a:avLst/>
          </a:prstGeom>
        </p:spPr>
      </p:pic>
    </p:spTree>
    <p:extLst>
      <p:ext uri="{BB962C8B-B14F-4D97-AF65-F5344CB8AC3E}">
        <p14:creationId xmlns:p14="http://schemas.microsoft.com/office/powerpoint/2010/main" val="1537468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3753" y="1337155"/>
            <a:ext cx="8229600" cy="1143000"/>
          </a:xfrm>
        </p:spPr>
        <p:txBody>
          <a:bodyPr>
            <a:normAutofit/>
          </a:bodyPr>
          <a:lstStyle/>
          <a:p>
            <a:r>
              <a:rPr lang="nl-NL" dirty="0" smtClean="0">
                <a:solidFill>
                  <a:srgbClr val="C2185B"/>
                </a:solidFill>
              </a:rPr>
              <a:t>Online pesten</a:t>
            </a:r>
            <a:endParaRPr lang="nl-NL" dirty="0">
              <a:solidFill>
                <a:srgbClr val="C2185B"/>
              </a:solidFill>
            </a:endParaRPr>
          </a:p>
        </p:txBody>
      </p:sp>
      <p:sp>
        <p:nvSpPr>
          <p:cNvPr id="3" name="Tijdelijke aanduiding voor inhoud 2"/>
          <p:cNvSpPr>
            <a:spLocks noGrp="1"/>
          </p:cNvSpPr>
          <p:nvPr>
            <p:ph idx="1"/>
          </p:nvPr>
        </p:nvSpPr>
        <p:spPr>
          <a:xfrm>
            <a:off x="478366" y="2713484"/>
            <a:ext cx="8229600" cy="2841179"/>
          </a:xfrm>
        </p:spPr>
        <p:txBody>
          <a:bodyPr/>
          <a:lstStyle/>
          <a:p>
            <a:pPr marL="0" indent="0" algn="ctr">
              <a:buNone/>
            </a:pPr>
            <a:r>
              <a:rPr lang="nl-NL" dirty="0"/>
              <a:t>Filmpje voor </a:t>
            </a:r>
            <a:r>
              <a:rPr lang="nl-NL" dirty="0" smtClean="0"/>
              <a:t>vo-versie</a:t>
            </a:r>
            <a:endParaRPr lang="nl-NL" dirty="0" smtClean="0">
              <a:hlinkClick r:id="rId2"/>
            </a:endParaRPr>
          </a:p>
          <a:p>
            <a:pPr marL="0" indent="0" algn="ctr">
              <a:buNone/>
            </a:pPr>
            <a:r>
              <a:rPr lang="nl-NL" dirty="0" smtClean="0">
                <a:hlinkClick r:id="rId2"/>
              </a:rPr>
              <a:t>Delete cyberbullying</a:t>
            </a:r>
            <a:endParaRPr lang="nl-NL" dirty="0" smtClean="0"/>
          </a:p>
          <a:p>
            <a:pPr algn="ctr"/>
            <a:endParaRPr lang="nl-NL" dirty="0"/>
          </a:p>
        </p:txBody>
      </p:sp>
      <p:pic>
        <p:nvPicPr>
          <p:cNvPr id="5" name="Afbeelding 4" descr="REF_Button_KominActie.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05176">
            <a:off x="625469" y="3925508"/>
            <a:ext cx="2123556" cy="2123556"/>
          </a:xfrm>
          <a:prstGeom prst="rect">
            <a:avLst/>
          </a:prstGeom>
        </p:spPr>
      </p:pic>
      <p:sp>
        <p:nvSpPr>
          <p:cNvPr id="6" name="Tijdelijke aanduiding voor voettekst 3"/>
          <p:cNvSpPr>
            <a:spLocks noGrp="1"/>
          </p:cNvSpPr>
          <p:nvPr>
            <p:ph type="ftr" sz="quarter" idx="3"/>
          </p:nvPr>
        </p:nvSpPr>
        <p:spPr>
          <a:xfrm>
            <a:off x="467544" y="6356350"/>
            <a:ext cx="8208912" cy="365125"/>
          </a:xfrm>
        </p:spPr>
        <p:txBody>
          <a:bodyPr/>
          <a:lstStyle/>
          <a:p>
            <a:r>
              <a:rPr lang="nl-NL" dirty="0" smtClean="0"/>
              <a:t>Bron: </a:t>
            </a:r>
            <a:r>
              <a:rPr lang="nl-NL" dirty="0" smtClean="0">
                <a:hlinkClick r:id="rId4"/>
              </a:rPr>
              <a:t>www.weektegenpesten.com</a:t>
            </a:r>
            <a:r>
              <a:rPr lang="nl-NL" dirty="0" smtClean="0"/>
              <a:t> i.s.m. </a:t>
            </a:r>
            <a:r>
              <a:rPr lang="nl-NL" dirty="0" smtClean="0">
                <a:hlinkClick r:id="rId5"/>
              </a:rPr>
              <a:t>www.respecteducation.me</a:t>
            </a:r>
            <a:r>
              <a:rPr lang="nl-NL" dirty="0" smtClean="0"/>
              <a:t> </a:t>
            </a:r>
            <a:endParaRPr lang="nl-NL" dirty="0"/>
          </a:p>
        </p:txBody>
      </p:sp>
      <p:pic>
        <p:nvPicPr>
          <p:cNvPr id="7" name="Afbeelding 6"/>
          <p:cNvPicPr>
            <a:picLocks noChangeAspect="1"/>
          </p:cNvPicPr>
          <p:nvPr/>
        </p:nvPicPr>
        <p:blipFill>
          <a:blip r:embed="rId6"/>
          <a:stretch>
            <a:fillRect/>
          </a:stretch>
        </p:blipFill>
        <p:spPr>
          <a:xfrm>
            <a:off x="6724198" y="6178733"/>
            <a:ext cx="2193851" cy="590699"/>
          </a:xfrm>
          <a:prstGeom prst="rect">
            <a:avLst/>
          </a:prstGeom>
        </p:spPr>
      </p:pic>
    </p:spTree>
    <p:extLst>
      <p:ext uri="{BB962C8B-B14F-4D97-AF65-F5344CB8AC3E}">
        <p14:creationId xmlns:p14="http://schemas.microsoft.com/office/powerpoint/2010/main" val="691064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326028" y="1131426"/>
            <a:ext cx="8229600" cy="1143000"/>
          </a:xfrm>
        </p:spPr>
        <p:txBody>
          <a:bodyPr/>
          <a:lstStyle/>
          <a:p>
            <a:r>
              <a:rPr lang="nl-NL" dirty="0" smtClean="0">
                <a:solidFill>
                  <a:srgbClr val="C2185B"/>
                </a:solidFill>
              </a:rPr>
              <a:t>Wet </a:t>
            </a:r>
            <a:r>
              <a:rPr lang="nl-NL" dirty="0" smtClean="0">
                <a:solidFill>
                  <a:srgbClr val="C2185B"/>
                </a:solidFill>
              </a:rPr>
              <a:t>Veiligheid </a:t>
            </a:r>
            <a:r>
              <a:rPr lang="nl-NL" dirty="0" smtClean="0">
                <a:solidFill>
                  <a:srgbClr val="C2185B"/>
                </a:solidFill>
              </a:rPr>
              <a:t>op school</a:t>
            </a:r>
            <a:endParaRPr lang="nl-NL" dirty="0">
              <a:solidFill>
                <a:srgbClr val="C2185B"/>
              </a:solidFill>
            </a:endParaRPr>
          </a:p>
        </p:txBody>
      </p:sp>
      <p:sp>
        <p:nvSpPr>
          <p:cNvPr id="8" name="Tijdelijke aanduiding voor inhoud 7"/>
          <p:cNvSpPr>
            <a:spLocks noGrp="1"/>
          </p:cNvSpPr>
          <p:nvPr>
            <p:ph idx="1"/>
          </p:nvPr>
        </p:nvSpPr>
        <p:spPr>
          <a:xfrm>
            <a:off x="341249" y="2540269"/>
            <a:ext cx="8229600" cy="3912602"/>
          </a:xfrm>
        </p:spPr>
        <p:txBody>
          <a:bodyPr>
            <a:normAutofit/>
          </a:bodyPr>
          <a:lstStyle/>
          <a:p>
            <a:pPr marL="0" indent="0">
              <a:buNone/>
            </a:pPr>
            <a:r>
              <a:rPr lang="nl-NL" sz="3000" b="1" dirty="0" smtClean="0"/>
              <a:t>Verplicht scholen om:</a:t>
            </a:r>
          </a:p>
          <a:p>
            <a:r>
              <a:rPr lang="nl-NL" sz="2800" dirty="0" smtClean="0"/>
              <a:t>Een </a:t>
            </a:r>
            <a:r>
              <a:rPr lang="nl-NL" sz="2800" dirty="0"/>
              <a:t>actief veiligheidsbeleid te voeren gericht op het tegengaan van pesten.</a:t>
            </a:r>
          </a:p>
          <a:p>
            <a:r>
              <a:rPr lang="nl-NL" sz="2800" dirty="0" smtClean="0"/>
              <a:t>Een </a:t>
            </a:r>
            <a:r>
              <a:rPr lang="nl-NL" sz="2800" b="1" dirty="0"/>
              <a:t>aanspreekpunt</a:t>
            </a:r>
            <a:r>
              <a:rPr lang="nl-NL" sz="2800" dirty="0"/>
              <a:t> pesten te hebben waar leerlingen en hun ouders terecht kunnen als ze te maken krijgen met pesten.</a:t>
            </a:r>
          </a:p>
          <a:p>
            <a:r>
              <a:rPr lang="nl-NL" sz="2800" dirty="0" smtClean="0"/>
              <a:t>Iemand </a:t>
            </a:r>
            <a:r>
              <a:rPr lang="nl-NL" sz="2800" dirty="0"/>
              <a:t>te hebben die het pestbeleid coördineert.</a:t>
            </a:r>
          </a:p>
          <a:p>
            <a:r>
              <a:rPr lang="nl-NL" sz="2800" dirty="0" smtClean="0"/>
              <a:t>De </a:t>
            </a:r>
            <a:r>
              <a:rPr lang="nl-NL" sz="2800" dirty="0"/>
              <a:t>veiligheidsbeleving van leerlingen te monitoren</a:t>
            </a:r>
            <a:r>
              <a:rPr lang="nl-NL" sz="2800" dirty="0" smtClean="0"/>
              <a:t>.</a:t>
            </a:r>
          </a:p>
          <a:p>
            <a:endParaRPr lang="nl-NL" sz="2800" dirty="0"/>
          </a:p>
          <a:p>
            <a:endParaRPr lang="nl-NL" sz="2800" dirty="0"/>
          </a:p>
        </p:txBody>
      </p:sp>
    </p:spTree>
    <p:extLst>
      <p:ext uri="{BB962C8B-B14F-4D97-AF65-F5344CB8AC3E}">
        <p14:creationId xmlns:p14="http://schemas.microsoft.com/office/powerpoint/2010/main" val="2099405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6318" y="1240117"/>
            <a:ext cx="8229600" cy="1748117"/>
          </a:xfrm>
        </p:spPr>
        <p:txBody>
          <a:bodyPr>
            <a:normAutofit fontScale="90000"/>
          </a:bodyPr>
          <a:lstStyle/>
          <a:p>
            <a:r>
              <a:rPr lang="nl-NL" dirty="0" smtClean="0">
                <a:solidFill>
                  <a:srgbClr val="C2185B"/>
                </a:solidFill>
              </a:rPr>
              <a:t/>
            </a:r>
            <a:br>
              <a:rPr lang="nl-NL" dirty="0" smtClean="0">
                <a:solidFill>
                  <a:srgbClr val="C2185B"/>
                </a:solidFill>
              </a:rPr>
            </a:br>
            <a:r>
              <a:rPr lang="nl-NL" dirty="0" smtClean="0">
                <a:solidFill>
                  <a:srgbClr val="C2185B"/>
                </a:solidFill>
              </a:rPr>
              <a:t>Pesten hoort niet thuis in een sociaal veilig schoolklimaat!</a:t>
            </a:r>
            <a:br>
              <a:rPr lang="nl-NL" dirty="0" smtClean="0">
                <a:solidFill>
                  <a:srgbClr val="C2185B"/>
                </a:solidFill>
              </a:rPr>
            </a:br>
            <a:endParaRPr lang="nl-NL" dirty="0">
              <a:solidFill>
                <a:srgbClr val="C2185B"/>
              </a:solidFill>
            </a:endParaRPr>
          </a:p>
        </p:txBody>
      </p:sp>
      <p:sp>
        <p:nvSpPr>
          <p:cNvPr id="3" name="Tijdelijke aanduiding voor inhoud 2"/>
          <p:cNvSpPr>
            <a:spLocks noGrp="1"/>
          </p:cNvSpPr>
          <p:nvPr>
            <p:ph idx="1"/>
          </p:nvPr>
        </p:nvSpPr>
        <p:spPr>
          <a:xfrm>
            <a:off x="457200" y="3022198"/>
            <a:ext cx="8229600" cy="2841179"/>
          </a:xfrm>
        </p:spPr>
        <p:txBody>
          <a:bodyPr>
            <a:normAutofit fontScale="70000" lnSpcReduction="20000"/>
          </a:bodyPr>
          <a:lstStyle/>
          <a:p>
            <a:pPr marL="0" indent="0">
              <a:buNone/>
            </a:pPr>
            <a:r>
              <a:rPr lang="nl-NL" dirty="0" smtClean="0"/>
              <a:t>Een veilig schoolklimaat is een voorwaarde </a:t>
            </a:r>
            <a:r>
              <a:rPr lang="nl-NL" dirty="0"/>
              <a:t>om goed te kunnen leren en les te kunnen geven!</a:t>
            </a:r>
            <a:br>
              <a:rPr lang="nl-NL" dirty="0"/>
            </a:br>
            <a:endParaRPr lang="nl-NL" dirty="0" smtClean="0"/>
          </a:p>
          <a:p>
            <a:pPr marL="0" indent="0">
              <a:buNone/>
            </a:pPr>
            <a:r>
              <a:rPr lang="nl-NL" dirty="0" smtClean="0"/>
              <a:t>Hoe ziet een sociaal veilige school eruit? Filmpje Stichting School </a:t>
            </a:r>
            <a:r>
              <a:rPr lang="nl-NL" dirty="0" smtClean="0"/>
              <a:t>&amp; </a:t>
            </a:r>
            <a:r>
              <a:rPr lang="nl-NL" dirty="0" smtClean="0"/>
              <a:t>Veiligheid:</a:t>
            </a:r>
          </a:p>
          <a:p>
            <a:r>
              <a:rPr lang="nl-NL" dirty="0">
                <a:hlinkClick r:id="rId3"/>
              </a:rPr>
              <a:t>https://youtu.be/</a:t>
            </a:r>
            <a:r>
              <a:rPr lang="nl-NL" dirty="0" smtClean="0">
                <a:hlinkClick r:id="rId3"/>
              </a:rPr>
              <a:t>w85h2iiArE8</a:t>
            </a:r>
            <a:endParaRPr lang="nl-NL" dirty="0" smtClean="0"/>
          </a:p>
          <a:p>
            <a:endParaRPr lang="nl-NL" dirty="0"/>
          </a:p>
          <a:p>
            <a:pPr marL="0" indent="0">
              <a:buNone/>
            </a:pPr>
            <a:r>
              <a:rPr lang="nl-NL" dirty="0" smtClean="0"/>
              <a:t>Zorgen </a:t>
            </a:r>
            <a:r>
              <a:rPr lang="nl-NL" dirty="0"/>
              <a:t>voor de sociale veiligheid van </a:t>
            </a:r>
            <a:r>
              <a:rPr lang="nl-NL" dirty="0" smtClean="0"/>
              <a:t>leerlingen</a:t>
            </a:r>
          </a:p>
          <a:p>
            <a:pPr marL="0" indent="0">
              <a:buNone/>
            </a:pPr>
            <a:r>
              <a:rPr lang="nl-NL" dirty="0" smtClean="0"/>
              <a:t>is dus wettelijk verplicht</a:t>
            </a:r>
          </a:p>
          <a:p>
            <a:pPr marL="0" indent="0">
              <a:buNone/>
            </a:pPr>
            <a:endParaRPr lang="nl-NL" dirty="0" smtClean="0"/>
          </a:p>
          <a:p>
            <a:endParaRPr lang="nl-NL" dirty="0" smtClean="0"/>
          </a:p>
          <a:p>
            <a:pPr marL="0" indent="0">
              <a:buNone/>
            </a:pPr>
            <a:endParaRPr lang="nl-NL" dirty="0"/>
          </a:p>
        </p:txBody>
      </p:sp>
      <p:pic>
        <p:nvPicPr>
          <p:cNvPr id="4" name="Afbeelding 3" descr="3X_Button_rainbowlov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928" y="4335976"/>
            <a:ext cx="2278935" cy="2278935"/>
          </a:xfrm>
          <a:prstGeom prst="rect">
            <a:avLst/>
          </a:prstGeom>
        </p:spPr>
      </p:pic>
    </p:spTree>
    <p:extLst>
      <p:ext uri="{BB962C8B-B14F-4D97-AF65-F5344CB8AC3E}">
        <p14:creationId xmlns:p14="http://schemas.microsoft.com/office/powerpoint/2010/main" val="1247027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6318" y="810080"/>
            <a:ext cx="8229600" cy="1143000"/>
          </a:xfrm>
        </p:spPr>
        <p:txBody>
          <a:bodyPr>
            <a:normAutofit/>
          </a:bodyPr>
          <a:lstStyle/>
          <a:p>
            <a:r>
              <a:rPr lang="nl-NL" sz="4000" dirty="0" smtClean="0">
                <a:solidFill>
                  <a:srgbClr val="C2185B"/>
                </a:solidFill>
              </a:rPr>
              <a:t>Wat is pesten?</a:t>
            </a:r>
            <a:endParaRPr lang="nl-NL" sz="4000" dirty="0">
              <a:solidFill>
                <a:srgbClr val="C2185B"/>
              </a:solidFill>
            </a:endParaRPr>
          </a:p>
        </p:txBody>
      </p:sp>
      <p:sp>
        <p:nvSpPr>
          <p:cNvPr id="3" name="Tijdelijke aanduiding voor inhoud 2"/>
          <p:cNvSpPr>
            <a:spLocks noGrp="1"/>
          </p:cNvSpPr>
          <p:nvPr>
            <p:ph idx="1"/>
          </p:nvPr>
        </p:nvSpPr>
        <p:spPr>
          <a:xfrm>
            <a:off x="442602" y="1867870"/>
            <a:ext cx="8229600" cy="1938526"/>
          </a:xfrm>
        </p:spPr>
        <p:txBody>
          <a:bodyPr>
            <a:normAutofit fontScale="62500" lnSpcReduction="20000"/>
          </a:bodyPr>
          <a:lstStyle/>
          <a:p>
            <a:pPr marL="0" indent="0">
              <a:buNone/>
            </a:pPr>
            <a:r>
              <a:rPr lang="nl-NL" b="1" dirty="0" smtClean="0"/>
              <a:t/>
            </a:r>
            <a:br>
              <a:rPr lang="nl-NL" b="1" dirty="0" smtClean="0"/>
            </a:br>
            <a:r>
              <a:rPr lang="nl-NL" dirty="0" smtClean="0"/>
              <a:t>Pesten </a:t>
            </a:r>
            <a:r>
              <a:rPr lang="nl-NL" dirty="0"/>
              <a:t>is het gedrag waarbij één persoon herhaald en gedurende langere tijd door een of meerdere </a:t>
            </a:r>
            <a:r>
              <a:rPr lang="nl-NL" dirty="0" smtClean="0"/>
              <a:t>personen bejegend </a:t>
            </a:r>
            <a:r>
              <a:rPr lang="nl-NL" dirty="0"/>
              <a:t>wordt op manieren die leiden tot </a:t>
            </a:r>
            <a:r>
              <a:rPr lang="nl-NL" dirty="0" smtClean="0"/>
              <a:t>fysieke pijn en/of </a:t>
            </a:r>
            <a:r>
              <a:rPr lang="nl-NL" dirty="0"/>
              <a:t>verwonding en/of psychisch </a:t>
            </a:r>
            <a:r>
              <a:rPr lang="nl-NL" dirty="0" smtClean="0"/>
              <a:t>lijden</a:t>
            </a:r>
          </a:p>
          <a:p>
            <a:endParaRPr lang="nl-NL" dirty="0"/>
          </a:p>
          <a:p>
            <a:r>
              <a:rPr lang="nl-NL" b="1" dirty="0"/>
              <a:t>Wat is het verschil tussen plagen en pesten?</a:t>
            </a:r>
          </a:p>
        </p:txBody>
      </p:sp>
      <p:graphicFrame>
        <p:nvGraphicFramePr>
          <p:cNvPr id="5" name="Tabel 4"/>
          <p:cNvGraphicFramePr>
            <a:graphicFrameLocks noGrp="1"/>
          </p:cNvGraphicFramePr>
          <p:nvPr>
            <p:extLst>
              <p:ext uri="{D42A27DB-BD31-4B8C-83A1-F6EECF244321}">
                <p14:modId xmlns:p14="http://schemas.microsoft.com/office/powerpoint/2010/main" val="3433974205"/>
              </p:ext>
            </p:extLst>
          </p:nvPr>
        </p:nvGraphicFramePr>
        <p:xfrm>
          <a:off x="1655676" y="3927200"/>
          <a:ext cx="5832648" cy="2429150"/>
        </p:xfrm>
        <a:graphic>
          <a:graphicData uri="http://schemas.openxmlformats.org/drawingml/2006/table">
            <a:tbl>
              <a:tblPr firstRow="1" bandRow="1">
                <a:tableStyleId>{5C22544A-7EE6-4342-B048-85BDC9FD1C3A}</a:tableStyleId>
              </a:tblPr>
              <a:tblGrid>
                <a:gridCol w="2916324"/>
                <a:gridCol w="2916324"/>
              </a:tblGrid>
              <a:tr h="732204">
                <a:tc>
                  <a:txBody>
                    <a:bodyPr/>
                    <a:lstStyle/>
                    <a:p>
                      <a:r>
                        <a:rPr lang="nl-NL" dirty="0" smtClean="0"/>
                        <a:t>Pesten</a:t>
                      </a:r>
                      <a:endParaRPr lang="nl-NL" dirty="0"/>
                    </a:p>
                  </a:txBody>
                  <a:tcPr/>
                </a:tc>
                <a:tc>
                  <a:txBody>
                    <a:bodyPr/>
                    <a:lstStyle/>
                    <a:p>
                      <a:r>
                        <a:rPr lang="nl-NL" dirty="0" smtClean="0"/>
                        <a:t>Plagen</a:t>
                      </a:r>
                      <a:endParaRPr lang="nl-NL" dirty="0"/>
                    </a:p>
                  </a:txBody>
                  <a:tcPr/>
                </a:tc>
              </a:tr>
              <a:tr h="619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0" dirty="0" smtClean="0"/>
                        <a:t>Opzettelijk, om iemand te kwetsen</a:t>
                      </a:r>
                    </a:p>
                    <a:p>
                      <a:endParaRPr lang="nl-N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0" dirty="0" smtClean="0"/>
                        <a:t>Niet opzettelijk</a:t>
                      </a:r>
                      <a:r>
                        <a:rPr lang="nl-NL" sz="1200" b="0" baseline="0" dirty="0" smtClean="0"/>
                        <a:t> of </a:t>
                      </a:r>
                      <a:r>
                        <a:rPr lang="nl-NL" sz="1200" b="0" dirty="0" smtClean="0"/>
                        <a:t>kwetsend bedoeld </a:t>
                      </a:r>
                    </a:p>
                    <a:p>
                      <a:endParaRPr lang="nl-NL" sz="1200" dirty="0"/>
                    </a:p>
                  </a:txBody>
                  <a:tcPr/>
                </a:tc>
              </a:tr>
              <a:tr h="619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smtClean="0"/>
                        <a:t>Telkens opnieuw tegen dezelfde persoon</a:t>
                      </a:r>
                    </a:p>
                    <a:p>
                      <a:endParaRPr lang="nl-N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smtClean="0"/>
                        <a:t>Gebeurt af en toe en steeds bij iemand anders</a:t>
                      </a:r>
                    </a:p>
                  </a:txBody>
                  <a:tcPr/>
                </a:tc>
              </a:tr>
              <a:tr h="445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smtClean="0"/>
                        <a:t>Machtsongelijkheid</a:t>
                      </a:r>
                    </a:p>
                    <a:p>
                      <a:endParaRPr lang="nl-N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smtClean="0"/>
                        <a:t>Kinderen ongeveer even sterk</a:t>
                      </a:r>
                    </a:p>
                    <a:p>
                      <a:endParaRPr lang="nl-NL" sz="1200" dirty="0"/>
                    </a:p>
                  </a:txBody>
                  <a:tcPr/>
                </a:tc>
              </a:tr>
            </a:tbl>
          </a:graphicData>
        </a:graphic>
      </p:graphicFrame>
    </p:spTree>
    <p:extLst>
      <p:ext uri="{BB962C8B-B14F-4D97-AF65-F5344CB8AC3E}">
        <p14:creationId xmlns:p14="http://schemas.microsoft.com/office/powerpoint/2010/main" val="2537850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1720" y="1145862"/>
            <a:ext cx="8229600" cy="1143000"/>
          </a:xfrm>
        </p:spPr>
        <p:txBody>
          <a:bodyPr/>
          <a:lstStyle/>
          <a:p>
            <a:r>
              <a:rPr lang="nl-NL" dirty="0" smtClean="0">
                <a:solidFill>
                  <a:srgbClr val="C2185B"/>
                </a:solidFill>
              </a:rPr>
              <a:t>Online pesten</a:t>
            </a:r>
            <a:endParaRPr lang="nl-NL" dirty="0">
              <a:solidFill>
                <a:srgbClr val="C2185B"/>
              </a:solidFill>
            </a:endParaRPr>
          </a:p>
        </p:txBody>
      </p:sp>
      <p:sp>
        <p:nvSpPr>
          <p:cNvPr id="3" name="Tijdelijke aanduiding voor inhoud 2"/>
          <p:cNvSpPr>
            <a:spLocks noGrp="1"/>
          </p:cNvSpPr>
          <p:nvPr>
            <p:ph idx="1"/>
          </p:nvPr>
        </p:nvSpPr>
        <p:spPr>
          <a:xfrm>
            <a:off x="802906" y="2423628"/>
            <a:ext cx="7767108" cy="2841179"/>
          </a:xfrm>
        </p:spPr>
        <p:txBody>
          <a:bodyPr>
            <a:normAutofit/>
          </a:bodyPr>
          <a:lstStyle/>
          <a:p>
            <a:pPr marL="0" indent="0">
              <a:buNone/>
            </a:pPr>
            <a:r>
              <a:rPr lang="nl-NL" sz="2800" dirty="0" smtClean="0"/>
              <a:t>Bij online pesten </a:t>
            </a:r>
            <a:r>
              <a:rPr lang="nl-NL" sz="2800" dirty="0"/>
              <a:t>gaat het om onder meer buitensluiten op </a:t>
            </a:r>
            <a:r>
              <a:rPr lang="nl-NL" sz="2800" dirty="0" smtClean="0"/>
              <a:t>sociale </a:t>
            </a:r>
            <a:r>
              <a:rPr lang="nl-NL" sz="2800" dirty="0"/>
              <a:t>media, bedreigen, afpersen, nep-accounts maken, het verspreiden van ongewenst beeldmateriaal en </a:t>
            </a:r>
            <a:r>
              <a:rPr lang="nl-NL" sz="2800" dirty="0" err="1" smtClean="0"/>
              <a:t>shame</a:t>
            </a:r>
            <a:r>
              <a:rPr lang="nl-NL" sz="2800" dirty="0" smtClean="0"/>
              <a:t>-sexting.</a:t>
            </a:r>
            <a:endParaRPr lang="nl-NL" sz="2800" dirty="0"/>
          </a:p>
        </p:txBody>
      </p:sp>
    </p:spTree>
    <p:extLst>
      <p:ext uri="{BB962C8B-B14F-4D97-AF65-F5344CB8AC3E}">
        <p14:creationId xmlns:p14="http://schemas.microsoft.com/office/powerpoint/2010/main" val="4008982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C2185B"/>
                </a:solidFill>
              </a:rPr>
              <a:t>Wat doen kinderen online?</a:t>
            </a:r>
          </a:p>
        </p:txBody>
      </p:sp>
      <p:sp>
        <p:nvSpPr>
          <p:cNvPr id="3" name="Tijdelijke aanduiding voor inhoud 2"/>
          <p:cNvSpPr>
            <a:spLocks noGrp="1"/>
          </p:cNvSpPr>
          <p:nvPr>
            <p:ph idx="1"/>
          </p:nvPr>
        </p:nvSpPr>
        <p:spPr>
          <a:xfrm>
            <a:off x="2274570" y="2530604"/>
            <a:ext cx="6412230" cy="2841179"/>
          </a:xfrm>
        </p:spPr>
        <p:txBody>
          <a:bodyPr/>
          <a:lstStyle/>
          <a:p>
            <a:r>
              <a:rPr lang="nl-NL" dirty="0" smtClean="0"/>
              <a:t>Sociale </a:t>
            </a:r>
            <a:r>
              <a:rPr lang="nl-NL" dirty="0"/>
              <a:t>media</a:t>
            </a:r>
          </a:p>
          <a:p>
            <a:r>
              <a:rPr lang="nl-NL" dirty="0"/>
              <a:t>Informatie zoeken</a:t>
            </a:r>
          </a:p>
          <a:p>
            <a:r>
              <a:rPr lang="nl-NL" dirty="0"/>
              <a:t>Surfen en gamen</a:t>
            </a:r>
          </a:p>
          <a:p>
            <a:r>
              <a:rPr lang="nl-NL" dirty="0"/>
              <a:t>Filmpjes bekijken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8418" y="2497361"/>
            <a:ext cx="1408113" cy="1408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941168"/>
            <a:ext cx="1524000" cy="1169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4725144"/>
            <a:ext cx="1968500" cy="127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4343" y="4933702"/>
            <a:ext cx="1566863" cy="1474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31" y="3085680"/>
            <a:ext cx="1890713" cy="1169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r="5204"/>
          <a:stretch/>
        </p:blipFill>
        <p:spPr bwMode="auto">
          <a:xfrm>
            <a:off x="83434" y="1033415"/>
            <a:ext cx="1365067" cy="137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5044" y="222715"/>
            <a:ext cx="1274763" cy="1341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015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C2185B"/>
                </a:solidFill>
              </a:rPr>
              <a:t>Filmpje: Online pesten</a:t>
            </a:r>
            <a:endParaRPr lang="nl-NL" dirty="0">
              <a:solidFill>
                <a:srgbClr val="C2185B"/>
              </a:solidFill>
            </a:endParaRPr>
          </a:p>
        </p:txBody>
      </p:sp>
      <p:sp>
        <p:nvSpPr>
          <p:cNvPr id="6" name="Tijdelijke aanduiding voor inhoud 5"/>
          <p:cNvSpPr>
            <a:spLocks noGrp="1"/>
          </p:cNvSpPr>
          <p:nvPr>
            <p:ph idx="1"/>
          </p:nvPr>
        </p:nvSpPr>
        <p:spPr/>
        <p:txBody>
          <a:bodyPr/>
          <a:lstStyle/>
          <a:p>
            <a:pPr marL="0" indent="0" algn="ctr">
              <a:buNone/>
            </a:pPr>
            <a:r>
              <a:rPr lang="nl-NL" dirty="0" smtClean="0">
                <a:hlinkClick r:id="rId2"/>
              </a:rPr>
              <a:t>Jongeren </a:t>
            </a:r>
            <a:r>
              <a:rPr lang="nl-NL" dirty="0">
                <a:hlinkClick r:id="rId2"/>
              </a:rPr>
              <a:t>aan het woord over hun ervaringen met online pesten</a:t>
            </a:r>
            <a:endParaRPr lang="nl-NL" dirty="0"/>
          </a:p>
          <a:p>
            <a:endParaRPr lang="nl-NL" dirty="0"/>
          </a:p>
          <a:p>
            <a:endParaRPr lang="nl-NL" dirty="0"/>
          </a:p>
        </p:txBody>
      </p:sp>
    </p:spTree>
    <p:extLst>
      <p:ext uri="{BB962C8B-B14F-4D97-AF65-F5344CB8AC3E}">
        <p14:creationId xmlns:p14="http://schemas.microsoft.com/office/powerpoint/2010/main" val="3703759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C2185B"/>
                </a:solidFill>
              </a:rPr>
              <a:t>Is online pesten strafbaar?</a:t>
            </a:r>
            <a:endParaRPr lang="nl-NL" dirty="0">
              <a:solidFill>
                <a:srgbClr val="C2185B"/>
              </a:solidFill>
            </a:endParaRPr>
          </a:p>
        </p:txBody>
      </p:sp>
      <p:sp>
        <p:nvSpPr>
          <p:cNvPr id="3" name="Tijdelijke aanduiding voor inhoud 2"/>
          <p:cNvSpPr>
            <a:spLocks noGrp="1"/>
          </p:cNvSpPr>
          <p:nvPr>
            <p:ph idx="1"/>
          </p:nvPr>
        </p:nvSpPr>
        <p:spPr>
          <a:xfrm>
            <a:off x="1016000" y="2832407"/>
            <a:ext cx="7670800" cy="2841179"/>
          </a:xfrm>
        </p:spPr>
        <p:txBody>
          <a:bodyPr>
            <a:normAutofit/>
          </a:bodyPr>
          <a:lstStyle/>
          <a:p>
            <a:pPr marL="0" indent="0">
              <a:buNone/>
            </a:pPr>
            <a:r>
              <a:rPr lang="nl-NL" sz="2800" dirty="0"/>
              <a:t>Pesten en ook online pesten is </a:t>
            </a:r>
            <a:r>
              <a:rPr lang="nl-NL" sz="2800" dirty="0" smtClean="0"/>
              <a:t>op zich niet </a:t>
            </a:r>
            <a:r>
              <a:rPr lang="nl-NL" sz="2800" dirty="0"/>
              <a:t>strafbaar. </a:t>
            </a:r>
            <a:endParaRPr lang="nl-NL" sz="2800" dirty="0" smtClean="0"/>
          </a:p>
          <a:p>
            <a:pPr marL="0" indent="0">
              <a:buNone/>
            </a:pPr>
            <a:r>
              <a:rPr lang="nl-NL" sz="2800" dirty="0" smtClean="0"/>
              <a:t>Maar </a:t>
            </a:r>
            <a:r>
              <a:rPr lang="nl-NL" sz="2800" dirty="0"/>
              <a:t>soms gaat online pesten zo ver dat er sprake is van strafbare gedragingen. De school en/of het slachtoffer kan dan naar de politie gaan</a:t>
            </a:r>
            <a:r>
              <a:rPr lang="nl-NL" sz="2800" dirty="0" smtClean="0"/>
              <a:t>.</a:t>
            </a:r>
          </a:p>
        </p:txBody>
      </p:sp>
    </p:spTree>
    <p:extLst>
      <p:ext uri="{BB962C8B-B14F-4D97-AF65-F5344CB8AC3E}">
        <p14:creationId xmlns:p14="http://schemas.microsoft.com/office/powerpoint/2010/main" val="2646314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2583E6154FF54BB8FD8E569E0DD007" ma:contentTypeVersion="" ma:contentTypeDescription="Een nieuw document maken." ma:contentTypeScope="" ma:versionID="f7bd58a7471d99e66548da756b42bbfb">
  <xsd:schema xmlns:xsd="http://www.w3.org/2001/XMLSchema" xmlns:xs="http://www.w3.org/2001/XMLSchema" xmlns:p="http://schemas.microsoft.com/office/2006/metadata/properties" xmlns:ns2="1862e138-6318-40c5-95fa-f3f89f47416c" targetNamespace="http://schemas.microsoft.com/office/2006/metadata/properties" ma:root="true" ma:fieldsID="87b74096d4d7ab04d7d5ec1005ece91c" ns2:_="">
    <xsd:import namespace="1862e138-6318-40c5-95fa-f3f89f47416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62e138-6318-40c5-95fa-f3f89f47416c"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LastSharedByUser" ma:index="10" nillable="true" ma:displayName="Laatst gedeeld, per gebruiker" ma:description="" ma:internalName="LastSharedByUser" ma:readOnly="true">
      <xsd:simpleType>
        <xsd:restriction base="dms:Note">
          <xsd:maxLength value="255"/>
        </xsd:restriction>
      </xsd:simpleType>
    </xsd:element>
    <xsd:element name="LastSharedByTime" ma:index="11" nillable="true" ma:displayName="Laatst gedeeld, per tijdstip"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2150DA-1D94-4568-AB8C-36A3F50FAF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62e138-6318-40c5-95fa-f3f89f4741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0A8ACC-6C63-471C-A2FA-F0C080B2DBA4}">
  <ds:schemaRefs>
    <ds:schemaRef ds:uri="http://purl.org/dc/terms/"/>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1862e138-6318-40c5-95fa-f3f89f47416c"/>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D59E931C-02F4-4E98-817E-7C1F82290B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1372</TotalTime>
  <Words>1380</Words>
  <Application>Microsoft Office PowerPoint</Application>
  <PresentationFormat>Diavoorstelling (4:3)</PresentationFormat>
  <Paragraphs>177</Paragraphs>
  <Slides>20</Slides>
  <Notes>13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Wingdings</vt:lpstr>
      <vt:lpstr>Kantoorthema</vt:lpstr>
      <vt:lpstr>(Online) pesten terugdringen start samen met je team!</vt:lpstr>
      <vt:lpstr>Introductie teamsessie</vt:lpstr>
      <vt:lpstr>Wet Veiligheid op school</vt:lpstr>
      <vt:lpstr> Pesten hoort niet thuis in een sociaal veilig schoolklimaat! </vt:lpstr>
      <vt:lpstr>Wat is pesten?</vt:lpstr>
      <vt:lpstr>Online pesten</vt:lpstr>
      <vt:lpstr>Wat doen kinderen online?</vt:lpstr>
      <vt:lpstr>Filmpje: Online pesten</vt:lpstr>
      <vt:lpstr>Is online pesten strafbaar?</vt:lpstr>
      <vt:lpstr>Werken aan een sociaal veilige school</vt:lpstr>
      <vt:lpstr>Groepsdynamica</vt:lpstr>
      <vt:lpstr>Opdracht 1: aanpak in de klas</vt:lpstr>
      <vt:lpstr>Voorbeeld (nieuwe) afspraken maken</vt:lpstr>
      <vt:lpstr> Teamsessie 2: online pesten voorkomen en aanpakken </vt:lpstr>
      <vt:lpstr>Effectief antipestbeleid</vt:lpstr>
      <vt:lpstr>Antipestprotocol</vt:lpstr>
      <vt:lpstr>Opdracht 2: aanpak binnen de school</vt:lpstr>
      <vt:lpstr>Wat levert  de antipestaanpak op?</vt:lpstr>
      <vt:lpstr>Online pesten? Er is een uitweg!</vt:lpstr>
      <vt:lpstr>Online pesten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hanneke haaksma</dc:creator>
  <cp:lastModifiedBy>Jessica Ruijssenaars</cp:lastModifiedBy>
  <cp:revision>82</cp:revision>
  <dcterms:modified xsi:type="dcterms:W3CDTF">2017-09-13T08:52:18Z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0x010100632583E6154FF54BB8FD8E569E0DD007</vt:lpwstr>
  </property>
</Properties>
</file>